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9" r:id="rId8"/>
    <p:sldId id="268" r:id="rId9"/>
    <p:sldId id="26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157A3A-F741-4999-9DBD-832441061999}" type="datetimeFigureOut">
              <a:rPr lang="es-MX" smtClean="0"/>
              <a:t>22/11/2013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82D3F4-DD72-4ABD-9485-C24686E4B88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33365" y="3094992"/>
            <a:ext cx="3313355" cy="1702160"/>
          </a:xfrm>
        </p:spPr>
        <p:txBody>
          <a:bodyPr>
            <a:noAutofit/>
          </a:bodyPr>
          <a:lstStyle/>
          <a:p>
            <a:r>
              <a:rPr lang="es-MX" sz="4400" dirty="0" err="1" smtClean="0"/>
              <a:t>There</a:t>
            </a:r>
            <a:r>
              <a:rPr lang="es-MX" sz="4400" dirty="0" smtClean="0"/>
              <a:t> </a:t>
            </a:r>
            <a:r>
              <a:rPr lang="es-MX" sz="4400" dirty="0" err="1" smtClean="0"/>
              <a:t>is</a:t>
            </a:r>
            <a:r>
              <a:rPr lang="es-MX" sz="4400" dirty="0" smtClean="0"/>
              <a:t>… / </a:t>
            </a:r>
            <a:r>
              <a:rPr lang="es-MX" sz="4400" dirty="0" err="1" smtClean="0"/>
              <a:t>There</a:t>
            </a:r>
            <a:r>
              <a:rPr lang="es-MX" sz="4400" dirty="0" smtClean="0"/>
              <a:t> are…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2213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What’s there in Tegucigalpa?</a:t>
            </a:r>
            <a:endParaRPr lang="es-HN" dirty="0">
              <a:solidFill>
                <a:schemeClr val="tx1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9"/>
            <a:ext cx="3672408" cy="2736304"/>
          </a:xfrm>
        </p:spPr>
      </p:pic>
    </p:spTree>
    <p:extLst>
      <p:ext uri="{BB962C8B-B14F-4D97-AF65-F5344CB8AC3E}">
        <p14:creationId xmlns:p14="http://schemas.microsoft.com/office/powerpoint/2010/main" val="35932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832648"/>
          </a:xfrm>
        </p:spPr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an</a:t>
            </a:r>
            <a:r>
              <a:rPr lang="en-US" dirty="0" smtClean="0"/>
              <a:t> airport.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/>
              <a:t> presidential house.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There’s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/>
              <a:t> zoo.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 isn’t </a:t>
            </a:r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 smtClean="0"/>
              <a:t> lake.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 are </a:t>
            </a:r>
            <a:r>
              <a:rPr lang="en-US" dirty="0" smtClean="0"/>
              <a:t>malls.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 are </a:t>
            </a:r>
            <a:r>
              <a:rPr lang="en-US" dirty="0" smtClean="0"/>
              <a:t>universities.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 aren’t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trains.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>
                <a:solidFill>
                  <a:schemeClr val="tx1"/>
                </a:solidFill>
              </a:rPr>
              <a:t>there aren’t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beaches.</a:t>
            </a:r>
            <a:endParaRPr lang="es-H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871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4800" dirty="0" err="1" smtClean="0"/>
              <a:t>Answer</a:t>
            </a:r>
            <a:r>
              <a:rPr lang="es-MX" sz="4800" dirty="0" smtClean="0"/>
              <a:t> </a:t>
            </a:r>
            <a:r>
              <a:rPr lang="es-MX" sz="4800" dirty="0" err="1" smtClean="0"/>
              <a:t>the</a:t>
            </a:r>
            <a:r>
              <a:rPr lang="es-MX" sz="4800" dirty="0" smtClean="0"/>
              <a:t> </a:t>
            </a:r>
            <a:r>
              <a:rPr lang="es-MX" sz="4800" dirty="0" err="1" smtClean="0"/>
              <a:t>following</a:t>
            </a:r>
            <a:r>
              <a:rPr lang="es-MX" sz="4800" dirty="0" smtClean="0"/>
              <a:t> </a:t>
            </a:r>
            <a:r>
              <a:rPr lang="es-MX" sz="4800" dirty="0" err="1" smtClean="0"/>
              <a:t>questions</a:t>
            </a:r>
            <a:r>
              <a:rPr lang="es-MX" sz="4800" dirty="0" smtClean="0"/>
              <a:t>.</a:t>
            </a:r>
            <a:endParaRPr lang="es-MX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200" dirty="0" err="1" smtClean="0"/>
              <a:t>When</a:t>
            </a:r>
            <a:r>
              <a:rPr lang="es-MX" sz="3200" dirty="0" smtClean="0"/>
              <a:t> do </a:t>
            </a:r>
            <a:r>
              <a:rPr lang="es-MX" sz="3200" dirty="0" err="1" smtClean="0"/>
              <a:t>we</a:t>
            </a:r>
            <a:r>
              <a:rPr lang="es-MX" sz="3200" dirty="0" smtClean="0"/>
              <a:t> use </a:t>
            </a:r>
            <a:r>
              <a:rPr lang="es-MX" sz="3200" b="1" i="1" dirty="0" err="1" smtClean="0"/>
              <a:t>there</a:t>
            </a:r>
            <a:r>
              <a:rPr lang="es-MX" sz="3200" dirty="0" smtClean="0"/>
              <a:t> + </a:t>
            </a:r>
            <a:r>
              <a:rPr lang="es-MX" sz="3200" b="1" i="1" dirty="0" smtClean="0"/>
              <a:t>be</a:t>
            </a:r>
            <a:r>
              <a:rPr lang="es-MX" sz="3200" dirty="0" smtClean="0"/>
              <a:t>?</a:t>
            </a:r>
          </a:p>
          <a:p>
            <a:endParaRPr lang="es-MX" sz="2800" dirty="0" smtClean="0"/>
          </a:p>
          <a:p>
            <a:r>
              <a:rPr lang="es-MX" sz="3200" dirty="0" err="1"/>
              <a:t>When</a:t>
            </a:r>
            <a:r>
              <a:rPr lang="es-MX" sz="3200" dirty="0"/>
              <a:t> do </a:t>
            </a:r>
            <a:r>
              <a:rPr lang="es-MX" sz="3200" dirty="0" err="1"/>
              <a:t>we</a:t>
            </a:r>
            <a:r>
              <a:rPr lang="es-MX" sz="3200" dirty="0"/>
              <a:t> use </a:t>
            </a:r>
            <a:r>
              <a:rPr lang="es-MX" sz="3200" b="1" i="1" dirty="0" err="1"/>
              <a:t>there</a:t>
            </a:r>
            <a:r>
              <a:rPr lang="es-MX" sz="3200" dirty="0"/>
              <a:t> </a:t>
            </a:r>
            <a:r>
              <a:rPr lang="es-MX" sz="3200" b="1" i="1" dirty="0" err="1" smtClean="0"/>
              <a:t>is</a:t>
            </a:r>
            <a:r>
              <a:rPr lang="es-MX" sz="3200" dirty="0" smtClean="0"/>
              <a:t>?</a:t>
            </a:r>
          </a:p>
          <a:p>
            <a:endParaRPr lang="es-MX" sz="2800" dirty="0"/>
          </a:p>
          <a:p>
            <a:r>
              <a:rPr lang="es-MX" sz="3200" dirty="0" err="1"/>
              <a:t>When</a:t>
            </a:r>
            <a:r>
              <a:rPr lang="es-MX" sz="3200" dirty="0"/>
              <a:t> do </a:t>
            </a:r>
            <a:r>
              <a:rPr lang="es-MX" sz="3200" dirty="0" err="1"/>
              <a:t>we</a:t>
            </a:r>
            <a:r>
              <a:rPr lang="es-MX" sz="3200" dirty="0"/>
              <a:t> use </a:t>
            </a:r>
            <a:r>
              <a:rPr lang="es-MX" sz="3200" b="1" i="1" dirty="0" err="1"/>
              <a:t>there</a:t>
            </a:r>
            <a:r>
              <a:rPr lang="es-MX" sz="3200" dirty="0"/>
              <a:t> </a:t>
            </a:r>
            <a:r>
              <a:rPr lang="es-MX" sz="3200" b="1" i="1" dirty="0" smtClean="0"/>
              <a:t>are</a:t>
            </a:r>
            <a:r>
              <a:rPr lang="es-MX" sz="3200" dirty="0"/>
              <a:t>?</a:t>
            </a:r>
            <a:endParaRPr lang="es-MX" sz="3200" dirty="0" smtClean="0"/>
          </a:p>
        </p:txBody>
      </p:sp>
    </p:spTree>
    <p:extLst>
      <p:ext uri="{BB962C8B-B14F-4D97-AF65-F5344CB8AC3E}">
        <p14:creationId xmlns:p14="http://schemas.microsoft.com/office/powerpoint/2010/main" val="39821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490" y="77383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ANSWERS.</a:t>
            </a:r>
            <a:endParaRPr lang="es-MX" sz="6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3508977"/>
          </a:xfrm>
        </p:spPr>
        <p:txBody>
          <a:bodyPr>
            <a:noAutofit/>
          </a:bodyPr>
          <a:lstStyle/>
          <a:p>
            <a:r>
              <a:rPr lang="es-MX" sz="3200" dirty="0" err="1" smtClean="0"/>
              <a:t>We</a:t>
            </a:r>
            <a:r>
              <a:rPr lang="es-MX" sz="3200" dirty="0" smtClean="0"/>
              <a:t> use </a:t>
            </a:r>
            <a:r>
              <a:rPr lang="es-MX" sz="3200" b="1" i="1" dirty="0" err="1"/>
              <a:t>there</a:t>
            </a:r>
            <a:r>
              <a:rPr lang="es-MX" sz="3200" dirty="0"/>
              <a:t> + </a:t>
            </a:r>
            <a:r>
              <a:rPr lang="es-MX" sz="3200" b="1" i="1" dirty="0" smtClean="0"/>
              <a:t>be</a:t>
            </a:r>
            <a:r>
              <a:rPr lang="es-MX" sz="3200" dirty="0" smtClean="0"/>
              <a:t> </a:t>
            </a:r>
            <a:r>
              <a:rPr lang="es-MX" sz="3200" dirty="0" err="1" smtClean="0"/>
              <a:t>to</a:t>
            </a:r>
            <a:r>
              <a:rPr lang="es-MX" sz="3200" dirty="0" smtClean="0"/>
              <a:t> show </a:t>
            </a:r>
            <a:r>
              <a:rPr lang="es-MX" sz="3200" dirty="0" err="1" smtClean="0"/>
              <a:t>that</a:t>
            </a:r>
            <a:r>
              <a:rPr lang="es-MX" sz="3200" dirty="0" smtClean="0"/>
              <a:t> </a:t>
            </a:r>
            <a:r>
              <a:rPr lang="es-MX" sz="3200" dirty="0" err="1" smtClean="0"/>
              <a:t>something</a:t>
            </a:r>
            <a:r>
              <a:rPr lang="es-MX" sz="3200" dirty="0" smtClean="0"/>
              <a:t> </a:t>
            </a:r>
            <a:r>
              <a:rPr lang="es-MX" sz="3200" dirty="0" err="1" smtClean="0"/>
              <a:t>is</a:t>
            </a:r>
            <a:r>
              <a:rPr lang="es-MX" sz="3200" dirty="0" smtClean="0"/>
              <a:t> </a:t>
            </a:r>
            <a:r>
              <a:rPr lang="es-MX" sz="3200" dirty="0" err="1" smtClean="0"/>
              <a:t>present</a:t>
            </a:r>
            <a:r>
              <a:rPr lang="es-MX" sz="3200" dirty="0" smtClean="0"/>
              <a:t> </a:t>
            </a:r>
            <a:r>
              <a:rPr lang="es-MX" sz="3200" dirty="0" err="1" smtClean="0"/>
              <a:t>or</a:t>
            </a:r>
            <a:r>
              <a:rPr lang="es-MX" sz="3200" dirty="0" smtClean="0"/>
              <a:t> </a:t>
            </a:r>
            <a:r>
              <a:rPr lang="es-MX" sz="3200" dirty="0" err="1" smtClean="0"/>
              <a:t>exists</a:t>
            </a:r>
            <a:r>
              <a:rPr lang="es-MX" sz="3200" dirty="0" smtClean="0"/>
              <a:t>.</a:t>
            </a:r>
          </a:p>
          <a:p>
            <a:endParaRPr lang="es-MX" sz="3200" dirty="0" smtClean="0"/>
          </a:p>
          <a:p>
            <a:r>
              <a:rPr lang="es-MX" sz="3200" dirty="0" err="1" smtClean="0"/>
              <a:t>We</a:t>
            </a:r>
            <a:r>
              <a:rPr lang="es-MX" sz="3200" dirty="0" smtClean="0"/>
              <a:t> </a:t>
            </a:r>
            <a:r>
              <a:rPr lang="es-MX" sz="3200" dirty="0"/>
              <a:t>use </a:t>
            </a:r>
            <a:r>
              <a:rPr lang="es-MX" sz="3200" b="1" i="1" dirty="0" err="1"/>
              <a:t>there</a:t>
            </a:r>
            <a:r>
              <a:rPr lang="es-MX" sz="3200" dirty="0"/>
              <a:t> </a:t>
            </a:r>
            <a:r>
              <a:rPr lang="es-MX" sz="3200" b="1" i="1" dirty="0" err="1" smtClean="0"/>
              <a:t>is</a:t>
            </a:r>
            <a:r>
              <a:rPr lang="es-MX" sz="3200" dirty="0"/>
              <a:t> </a:t>
            </a:r>
            <a:r>
              <a:rPr lang="es-MX" sz="3200" dirty="0" err="1" smtClean="0"/>
              <a:t>with</a:t>
            </a:r>
            <a:r>
              <a:rPr lang="es-MX" sz="3200" dirty="0" smtClean="0"/>
              <a:t> </a:t>
            </a:r>
            <a:r>
              <a:rPr lang="es-MX" sz="3200" b="1" dirty="0" smtClean="0"/>
              <a:t>SINGULAR</a:t>
            </a:r>
            <a:r>
              <a:rPr lang="es-MX" sz="3200" dirty="0" smtClean="0"/>
              <a:t> </a:t>
            </a:r>
            <a:r>
              <a:rPr lang="es-MX" sz="3200" dirty="0" err="1" smtClean="0"/>
              <a:t>subjects</a:t>
            </a:r>
            <a:r>
              <a:rPr lang="es-MX" sz="3200" dirty="0" smtClean="0"/>
              <a:t>.</a:t>
            </a:r>
          </a:p>
          <a:p>
            <a:endParaRPr lang="es-MX" sz="3200" dirty="0"/>
          </a:p>
          <a:p>
            <a:r>
              <a:rPr lang="es-MX" sz="3200" dirty="0" err="1" smtClean="0"/>
              <a:t>We</a:t>
            </a:r>
            <a:r>
              <a:rPr lang="es-MX" sz="3200" dirty="0" smtClean="0"/>
              <a:t> </a:t>
            </a:r>
            <a:r>
              <a:rPr lang="es-MX" sz="3200" dirty="0"/>
              <a:t>use </a:t>
            </a:r>
            <a:r>
              <a:rPr lang="es-MX" sz="3200" b="1" i="1" dirty="0" err="1"/>
              <a:t>there</a:t>
            </a:r>
            <a:r>
              <a:rPr lang="es-MX" sz="3200" dirty="0"/>
              <a:t> </a:t>
            </a:r>
            <a:r>
              <a:rPr lang="es-MX" sz="3200" b="1" i="1" dirty="0" smtClean="0"/>
              <a:t>are</a:t>
            </a:r>
            <a:r>
              <a:rPr lang="es-MX" sz="3200" dirty="0" smtClean="0"/>
              <a:t>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b="1" dirty="0" smtClean="0"/>
              <a:t>PLURAL</a:t>
            </a:r>
            <a:r>
              <a:rPr lang="es-MX" sz="3200" dirty="0" smtClean="0"/>
              <a:t> </a:t>
            </a:r>
            <a:r>
              <a:rPr lang="es-MX" sz="3200" dirty="0" err="1"/>
              <a:t>subjects</a:t>
            </a:r>
            <a:r>
              <a:rPr lang="es-MX" sz="3200" dirty="0" smtClean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275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classroom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889052" cy="3312368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789168" y="2313431"/>
            <a:ext cx="3887288" cy="3493008"/>
          </a:xfrm>
        </p:spPr>
        <p:txBody>
          <a:bodyPr>
            <a:normAutofit lnSpcReduction="10000"/>
          </a:bodyPr>
          <a:lstStyle/>
          <a:p>
            <a:r>
              <a:rPr lang="es-MX" b="1" u="sng" dirty="0" err="1" smtClean="0"/>
              <a:t>There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desk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are</a:t>
            </a:r>
            <a:r>
              <a:rPr lang="es-MX" dirty="0" smtClean="0"/>
              <a:t> 2 </a:t>
            </a:r>
            <a:r>
              <a:rPr lang="es-MX" dirty="0" err="1" smtClean="0"/>
              <a:t>school</a:t>
            </a:r>
            <a:r>
              <a:rPr lang="es-MX" dirty="0" smtClean="0"/>
              <a:t> </a:t>
            </a:r>
            <a:r>
              <a:rPr lang="es-MX" dirty="0" err="1" smtClean="0"/>
              <a:t>chairs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 smtClean="0"/>
              <a:t>is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not</a:t>
            </a:r>
            <a:r>
              <a:rPr lang="es-MX" dirty="0" smtClean="0"/>
              <a:t> a </a:t>
            </a:r>
            <a:r>
              <a:rPr lang="es-MX" dirty="0" err="1" smtClean="0"/>
              <a:t>computer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whiteboard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/>
              <a:t>aren’t</a:t>
            </a:r>
            <a:r>
              <a:rPr lang="es-MX" dirty="0" smtClean="0"/>
              <a:t> 3 </a:t>
            </a:r>
            <a:r>
              <a:rPr lang="es-MX" dirty="0" err="1" smtClean="0"/>
              <a:t>backpacks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/>
              <a:t>isn’t</a:t>
            </a:r>
            <a:r>
              <a:rPr lang="es-MX" dirty="0" smtClean="0"/>
              <a:t> a </a:t>
            </a:r>
            <a:r>
              <a:rPr lang="es-MX" dirty="0" err="1" smtClean="0"/>
              <a:t>beamer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6" y="2517292"/>
            <a:ext cx="1728342" cy="11156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19" y="2420888"/>
            <a:ext cx="1109456" cy="122383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6" y="2420888"/>
            <a:ext cx="1109456" cy="122383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9" y="3715711"/>
            <a:ext cx="947743" cy="93493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3" y="3705689"/>
            <a:ext cx="1356977" cy="94617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0" y="5145848"/>
            <a:ext cx="595456" cy="58740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2" y="5145847"/>
            <a:ext cx="595456" cy="58740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9" y="4693036"/>
            <a:ext cx="595456" cy="58740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19" y="4954815"/>
            <a:ext cx="1207903" cy="68317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57" y="4954815"/>
            <a:ext cx="630347" cy="62182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50" y="5009491"/>
            <a:ext cx="630347" cy="62182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7" y="3867863"/>
            <a:ext cx="630347" cy="6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classroom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889052" cy="3312368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789168" y="2313431"/>
            <a:ext cx="3887288" cy="3493008"/>
          </a:xfrm>
        </p:spPr>
        <p:txBody>
          <a:bodyPr>
            <a:normAutofit/>
          </a:bodyPr>
          <a:lstStyle/>
          <a:p>
            <a:r>
              <a:rPr lang="es-MX" b="1" u="sng" dirty="0" err="1" smtClean="0"/>
              <a:t>There’s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not</a:t>
            </a:r>
            <a:r>
              <a:rPr lang="es-MX" dirty="0" smtClean="0"/>
              <a:t> a </a:t>
            </a:r>
            <a:r>
              <a:rPr lang="es-MX" dirty="0" err="1" smtClean="0"/>
              <a:t>binder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are</a:t>
            </a:r>
            <a:r>
              <a:rPr lang="es-MX" dirty="0" smtClean="0"/>
              <a:t> 5 </a:t>
            </a:r>
            <a:r>
              <a:rPr lang="es-MX" dirty="0" err="1" smtClean="0"/>
              <a:t>books</a:t>
            </a:r>
            <a:r>
              <a:rPr lang="es-MX" dirty="0" smtClean="0"/>
              <a:t>.</a:t>
            </a:r>
          </a:p>
          <a:p>
            <a:r>
              <a:rPr lang="es-MX" b="1" u="sng" dirty="0" err="1" smtClean="0"/>
              <a:t>There’s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eraser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smtClean="0"/>
              <a:t>are </a:t>
            </a:r>
            <a:r>
              <a:rPr lang="es-MX" b="1" u="sng" dirty="0" err="1" smtClean="0"/>
              <a:t>not</a:t>
            </a:r>
            <a:r>
              <a:rPr lang="es-MX" dirty="0" smtClean="0"/>
              <a:t> </a:t>
            </a:r>
            <a:r>
              <a:rPr lang="es-MX" dirty="0"/>
              <a:t>2</a:t>
            </a:r>
            <a:r>
              <a:rPr lang="es-MX" dirty="0" smtClean="0"/>
              <a:t> </a:t>
            </a:r>
            <a:r>
              <a:rPr lang="es-MX" dirty="0" err="1" smtClean="0"/>
              <a:t>calculators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smtClean="0"/>
              <a:t>are</a:t>
            </a:r>
            <a:r>
              <a:rPr lang="es-MX" dirty="0" smtClean="0"/>
              <a:t> </a:t>
            </a:r>
            <a:r>
              <a:rPr lang="es-MX" dirty="0"/>
              <a:t>9</a:t>
            </a:r>
            <a:r>
              <a:rPr lang="es-MX" dirty="0" smtClean="0"/>
              <a:t> </a:t>
            </a:r>
            <a:r>
              <a:rPr lang="es-MX" dirty="0" err="1" smtClean="0"/>
              <a:t>chalks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smtClean="0"/>
              <a:t>are</a:t>
            </a:r>
            <a:r>
              <a:rPr lang="es-MX" dirty="0" smtClean="0"/>
              <a:t> 2 </a:t>
            </a:r>
            <a:r>
              <a:rPr lang="es-MX" dirty="0" err="1" smtClean="0"/>
              <a:t>chalkboards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58754"/>
            <a:ext cx="936104" cy="91426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67" y="2818356"/>
            <a:ext cx="630347" cy="62182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7" y="3937383"/>
            <a:ext cx="987246" cy="71575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4275"/>
            <a:ext cx="536499" cy="51161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05422"/>
            <a:ext cx="536499" cy="51161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5" y="2924944"/>
            <a:ext cx="536499" cy="511610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76" y="2604275"/>
            <a:ext cx="536499" cy="511610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76" y="3205422"/>
            <a:ext cx="536499" cy="51161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3910240"/>
            <a:ext cx="680864" cy="680864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33056"/>
            <a:ext cx="680864" cy="68086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26" y="3788392"/>
            <a:ext cx="937228" cy="92456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1" y="4737950"/>
            <a:ext cx="453211" cy="326312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1" y="5046904"/>
            <a:ext cx="453211" cy="32631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34936"/>
            <a:ext cx="453211" cy="326312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04" y="4809958"/>
            <a:ext cx="453211" cy="326312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14" y="5118912"/>
            <a:ext cx="453211" cy="326312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77" y="5406944"/>
            <a:ext cx="453211" cy="32631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05" y="4809958"/>
            <a:ext cx="453211" cy="326312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15" y="5118912"/>
            <a:ext cx="453211" cy="326312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78" y="5406944"/>
            <a:ext cx="453211" cy="326312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06" y="5005498"/>
            <a:ext cx="820334" cy="561929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650" y="5013176"/>
            <a:ext cx="820334" cy="5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classroom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889052" cy="3312368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789168" y="2313431"/>
            <a:ext cx="3887288" cy="3493008"/>
          </a:xfrm>
        </p:spPr>
        <p:txBody>
          <a:bodyPr>
            <a:normAutofit fontScale="92500"/>
          </a:bodyPr>
          <a:lstStyle/>
          <a:p>
            <a:r>
              <a:rPr lang="es-MX" b="1" u="sng" dirty="0" err="1" smtClean="0"/>
              <a:t>There</a:t>
            </a:r>
            <a:r>
              <a:rPr lang="es-MX" b="1" u="sng" dirty="0" smtClean="0"/>
              <a:t> are</a:t>
            </a:r>
            <a:r>
              <a:rPr lang="es-MX" dirty="0" smtClean="0"/>
              <a:t> </a:t>
            </a:r>
            <a:r>
              <a:rPr lang="es-MX" dirty="0" smtClean="0"/>
              <a:t>6 </a:t>
            </a:r>
            <a:r>
              <a:rPr lang="es-MX" dirty="0" err="1" smtClean="0"/>
              <a:t>liquid</a:t>
            </a:r>
            <a:r>
              <a:rPr lang="es-MX" dirty="0" smtClean="0"/>
              <a:t> </a:t>
            </a:r>
            <a:r>
              <a:rPr lang="es-MX" dirty="0" err="1" smtClean="0"/>
              <a:t>papers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are</a:t>
            </a:r>
            <a:r>
              <a:rPr lang="es-MX" dirty="0" smtClean="0"/>
              <a:t> 2 </a:t>
            </a:r>
            <a:r>
              <a:rPr lang="es-MX" dirty="0" err="1" smtClean="0"/>
              <a:t>loudspeakers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wastebasket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 smtClean="0"/>
              <a:t>aren’t</a:t>
            </a:r>
            <a:r>
              <a:rPr lang="es-MX" dirty="0" smtClean="0"/>
              <a:t> 8 </a:t>
            </a:r>
            <a:r>
              <a:rPr lang="es-MX" dirty="0" err="1" smtClean="0"/>
              <a:t>markers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 smtClean="0"/>
              <a:t>aren’t</a:t>
            </a:r>
            <a:r>
              <a:rPr lang="es-MX" dirty="0" smtClean="0"/>
              <a:t> color </a:t>
            </a:r>
            <a:r>
              <a:rPr lang="es-MX" dirty="0" err="1" smtClean="0"/>
              <a:t>pencils</a:t>
            </a:r>
            <a:r>
              <a:rPr lang="es-MX" dirty="0" smtClean="0"/>
              <a:t>.</a:t>
            </a:r>
          </a:p>
          <a:p>
            <a:r>
              <a:rPr lang="es-MX" b="1" u="sng" dirty="0" err="1"/>
              <a:t>There</a:t>
            </a:r>
            <a:r>
              <a:rPr lang="es-MX" b="1" u="sng" dirty="0"/>
              <a:t> </a:t>
            </a:r>
            <a:r>
              <a:rPr lang="es-MX" b="1" u="sng" dirty="0" err="1" smtClean="0"/>
              <a:t>is</a:t>
            </a:r>
            <a:r>
              <a:rPr lang="es-MX" dirty="0" smtClean="0"/>
              <a:t> </a:t>
            </a:r>
            <a:r>
              <a:rPr lang="es-MX" dirty="0"/>
              <a:t>a</a:t>
            </a:r>
            <a:r>
              <a:rPr lang="es-MX" dirty="0" smtClean="0"/>
              <a:t> laptop.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2" y="4941168"/>
            <a:ext cx="952311" cy="63231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62" y="4941168"/>
            <a:ext cx="630347" cy="62182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3" y="2492896"/>
            <a:ext cx="710054" cy="710054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2" y="2492896"/>
            <a:ext cx="710054" cy="710054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8" y="2646938"/>
            <a:ext cx="710054" cy="710054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82" y="2492896"/>
            <a:ext cx="710054" cy="710054"/>
          </a:xfrm>
          <a:prstGeom prst="rect">
            <a:avLst/>
          </a:prstGeom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45296"/>
            <a:ext cx="710054" cy="710054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62962"/>
            <a:ext cx="710054" cy="71005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21" y="2706985"/>
            <a:ext cx="733048" cy="650007"/>
          </a:xfrm>
          <a:prstGeom prst="rect">
            <a:avLst/>
          </a:prstGeom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12" y="2708920"/>
            <a:ext cx="733048" cy="65000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5" y="3722481"/>
            <a:ext cx="790897" cy="91002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527033" cy="826800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60" y="3653408"/>
            <a:ext cx="527033" cy="826800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60" y="3805808"/>
            <a:ext cx="527033" cy="826800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60" y="3958208"/>
            <a:ext cx="527033" cy="826800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43" y="3501008"/>
            <a:ext cx="527033" cy="826800"/>
          </a:xfrm>
          <a:prstGeom prst="rect">
            <a:avLst/>
          </a:prstGeom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43" y="3653408"/>
            <a:ext cx="527033" cy="826800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43" y="3805808"/>
            <a:ext cx="527033" cy="826800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43" y="3958208"/>
            <a:ext cx="527033" cy="826800"/>
          </a:xfrm>
          <a:prstGeom prst="rect">
            <a:avLst/>
          </a:prstGeom>
        </p:spPr>
      </p:pic>
      <p:pic>
        <p:nvPicPr>
          <p:cNvPr id="60" name="5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06" y="3653408"/>
            <a:ext cx="954474" cy="94157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10" y="4840962"/>
            <a:ext cx="1001266" cy="7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97680"/>
          </a:xfrm>
        </p:spPr>
        <p:txBody>
          <a:bodyPr>
            <a:normAutofit/>
          </a:bodyPr>
          <a:lstStyle/>
          <a:p>
            <a:r>
              <a:rPr lang="en-US" dirty="0" smtClean="0"/>
              <a:t>It is more formal to use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 in </a:t>
            </a:r>
            <a:r>
              <a:rPr lang="en-US" dirty="0" smtClean="0">
                <a:solidFill>
                  <a:srgbClr val="FF0000"/>
                </a:solidFill>
              </a:rPr>
              <a:t>negative plural sentences.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There aren’t </a:t>
            </a:r>
            <a:r>
              <a:rPr lang="en-US" dirty="0" smtClean="0">
                <a:solidFill>
                  <a:srgbClr val="0070C0"/>
                </a:solidFill>
              </a:rPr>
              <a:t>any </a:t>
            </a:r>
            <a:r>
              <a:rPr lang="en-US" dirty="0" smtClean="0">
                <a:solidFill>
                  <a:srgbClr val="FF0000"/>
                </a:solidFill>
              </a:rPr>
              <a:t>curtains. </a:t>
            </a:r>
            <a:r>
              <a:rPr lang="en-US" dirty="0" smtClean="0">
                <a:solidFill>
                  <a:srgbClr val="92D050"/>
                </a:solidFill>
              </a:rPr>
              <a:t>There aren’t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animals.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There aren’t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>
                <a:solidFill>
                  <a:srgbClr val="FF0000"/>
                </a:solidFill>
              </a:rPr>
              <a:t> beds.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s-H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60840" cy="6192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using there is/are                  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use verb be first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Is there </a:t>
            </a:r>
            <a:r>
              <a:rPr lang="en-US" dirty="0" smtClean="0"/>
              <a:t>a desk in the room?</a:t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Yes, there is.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Is there </a:t>
            </a:r>
            <a:r>
              <a:rPr lang="en-US" dirty="0" smtClean="0"/>
              <a:t>a car in the room?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No, there isn’t.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Are there </a:t>
            </a:r>
            <a:r>
              <a:rPr lang="en-US" dirty="0" smtClean="0">
                <a:solidFill>
                  <a:srgbClr val="0070C0"/>
                </a:solidFill>
              </a:rPr>
              <a:t>any </a:t>
            </a:r>
            <a:r>
              <a:rPr lang="en-US" dirty="0" smtClean="0">
                <a:solidFill>
                  <a:srgbClr val="92D050"/>
                </a:solidFill>
              </a:rPr>
              <a:t>chairs in the room?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  Yes, there are.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Are there </a:t>
            </a:r>
            <a:r>
              <a:rPr lang="en-US" dirty="0" smtClean="0">
                <a:solidFill>
                  <a:srgbClr val="0070C0"/>
                </a:solidFill>
              </a:rPr>
              <a:t>any</a:t>
            </a:r>
            <a:r>
              <a:rPr lang="en-US" dirty="0" smtClean="0"/>
              <a:t> cats in the room?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No, there aren’t.</a:t>
            </a:r>
            <a:endParaRPr lang="es-H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What</a:t>
            </a:r>
            <a:r>
              <a:rPr lang="es-MX" dirty="0" smtClean="0"/>
              <a:t> can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find</a:t>
            </a:r>
            <a:r>
              <a:rPr lang="es-MX" dirty="0" smtClean="0"/>
              <a:t> in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classroom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889052" cy="3312368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789168" y="2313431"/>
            <a:ext cx="3887288" cy="3493008"/>
          </a:xfrm>
        </p:spPr>
        <p:txBody>
          <a:bodyPr>
            <a:normAutofit fontScale="77500" lnSpcReduction="20000"/>
          </a:bodyPr>
          <a:lstStyle/>
          <a:p>
            <a:r>
              <a:rPr lang="es-MX" b="1" u="sng" dirty="0" err="1" smtClean="0"/>
              <a:t>Is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there</a:t>
            </a:r>
            <a:r>
              <a:rPr lang="es-MX" dirty="0"/>
              <a:t> </a:t>
            </a:r>
            <a:r>
              <a:rPr lang="es-MX" dirty="0" smtClean="0"/>
              <a:t>a </a:t>
            </a:r>
            <a:r>
              <a:rPr lang="es-MX" dirty="0" err="1" smtClean="0"/>
              <a:t>highlighter</a:t>
            </a:r>
            <a:r>
              <a:rPr lang="es-MX" dirty="0" smtClean="0"/>
              <a:t>?</a:t>
            </a:r>
          </a:p>
          <a:p>
            <a:pPr lvl="1"/>
            <a:r>
              <a:rPr lang="es-MX" b="1" dirty="0" smtClean="0"/>
              <a:t>No, </a:t>
            </a:r>
            <a:r>
              <a:rPr lang="es-MX" b="1" dirty="0" err="1" smtClean="0"/>
              <a:t>there</a:t>
            </a:r>
            <a:r>
              <a:rPr lang="es-MX" b="1" dirty="0" smtClean="0"/>
              <a:t> </a:t>
            </a:r>
            <a:r>
              <a:rPr lang="es-MX" b="1" dirty="0" err="1" smtClean="0"/>
              <a:t>isn’t</a:t>
            </a:r>
            <a:r>
              <a:rPr lang="es-MX" b="1" dirty="0" smtClean="0"/>
              <a:t>.</a:t>
            </a:r>
          </a:p>
          <a:p>
            <a:r>
              <a:rPr lang="es-MX" sz="2500" b="1" u="sng" dirty="0"/>
              <a:t>Are </a:t>
            </a:r>
            <a:r>
              <a:rPr lang="es-MX" sz="2500" b="1" u="sng" dirty="0" err="1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</a:t>
            </a:r>
            <a:r>
              <a:rPr lang="es-MX" dirty="0" err="1" smtClean="0"/>
              <a:t>pencils</a:t>
            </a:r>
            <a:r>
              <a:rPr lang="es-MX" dirty="0" smtClean="0"/>
              <a:t>?</a:t>
            </a:r>
          </a:p>
          <a:p>
            <a:pPr lvl="1"/>
            <a:r>
              <a:rPr lang="es-MX" b="1" dirty="0"/>
              <a:t>Yes, </a:t>
            </a:r>
            <a:r>
              <a:rPr lang="es-MX" b="1" dirty="0" err="1"/>
              <a:t>there</a:t>
            </a:r>
            <a:r>
              <a:rPr lang="es-MX" b="1" dirty="0"/>
              <a:t> are.</a:t>
            </a:r>
          </a:p>
          <a:p>
            <a:r>
              <a:rPr lang="es-MX" sz="2500" b="1" u="sng" dirty="0" err="1"/>
              <a:t>Is</a:t>
            </a:r>
            <a:r>
              <a:rPr lang="es-MX" sz="2500" b="1" u="sng" dirty="0"/>
              <a:t> </a:t>
            </a:r>
            <a:r>
              <a:rPr lang="es-MX" sz="2500" b="1" u="sng" dirty="0" err="1"/>
              <a:t>there</a:t>
            </a:r>
            <a:r>
              <a:rPr lang="es-MX" dirty="0" smtClean="0"/>
              <a:t> a </a:t>
            </a:r>
            <a:r>
              <a:rPr lang="es-MX" dirty="0" err="1" smtClean="0"/>
              <a:t>pencil</a:t>
            </a:r>
            <a:r>
              <a:rPr lang="es-MX" dirty="0" smtClean="0"/>
              <a:t> case?</a:t>
            </a:r>
          </a:p>
          <a:p>
            <a:pPr lvl="1"/>
            <a:r>
              <a:rPr lang="es-MX" b="1" dirty="0"/>
              <a:t>Yes,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is</a:t>
            </a:r>
            <a:r>
              <a:rPr lang="es-MX" b="1" dirty="0"/>
              <a:t>.</a:t>
            </a:r>
          </a:p>
          <a:p>
            <a:r>
              <a:rPr lang="es-MX" sz="2500" b="1" u="sng" dirty="0"/>
              <a:t>Are </a:t>
            </a:r>
            <a:r>
              <a:rPr lang="es-MX" sz="2500" b="1" u="sng" dirty="0" err="1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notebooks?</a:t>
            </a:r>
          </a:p>
          <a:p>
            <a:pPr lvl="1"/>
            <a:r>
              <a:rPr lang="es-MX" b="1" dirty="0"/>
              <a:t>Yes, </a:t>
            </a:r>
            <a:r>
              <a:rPr lang="es-MX" b="1" dirty="0" err="1"/>
              <a:t>there</a:t>
            </a:r>
            <a:r>
              <a:rPr lang="es-MX" b="1" dirty="0"/>
              <a:t> are.</a:t>
            </a:r>
          </a:p>
          <a:p>
            <a:r>
              <a:rPr lang="es-MX" sz="2500" b="1" u="sng" dirty="0"/>
              <a:t>Are </a:t>
            </a:r>
            <a:r>
              <a:rPr lang="es-MX" sz="2500" b="1" u="sng" dirty="0" err="1"/>
              <a:t>there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</a:t>
            </a:r>
            <a:r>
              <a:rPr lang="es-MX" dirty="0" err="1" smtClean="0"/>
              <a:t>thumbtacks</a:t>
            </a:r>
            <a:r>
              <a:rPr lang="es-MX" dirty="0" smtClean="0"/>
              <a:t>?</a:t>
            </a:r>
          </a:p>
          <a:p>
            <a:pPr lvl="1"/>
            <a:r>
              <a:rPr lang="es-MX" b="1" dirty="0"/>
              <a:t>No,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aren’t</a:t>
            </a:r>
            <a:r>
              <a:rPr lang="es-MX" b="1" dirty="0"/>
              <a:t>.</a:t>
            </a:r>
          </a:p>
          <a:p>
            <a:r>
              <a:rPr lang="es-MX" sz="2500" b="1" u="sng" dirty="0" err="1"/>
              <a:t>Is</a:t>
            </a:r>
            <a:r>
              <a:rPr lang="es-MX" sz="2500" b="1" u="sng" dirty="0"/>
              <a:t> </a:t>
            </a:r>
            <a:r>
              <a:rPr lang="es-MX" sz="2500" b="1" u="sng" dirty="0" err="1"/>
              <a:t>there</a:t>
            </a:r>
            <a:r>
              <a:rPr lang="es-MX" sz="2500" dirty="0"/>
              <a:t> </a:t>
            </a:r>
            <a:r>
              <a:rPr lang="es-MX" dirty="0" smtClean="0"/>
              <a:t>a </a:t>
            </a:r>
            <a:r>
              <a:rPr lang="es-MX" dirty="0" err="1" smtClean="0"/>
              <a:t>sharpener</a:t>
            </a:r>
            <a:r>
              <a:rPr lang="es-MX" dirty="0" smtClean="0"/>
              <a:t>?</a:t>
            </a:r>
          </a:p>
          <a:p>
            <a:pPr lvl="1"/>
            <a:r>
              <a:rPr lang="es-MX" b="1" dirty="0"/>
              <a:t>Yes,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is</a:t>
            </a:r>
            <a:r>
              <a:rPr lang="es-MX" b="1" dirty="0"/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3" y="2667699"/>
            <a:ext cx="689293" cy="68929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10038"/>
            <a:ext cx="608139" cy="608139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73" y="2748853"/>
            <a:ext cx="608139" cy="608139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29" y="2780928"/>
            <a:ext cx="608139" cy="60813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3" y="3633448"/>
            <a:ext cx="1076351" cy="107635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69" y="2711589"/>
            <a:ext cx="544610" cy="53724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60411"/>
            <a:ext cx="550801" cy="51121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85" y="4213932"/>
            <a:ext cx="550801" cy="511212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1" y="3853892"/>
            <a:ext cx="550801" cy="511212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550801" cy="511212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05" y="4198545"/>
            <a:ext cx="550801" cy="51121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51164"/>
            <a:ext cx="710084" cy="710084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710084" cy="710084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13176"/>
            <a:ext cx="710084" cy="71008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57" y="4977172"/>
            <a:ext cx="850768" cy="638076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3" y="4941168"/>
            <a:ext cx="679859" cy="6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</TotalTime>
  <Words>278</Words>
  <Application>Microsoft Office PowerPoint</Application>
  <PresentationFormat>Presentación en pantalla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Austin</vt:lpstr>
      <vt:lpstr>There is… / There are…</vt:lpstr>
      <vt:lpstr>Answer the following questions.</vt:lpstr>
      <vt:lpstr>ANSWERS.</vt:lpstr>
      <vt:lpstr>What can we find in this classroom?</vt:lpstr>
      <vt:lpstr>What can we find in this classroom?</vt:lpstr>
      <vt:lpstr>What can we find in this classroom?</vt:lpstr>
      <vt:lpstr>It is more formal to use ANY  in negative plural sentences.  There aren’t any curtains. There aren’t any animals. There aren’t any beds. </vt:lpstr>
      <vt:lpstr>Questions using there is/are                    - use verb be first  Is there a desk in the room?  Yes, there is. Is there a car in the room?   No, there isn’t. Are there any chairs in the room?   Yes, there are. Are there any cats in the room?    No, there aren’t.</vt:lpstr>
      <vt:lpstr>What can we find in this classroom?</vt:lpstr>
      <vt:lpstr>What’s there in Tegucigalpa?</vt:lpstr>
      <vt:lpstr>-There’s an airport. -There’s a presidential house. -There’s a zoo. -there isn’t a lake. -There are malls. -There are universities. -There aren’t any trains. -there aren’t any beaches.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is… / There are…</dc:title>
  <dc:creator>MARIO</dc:creator>
  <cp:lastModifiedBy>HECTOR</cp:lastModifiedBy>
  <cp:revision>24</cp:revision>
  <dcterms:created xsi:type="dcterms:W3CDTF">2013-08-19T21:10:12Z</dcterms:created>
  <dcterms:modified xsi:type="dcterms:W3CDTF">2013-11-23T05:19:13Z</dcterms:modified>
</cp:coreProperties>
</file>