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9" r:id="rId8"/>
    <p:sldId id="270" r:id="rId9"/>
    <p:sldId id="264" r:id="rId10"/>
    <p:sldId id="263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03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7CF7A8-49AA-4F40-9125-16F387582C3B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/>
      <dgm:spPr/>
    </dgm:pt>
    <dgm:pt modelId="{E9A3C928-D1A9-42FE-B61C-C7F48D40D5D9}" type="pres">
      <dgm:prSet presAssocID="{587CF7A8-49AA-4F40-9125-16F387582C3B}" presName="diagram" presStyleCnt="0">
        <dgm:presLayoutVars>
          <dgm:dir/>
        </dgm:presLayoutVars>
      </dgm:prSet>
      <dgm:spPr/>
    </dgm:pt>
  </dgm:ptLst>
  <dgm:cxnLst>
    <dgm:cxn modelId="{77F97FF4-EDC3-4055-87F5-A4BD9A29BB39}" type="presOf" srcId="{587CF7A8-49AA-4F40-9125-16F387582C3B}" destId="{E9A3C928-D1A9-42FE-B61C-C7F48D40D5D9}" srcOrd="0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43FFE-FFC3-4E21-99E0-82F3E62AB9DF}" type="datetimeFigureOut">
              <a:rPr lang="tr-TR" smtClean="0"/>
              <a:t>19.06.2018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66746-268E-450F-BB9F-E6208F328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22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061076" y="4350404"/>
            <a:ext cx="4741041" cy="276999"/>
          </a:xfrm>
        </p:spPr>
        <p:txBody>
          <a:bodyPr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669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215279"/>
              </p:ext>
            </p:extLst>
          </p:nvPr>
        </p:nvGraphicFramePr>
        <p:xfrm>
          <a:off x="381000" y="990600"/>
          <a:ext cx="7924800" cy="5502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533400" y="685800"/>
            <a:ext cx="8001000" cy="5562600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Deflat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RELATIVE CLAUSES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764113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390059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How do you reduce an adjective clause to an adjective phrase?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/>
              <a:t>If there is a </a:t>
            </a:r>
            <a:r>
              <a:rPr lang="en-US" i="1" dirty="0" smtClean="0"/>
              <a:t>to be</a:t>
            </a:r>
            <a:r>
              <a:rPr lang="en-US" dirty="0" smtClean="0"/>
              <a:t> (am, is, are, </a:t>
            </a:r>
            <a:r>
              <a:rPr lang="en-US" dirty="0" err="1" smtClean="0"/>
              <a:t>etc</a:t>
            </a:r>
            <a:r>
              <a:rPr lang="en-US" dirty="0" smtClean="0"/>
              <a:t>), delete the </a:t>
            </a:r>
            <a:r>
              <a:rPr lang="en-US" i="1" dirty="0" smtClean="0"/>
              <a:t>to be</a:t>
            </a:r>
            <a:r>
              <a:rPr lang="en-US" dirty="0" smtClean="0"/>
              <a:t> and the relative pronoun (who/which/that)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dirty="0" smtClean="0"/>
              <a:t>	The car </a:t>
            </a:r>
            <a:r>
              <a:rPr lang="en-US" b="1" dirty="0" smtClean="0">
                <a:solidFill>
                  <a:schemeClr val="accent1"/>
                </a:solidFill>
              </a:rPr>
              <a:t>which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is parked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there is the director’s car.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dirty="0" smtClean="0"/>
              <a:t>	The car </a:t>
            </a:r>
            <a:r>
              <a:rPr lang="en-US" b="1" dirty="0" smtClean="0">
                <a:solidFill>
                  <a:srgbClr val="0070C0"/>
                </a:solidFill>
              </a:rPr>
              <a:t>parked</a:t>
            </a:r>
            <a:r>
              <a:rPr lang="en-US" dirty="0" smtClean="0"/>
              <a:t> there is the director’s car.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/>
              <a:t>If there is no </a:t>
            </a:r>
            <a:r>
              <a:rPr lang="en-US" i="1" dirty="0" smtClean="0"/>
              <a:t>to be</a:t>
            </a:r>
            <a:r>
              <a:rPr lang="en-US" dirty="0" smtClean="0"/>
              <a:t> (am, is, are, </a:t>
            </a:r>
            <a:r>
              <a:rPr lang="en-US" dirty="0" err="1" smtClean="0"/>
              <a:t>etc</a:t>
            </a:r>
            <a:r>
              <a:rPr lang="en-US" dirty="0" smtClean="0"/>
              <a:t>), delete the relative pronoun (who/which/that) and change the verb to </a:t>
            </a:r>
            <a:r>
              <a:rPr lang="en-US" dirty="0" err="1" smtClean="0"/>
              <a:t>Ving</a:t>
            </a:r>
            <a:r>
              <a:rPr lang="en-US" dirty="0" smtClean="0"/>
              <a:t>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dirty="0" smtClean="0"/>
              <a:t>	The man </a:t>
            </a:r>
            <a:r>
              <a:rPr lang="en-US" b="1" dirty="0" smtClean="0">
                <a:solidFill>
                  <a:srgbClr val="FF0000"/>
                </a:solidFill>
              </a:rPr>
              <a:t>who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escaped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from the prison was a bank robber.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dirty="0" smtClean="0"/>
              <a:t>	The man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escaping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from the prison was a bank robber.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1417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EXERCISES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spcBef>
                <a:spcPct val="0"/>
              </a:spcBef>
              <a:buFontTx/>
              <a:buNone/>
            </a:pPr>
            <a:r>
              <a:rPr lang="tr-TR" dirty="0" smtClean="0">
                <a:latin typeface="Arial Narrow" pitchFamily="34" charset="0"/>
              </a:rPr>
              <a:t>1</a:t>
            </a:r>
            <a:r>
              <a:rPr lang="en-US" dirty="0" smtClean="0">
                <a:latin typeface="Arial Narrow" pitchFamily="34" charset="0"/>
              </a:rPr>
              <a:t>The nurse who is looking after my mother is very kind to her.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Arial Narrow" pitchFamily="34" charset="0"/>
              </a:rPr>
              <a:t>	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Arial Narrow" pitchFamily="34" charset="0"/>
              </a:rPr>
              <a:t>2. Luggage that is left unattended will be taken away by police.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Arial Narrow" pitchFamily="34" charset="0"/>
              </a:rPr>
              <a:t>	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Arial Narrow" pitchFamily="34" charset="0"/>
              </a:rPr>
              <a:t>3. Who’s that good-looking man who is talking to Alice?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Arial Narrow" pitchFamily="34" charset="0"/>
              </a:rPr>
              <a:t>	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Arial Narrow" pitchFamily="34" charset="0"/>
              </a:rPr>
              <a:t>4. All the rubbish that is </a:t>
            </a:r>
            <a:r>
              <a:rPr lang="tr-TR" dirty="0" smtClean="0">
                <a:latin typeface="Arial Narrow" pitchFamily="34" charset="0"/>
              </a:rPr>
              <a:t>thrown away</a:t>
            </a:r>
            <a:r>
              <a:rPr lang="en-US" dirty="0" smtClean="0">
                <a:latin typeface="Arial Narrow" pitchFamily="34" charset="0"/>
              </a:rPr>
              <a:t> in the sea is a real danger to health.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Arial Narrow" pitchFamily="34" charset="0"/>
              </a:rPr>
              <a:t>	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Arial Narrow" pitchFamily="34" charset="0"/>
              </a:rPr>
              <a:t>5. Do you know the man who is standing near the door?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Arial Narrow" pitchFamily="34" charset="0"/>
              </a:rPr>
              <a:t>	</a:t>
            </a:r>
            <a:endParaRPr lang="tr-TR" dirty="0"/>
          </a:p>
        </p:txBody>
      </p:sp>
      <p:pic>
        <p:nvPicPr>
          <p:cNvPr id="6147" name="Picture 3" descr="C:\Users\ercanlı\Downloads\supertop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638800"/>
            <a:ext cx="1379659" cy="90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23475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44016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>
                <a:latin typeface="Arial Narrow" pitchFamily="34" charset="0"/>
              </a:rPr>
              <a:t/>
            </a:r>
            <a:br>
              <a:rPr lang="tr-TR" dirty="0" smtClean="0">
                <a:latin typeface="Arial Narrow" pitchFamily="34" charset="0"/>
              </a:rPr>
            </a:br>
            <a:r>
              <a:rPr lang="tr-TR" sz="3600" dirty="0" smtClean="0">
                <a:latin typeface="Arial Narrow" pitchFamily="34" charset="0"/>
              </a:rPr>
              <a:t>1.Th</a:t>
            </a:r>
            <a:r>
              <a:rPr lang="en-US" sz="3600" dirty="0" smtClean="0">
                <a:latin typeface="Arial Narrow" pitchFamily="34" charset="0"/>
              </a:rPr>
              <a:t>e nurse looking after my mother is very kind to her.</a:t>
            </a:r>
            <a:br>
              <a:rPr lang="en-US" sz="3600" dirty="0" smtClean="0">
                <a:latin typeface="Arial Narrow" pitchFamily="34" charset="0"/>
              </a:rPr>
            </a:b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2.</a:t>
            </a:r>
            <a:r>
              <a:rPr lang="en-US" dirty="0" smtClean="0">
                <a:latin typeface="Arial Narrow" pitchFamily="34" charset="0"/>
              </a:rPr>
              <a:t> Luggage left unattended will be taken away by police.</a:t>
            </a:r>
          </a:p>
          <a:p>
            <a:pPr marL="0" indent="0">
              <a:buNone/>
            </a:pPr>
            <a:r>
              <a:rPr lang="tr-TR" dirty="0" smtClean="0"/>
              <a:t>3. </a:t>
            </a:r>
            <a:r>
              <a:rPr lang="en-US" dirty="0" smtClean="0">
                <a:latin typeface="Arial Narrow" pitchFamily="34" charset="0"/>
              </a:rPr>
              <a:t>Who’s that good-looking man talking to Alice?</a:t>
            </a:r>
          </a:p>
          <a:p>
            <a:pPr marL="0" indent="0">
              <a:buNone/>
            </a:pPr>
            <a:r>
              <a:rPr lang="tr-TR" dirty="0" smtClean="0">
                <a:latin typeface="Arial Narrow" pitchFamily="34" charset="0"/>
              </a:rPr>
              <a:t>4. </a:t>
            </a:r>
            <a:r>
              <a:rPr lang="en-US" dirty="0" smtClean="0">
                <a:latin typeface="Arial Narrow" pitchFamily="34" charset="0"/>
              </a:rPr>
              <a:t>All the rubbish </a:t>
            </a:r>
            <a:r>
              <a:rPr lang="tr-TR" dirty="0" smtClean="0">
                <a:latin typeface="Arial Narrow" pitchFamily="34" charset="0"/>
              </a:rPr>
              <a:t>thrown away</a:t>
            </a:r>
            <a:r>
              <a:rPr lang="en-US" dirty="0" smtClean="0">
                <a:latin typeface="Arial Narrow" pitchFamily="34" charset="0"/>
              </a:rPr>
              <a:t> in the sea is a real danger to health.</a:t>
            </a:r>
          </a:p>
          <a:p>
            <a:pPr marL="0" indent="0">
              <a:buNone/>
            </a:pPr>
            <a:r>
              <a:rPr lang="tr-TR" dirty="0" smtClean="0">
                <a:latin typeface="Arial Narrow" pitchFamily="34" charset="0"/>
              </a:rPr>
              <a:t>5. </a:t>
            </a:r>
            <a:r>
              <a:rPr lang="en-US" dirty="0" smtClean="0">
                <a:latin typeface="Arial Narrow" pitchFamily="34" charset="0"/>
              </a:rPr>
              <a:t>Do you know the man standing near the door?</a:t>
            </a:r>
          </a:p>
          <a:p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572329"/>
            <a:ext cx="3384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dirty="0" smtClean="0">
                <a:solidFill>
                  <a:srgbClr val="92D050"/>
                </a:solidFill>
              </a:rPr>
              <a:t>ANSWERS</a:t>
            </a:r>
            <a:endParaRPr lang="tr-TR" sz="4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7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Join the sentences on the left with those on the right using who or which</a:t>
            </a:r>
            <a:endParaRPr lang="tr-TR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tr-TR" dirty="0" smtClean="0">
                <a:latin typeface="Arial Narrow" pitchFamily="34" charset="0"/>
              </a:rPr>
              <a:t>1.</a:t>
            </a:r>
            <a:r>
              <a:rPr lang="en-US" dirty="0" smtClean="0">
                <a:latin typeface="Arial Narrow" pitchFamily="34" charset="0"/>
              </a:rPr>
              <a:t> Do you know a shop?</a:t>
            </a: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dirty="0" smtClean="0">
                <a:latin typeface="Arial Narrow" pitchFamily="34" charset="0"/>
              </a:rPr>
              <a:t>2. I know somebody.</a:t>
            </a: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dirty="0" smtClean="0">
                <a:latin typeface="Arial Narrow" pitchFamily="34" charset="0"/>
              </a:rPr>
              <a:t>3. I want some plates.</a:t>
            </a: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dirty="0" smtClean="0">
                <a:latin typeface="Arial Narrow" pitchFamily="34" charset="0"/>
              </a:rPr>
              <a:t>4. I was at school with the man.</a:t>
            </a: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dirty="0" smtClean="0">
                <a:latin typeface="Arial Narrow" pitchFamily="34" charset="0"/>
              </a:rPr>
              <a:t>5. I’d like to speak to the person.</a:t>
            </a: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dirty="0" smtClean="0">
                <a:latin typeface="Arial Narrow" pitchFamily="34" charset="0"/>
              </a:rPr>
              <a:t>6. She’s </a:t>
            </a:r>
            <a:r>
              <a:rPr lang="tr-TR" dirty="0" smtClean="0">
                <a:latin typeface="Arial Narrow" pitchFamily="34" charset="0"/>
              </a:rPr>
              <a:t>won the competition</a:t>
            </a:r>
            <a:endParaRPr lang="en-US" dirty="0" smtClean="0">
              <a:latin typeface="Arial Narrow" pitchFamily="34" charset="0"/>
            </a:endParaRP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dirty="0" smtClean="0">
                <a:latin typeface="Arial Narrow" pitchFamily="34" charset="0"/>
              </a:rPr>
              <a:t>7. The police haven’t found the man.</a:t>
            </a: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dirty="0" smtClean="0">
                <a:latin typeface="Arial Narrow" pitchFamily="34" charset="0"/>
              </a:rPr>
              <a:t>8. There’s some cheese in the fridge.</a:t>
            </a: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dirty="0" smtClean="0">
                <a:latin typeface="Arial Narrow" pitchFamily="34" charset="0"/>
              </a:rPr>
              <a:t>9. We’ve got some light bulbs.</a:t>
            </a: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dirty="0" smtClean="0">
                <a:latin typeface="Arial Narrow" pitchFamily="34" charset="0"/>
              </a:rPr>
              <a:t>10. This is the switch. </a:t>
            </a:r>
          </a:p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4918005" y="1379031"/>
            <a:ext cx="3888433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Narrow" pitchFamily="34" charset="0"/>
              </a:rPr>
              <a:t>He </a:t>
            </a:r>
            <a:r>
              <a:rPr lang="tr-TR" sz="2400" dirty="0" smtClean="0">
                <a:latin typeface="Arial Narrow" pitchFamily="34" charset="0"/>
              </a:rPr>
              <a:t>has broken into my house</a:t>
            </a:r>
            <a:endParaRPr lang="en-US" sz="2400" dirty="0" smtClean="0">
              <a:latin typeface="Arial Narrow" pitchFamily="34" charset="0"/>
            </a:endParaRPr>
          </a:p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tr-TR" sz="2400" dirty="0" smtClean="0">
                <a:latin typeface="Arial Narrow" pitchFamily="34" charset="0"/>
              </a:rPr>
              <a:t>That surprised everyone.</a:t>
            </a:r>
            <a:endParaRPr lang="en-US" sz="2400" dirty="0" smtClean="0">
              <a:latin typeface="Arial Narrow" pitchFamily="34" charset="0"/>
            </a:endParaRPr>
          </a:p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Narrow" pitchFamily="34" charset="0"/>
              </a:rPr>
              <a:t>He</a:t>
            </a:r>
            <a:r>
              <a:rPr lang="tr-TR" sz="2400" dirty="0" smtClean="0">
                <a:latin typeface="Arial Narrow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</a:rPr>
              <a:t>/She deals with exports.</a:t>
            </a:r>
          </a:p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Narrow" pitchFamily="34" charset="0"/>
              </a:rPr>
              <a:t>It isn’t working.</a:t>
            </a:r>
          </a:p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Narrow" pitchFamily="34" charset="0"/>
              </a:rPr>
              <a:t>It needs to be eaten.</a:t>
            </a:r>
          </a:p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Narrow" pitchFamily="34" charset="0"/>
              </a:rPr>
              <a:t>It sells good coffee.</a:t>
            </a:r>
          </a:p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Narrow" pitchFamily="34" charset="0"/>
              </a:rPr>
              <a:t>They last for years.</a:t>
            </a:r>
          </a:p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Narrow" pitchFamily="34" charset="0"/>
              </a:rPr>
              <a:t>She could mend that chair.</a:t>
            </a:r>
          </a:p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Narrow" pitchFamily="34" charset="0"/>
              </a:rPr>
              <a:t>They can go in the microwave.</a:t>
            </a:r>
          </a:p>
          <a:p>
            <a:pPr marL="381000" indent="-381000">
              <a:spcBef>
                <a:spcPct val="0"/>
              </a:spcBef>
              <a:spcAft>
                <a:spcPct val="20000"/>
              </a:spcAft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Narrow" pitchFamily="34" charset="0"/>
              </a:rPr>
              <a:t>He is driving that taxi. </a:t>
            </a:r>
            <a:endParaRPr lang="en-US" sz="2400" dirty="0">
              <a:latin typeface="Arial Narrow" pitchFamily="34" charset="0"/>
            </a:endParaRPr>
          </a:p>
        </p:txBody>
      </p:sp>
      <p:pic>
        <p:nvPicPr>
          <p:cNvPr id="5" name="Picture 4" descr="C:\Users\ercanlı\Desktop\Yeni klasör\benim hazırladıklarım\smiles\bravo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410200"/>
            <a:ext cx="2148134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95566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993505"/>
          </a:xfrm>
        </p:spPr>
        <p:txBody>
          <a:bodyPr/>
          <a:lstStyle/>
          <a:p>
            <a:pPr marL="216000" lvl="0" indent="-216000" algn="ctr">
              <a:buNone/>
            </a:pPr>
            <a:r>
              <a:rPr lang="es-ES" sz="7200" b="1" dirty="0" smtClean="0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And... </a:t>
            </a:r>
            <a:r>
              <a:rPr lang="es-ES" sz="7200" b="1" dirty="0" err="1" smtClean="0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that's</a:t>
            </a:r>
            <a:r>
              <a:rPr lang="es-ES" sz="7200" b="1" dirty="0" smtClean="0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 </a:t>
            </a:r>
            <a:r>
              <a:rPr lang="es-ES" sz="7200" b="1" dirty="0" err="1" smtClean="0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all</a:t>
            </a:r>
            <a:r>
              <a:rPr lang="es-ES" sz="7200" b="1" dirty="0" smtClean="0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!</a:t>
            </a:r>
          </a:p>
          <a:p>
            <a:pPr marL="216000" lvl="0" indent="-216000" algn="ctr">
              <a:buNone/>
            </a:pPr>
            <a:endParaRPr lang="es-ES" b="1" dirty="0" smtClean="0">
              <a:solidFill>
                <a:srgbClr val="2300DC"/>
              </a:solidFill>
              <a:effectLst>
                <a:outerShdw dist="17961" dir="2700000">
                  <a:scrgbClr r="0" g="0" b="0"/>
                </a:outerShdw>
              </a:effectLst>
              <a:latin typeface="Arial" pitchFamily="34"/>
            </a:endParaRPr>
          </a:p>
          <a:p>
            <a:pPr marL="216000" lvl="0" indent="-216000" algn="ctr">
              <a:buNone/>
            </a:pPr>
            <a:endParaRPr lang="es-ES" b="1" dirty="0" smtClean="0">
              <a:solidFill>
                <a:srgbClr val="2300DC"/>
              </a:solidFill>
              <a:effectLst>
                <a:outerShdw dist="17961" dir="2700000">
                  <a:scrgbClr r="0" g="0" b="0"/>
                </a:outerShdw>
              </a:effectLst>
              <a:latin typeface="Arial" pitchFamily="34"/>
            </a:endParaRPr>
          </a:p>
          <a:p>
            <a:endParaRPr lang="tr-TR" dirty="0"/>
          </a:p>
        </p:txBody>
      </p:sp>
      <p:pic>
        <p:nvPicPr>
          <p:cNvPr id="6" name="Picture 5" descr="C:\Users\ercanlı\Desktop\Yeni klasör\benim hazırladıklarım\smiles\smiley_with_thumbs_up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429000"/>
            <a:ext cx="403244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5157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ercanlı\Downloads\th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7920880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95517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rcanlı\Downloads\relative-clause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75"/>
          <a:stretch/>
        </p:blipFill>
        <p:spPr bwMode="auto">
          <a:xfrm>
            <a:off x="685800" y="152400"/>
            <a:ext cx="6705600" cy="6613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2713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72042" y="1906606"/>
            <a:ext cx="3810199" cy="2662267"/>
          </a:xfrm>
        </p:spPr>
        <p:txBody>
          <a:bodyPr>
            <a:spAutoFit/>
          </a:bodyPr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0E594D"/>
              </a:buClr>
              <a:buSzPct val="45000"/>
              <a:buFont typeface="StarSymbol"/>
              <a:buNone/>
              <a:defRPr lang="es-ES" sz="32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0E594D"/>
              </a:buClr>
              <a:buSzPct val="45000"/>
              <a:buFont typeface="StarSymbol"/>
              <a:buChar char="●"/>
              <a:defRPr lang="es-ES" sz="32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000000"/>
              </a:buClr>
              <a:buSzPct val="75000"/>
              <a:buFont typeface="StarSymbol"/>
              <a:buChar char="–"/>
              <a:defRPr lang="es-ES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000000"/>
              </a:buClr>
              <a:buSzPct val="75000"/>
              <a:buFont typeface="StarSymbol"/>
              <a:buChar char="–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s-ES" sz="2200" b="1" dirty="0" err="1">
                <a:solidFill>
                  <a:srgbClr val="198A8A"/>
                </a:solidFill>
              </a:rPr>
              <a:t>Essential</a:t>
            </a:r>
            <a:r>
              <a:rPr lang="es-ES" sz="2200" b="1" dirty="0">
                <a:solidFill>
                  <a:srgbClr val="198A8A"/>
                </a:solidFill>
              </a:rPr>
              <a:t> </a:t>
            </a:r>
            <a:r>
              <a:rPr lang="es-ES" sz="2200" b="1" dirty="0" err="1">
                <a:solidFill>
                  <a:srgbClr val="198A8A"/>
                </a:solidFill>
              </a:rPr>
              <a:t>information</a:t>
            </a:r>
            <a:endParaRPr lang="es-ES" sz="2200" b="1" dirty="0">
              <a:solidFill>
                <a:srgbClr val="198A8A"/>
              </a:solidFill>
            </a:endParaRPr>
          </a:p>
          <a:p>
            <a:pPr lvl="0"/>
            <a:r>
              <a:rPr lang="es-ES" sz="2200" b="1" dirty="0">
                <a:solidFill>
                  <a:srgbClr val="198A8A"/>
                </a:solidFill>
              </a:rPr>
              <a:t>No </a:t>
            </a:r>
            <a:r>
              <a:rPr lang="es-ES" sz="2200" b="1" dirty="0" err="1">
                <a:solidFill>
                  <a:srgbClr val="198A8A"/>
                </a:solidFill>
              </a:rPr>
              <a:t>commas</a:t>
            </a:r>
            <a:endParaRPr lang="es-ES" sz="2200" b="1" dirty="0">
              <a:solidFill>
                <a:srgbClr val="198A8A"/>
              </a:solidFill>
            </a:endParaRPr>
          </a:p>
          <a:p>
            <a:pPr lvl="0"/>
            <a:r>
              <a:rPr lang="es-ES" sz="2200" b="1" dirty="0">
                <a:solidFill>
                  <a:srgbClr val="198A8A"/>
                </a:solidFill>
              </a:rPr>
              <a:t>“</a:t>
            </a:r>
            <a:r>
              <a:rPr lang="es-ES" sz="2200" b="1" dirty="0" err="1">
                <a:solidFill>
                  <a:srgbClr val="198A8A"/>
                </a:solidFill>
              </a:rPr>
              <a:t>That</a:t>
            </a:r>
            <a:r>
              <a:rPr lang="es-ES" sz="2200" b="1" dirty="0">
                <a:solidFill>
                  <a:srgbClr val="198A8A"/>
                </a:solidFill>
              </a:rPr>
              <a:t>”</a:t>
            </a:r>
          </a:p>
          <a:p>
            <a:pPr lvl="0"/>
            <a:r>
              <a:rPr lang="es-ES" sz="2200" b="1" dirty="0" err="1">
                <a:solidFill>
                  <a:srgbClr val="198A8A"/>
                </a:solidFill>
              </a:rPr>
              <a:t>Omission</a:t>
            </a:r>
            <a:r>
              <a:rPr lang="es-ES" sz="2200" b="1" dirty="0">
                <a:solidFill>
                  <a:srgbClr val="198A8A"/>
                </a:solidFill>
              </a:rPr>
              <a:t> of </a:t>
            </a:r>
            <a:r>
              <a:rPr lang="es-ES" sz="2200" b="1" dirty="0" err="1">
                <a:solidFill>
                  <a:srgbClr val="198A8A"/>
                </a:solidFill>
              </a:rPr>
              <a:t>relative</a:t>
            </a:r>
            <a:r>
              <a:rPr lang="es-ES" sz="2200" b="1" dirty="0">
                <a:solidFill>
                  <a:srgbClr val="198A8A"/>
                </a:solidFill>
              </a:rPr>
              <a:t> (</a:t>
            </a:r>
            <a:r>
              <a:rPr lang="es-ES" sz="2200" b="1" dirty="0" err="1">
                <a:solidFill>
                  <a:srgbClr val="198A8A"/>
                </a:solidFill>
              </a:rPr>
              <a:t>when</a:t>
            </a:r>
            <a:r>
              <a:rPr lang="es-ES" sz="2200" b="1" dirty="0">
                <a:solidFill>
                  <a:srgbClr val="198A8A"/>
                </a:solidFill>
              </a:rPr>
              <a:t> </a:t>
            </a:r>
            <a:r>
              <a:rPr lang="es-ES" sz="2200" b="1" dirty="0" err="1">
                <a:solidFill>
                  <a:srgbClr val="198A8A"/>
                </a:solidFill>
              </a:rPr>
              <a:t>it's</a:t>
            </a:r>
            <a:r>
              <a:rPr lang="es-ES" sz="2200" b="1" dirty="0">
                <a:solidFill>
                  <a:srgbClr val="198A8A"/>
                </a:solidFill>
              </a:rPr>
              <a:t> NOT </a:t>
            </a:r>
            <a:r>
              <a:rPr lang="es-ES" sz="2200" b="1" dirty="0" err="1">
                <a:solidFill>
                  <a:srgbClr val="198A8A"/>
                </a:solidFill>
              </a:rPr>
              <a:t>the</a:t>
            </a:r>
            <a:r>
              <a:rPr lang="es-ES" sz="2200" b="1" dirty="0">
                <a:solidFill>
                  <a:srgbClr val="198A8A"/>
                </a:solidFill>
              </a:rPr>
              <a:t> </a:t>
            </a:r>
            <a:r>
              <a:rPr lang="es-ES" sz="2200" b="1" dirty="0" err="1">
                <a:solidFill>
                  <a:srgbClr val="198A8A"/>
                </a:solidFill>
              </a:rPr>
              <a:t>subject</a:t>
            </a:r>
            <a:r>
              <a:rPr lang="es-ES" sz="2200" b="1" dirty="0">
                <a:solidFill>
                  <a:srgbClr val="198A8A"/>
                </a:solidFill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908720"/>
            <a:ext cx="8244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DEFINING </a:t>
            </a:r>
            <a:r>
              <a:rPr lang="tr-TR" sz="4000" dirty="0" smtClean="0"/>
              <a:t>                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24336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>
                <a:solidFill>
                  <a:srgbClr val="FFFFFF"/>
                </a:solidFill>
              </a:rPr>
              <a:t>No</a:t>
            </a:r>
            <a:r>
              <a:rPr lang="tr-TR" dirty="0" smtClean="0">
                <a:solidFill>
                  <a:srgbClr val="FFFFFF"/>
                </a:solidFill>
              </a:rPr>
              <a:t>DEFI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216000" lvl="0" indent="-216000">
              <a:buNone/>
            </a:pPr>
            <a:endParaRPr lang="tr-TR" b="1" dirty="0" smtClean="0">
              <a:solidFill>
                <a:srgbClr val="94006B"/>
              </a:solidFill>
              <a:latin typeface="Comic Sans MS" pitchFamily="66"/>
            </a:endParaRPr>
          </a:p>
          <a:p>
            <a:pPr marL="216000" lvl="0" indent="-216000">
              <a:buNone/>
            </a:pPr>
            <a:r>
              <a:rPr lang="es-ES" b="1" dirty="0" err="1" smtClean="0">
                <a:solidFill>
                  <a:srgbClr val="94006B"/>
                </a:solidFill>
                <a:latin typeface="Comic Sans MS" pitchFamily="66"/>
              </a:rPr>
              <a:t>The</a:t>
            </a: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94006B"/>
                </a:solidFill>
                <a:latin typeface="Comic Sans MS" pitchFamily="66"/>
              </a:rPr>
              <a:t>woman</a:t>
            </a: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 </a:t>
            </a:r>
            <a:r>
              <a:rPr lang="es-ES" b="1" dirty="0" err="1" smtClean="0">
                <a:solidFill>
                  <a:srgbClr val="2300DC"/>
                </a:solidFill>
                <a:latin typeface="Comic Sans MS" pitchFamily="66"/>
              </a:rPr>
              <a:t>who</a:t>
            </a:r>
            <a:r>
              <a:rPr lang="es-ES" b="1" dirty="0" smtClean="0">
                <a:solidFill>
                  <a:srgbClr val="2300DC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2300DC"/>
                </a:solidFill>
                <a:latin typeface="Comic Sans MS" pitchFamily="66"/>
              </a:rPr>
              <a:t>lives</a:t>
            </a:r>
            <a:r>
              <a:rPr lang="es-ES" b="1" dirty="0" smtClean="0">
                <a:solidFill>
                  <a:srgbClr val="2300DC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2300DC"/>
                </a:solidFill>
                <a:latin typeface="Comic Sans MS" pitchFamily="66"/>
              </a:rPr>
              <a:t>next</a:t>
            </a:r>
            <a:r>
              <a:rPr lang="es-ES" b="1" dirty="0" smtClean="0">
                <a:solidFill>
                  <a:srgbClr val="2300DC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2300DC"/>
                </a:solidFill>
                <a:latin typeface="Comic Sans MS" pitchFamily="66"/>
              </a:rPr>
              <a:t>door</a:t>
            </a: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94006B"/>
                </a:solidFill>
                <a:latin typeface="Comic Sans MS" pitchFamily="66"/>
              </a:rPr>
              <a:t>is</a:t>
            </a: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a doctor.</a:t>
            </a:r>
          </a:p>
          <a:p>
            <a:pPr marL="216000" lvl="0" indent="-216000">
              <a:buNone/>
            </a:pP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            </a:t>
            </a:r>
            <a:r>
              <a:rPr lang="es-ES" b="1" dirty="0" smtClean="0">
                <a:solidFill>
                  <a:srgbClr val="2323DC"/>
                </a:solidFill>
                <a:latin typeface="Comic Sans MS" pitchFamily="66"/>
              </a:rPr>
              <a:t>(</a:t>
            </a:r>
            <a:r>
              <a:rPr lang="es-ES" b="1" dirty="0" err="1" smtClean="0">
                <a:solidFill>
                  <a:srgbClr val="2323DC"/>
                </a:solidFill>
                <a:latin typeface="Comic Sans MS" pitchFamily="66"/>
              </a:rPr>
              <a:t>that</a:t>
            </a:r>
            <a:r>
              <a:rPr lang="es-ES" b="1" dirty="0" smtClean="0">
                <a:solidFill>
                  <a:srgbClr val="2323DC"/>
                </a:solidFill>
                <a:latin typeface="Comic Sans MS" pitchFamily="66"/>
              </a:rPr>
              <a:t>)</a:t>
            </a:r>
          </a:p>
          <a:p>
            <a:pPr marL="216000" lvl="0" indent="-216000">
              <a:buNone/>
            </a:pPr>
            <a:endParaRPr lang="es-ES" b="1" dirty="0" smtClean="0">
              <a:solidFill>
                <a:srgbClr val="94006B"/>
              </a:solidFill>
              <a:latin typeface="Comic Sans MS" pitchFamily="66"/>
            </a:endParaRPr>
          </a:p>
          <a:p>
            <a:pPr marL="216000" lvl="0" indent="-216000">
              <a:buNone/>
            </a:pPr>
            <a:endParaRPr lang="es-ES" b="1" dirty="0" smtClean="0">
              <a:solidFill>
                <a:srgbClr val="94006B"/>
              </a:solidFill>
              <a:latin typeface="Comic Sans MS" pitchFamily="66"/>
            </a:endParaRPr>
          </a:p>
          <a:p>
            <a:pPr marL="216000" lvl="0" indent="-216000">
              <a:buNone/>
            </a:pPr>
            <a:r>
              <a:rPr lang="es-ES" b="1" dirty="0" err="1" smtClean="0">
                <a:solidFill>
                  <a:srgbClr val="94006B"/>
                </a:solidFill>
                <a:latin typeface="Comic Sans MS" pitchFamily="66"/>
              </a:rPr>
              <a:t>The</a:t>
            </a: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94006B"/>
                </a:solidFill>
                <a:latin typeface="Comic Sans MS" pitchFamily="66"/>
              </a:rPr>
              <a:t>woman</a:t>
            </a: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 </a:t>
            </a:r>
            <a:r>
              <a:rPr lang="es-ES" b="1" dirty="0" err="1" smtClean="0">
                <a:solidFill>
                  <a:srgbClr val="2323DC"/>
                </a:solidFill>
                <a:latin typeface="Comic Sans MS" pitchFamily="66"/>
              </a:rPr>
              <a:t>who</a:t>
            </a:r>
            <a:r>
              <a:rPr lang="es-ES" b="1" dirty="0" smtClean="0">
                <a:solidFill>
                  <a:srgbClr val="2323DC"/>
                </a:solidFill>
                <a:latin typeface="Comic Sans MS" pitchFamily="66"/>
              </a:rPr>
              <a:t>  I </a:t>
            </a:r>
            <a:r>
              <a:rPr lang="es-ES" b="1" dirty="0" err="1" smtClean="0">
                <a:solidFill>
                  <a:srgbClr val="2323DC"/>
                </a:solidFill>
                <a:latin typeface="Comic Sans MS" pitchFamily="66"/>
              </a:rPr>
              <a:t>wanted</a:t>
            </a:r>
            <a:r>
              <a:rPr lang="es-ES" b="1" dirty="0" smtClean="0">
                <a:solidFill>
                  <a:srgbClr val="2323DC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2323DC"/>
                </a:solidFill>
                <a:latin typeface="Comic Sans MS" pitchFamily="66"/>
              </a:rPr>
              <a:t>to</a:t>
            </a:r>
            <a:r>
              <a:rPr lang="es-ES" b="1" dirty="0" smtClean="0">
                <a:solidFill>
                  <a:srgbClr val="2323DC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2323DC"/>
                </a:solidFill>
                <a:latin typeface="Comic Sans MS" pitchFamily="66"/>
              </a:rPr>
              <a:t>see</a:t>
            </a: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94006B"/>
                </a:solidFill>
                <a:latin typeface="Comic Sans MS" pitchFamily="66"/>
              </a:rPr>
              <a:t>is</a:t>
            </a: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 smtClean="0">
                <a:solidFill>
                  <a:srgbClr val="94006B"/>
                </a:solidFill>
                <a:latin typeface="Comic Sans MS" pitchFamily="66"/>
              </a:rPr>
              <a:t>away</a:t>
            </a: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.</a:t>
            </a:r>
          </a:p>
          <a:p>
            <a:pPr marL="216000" lvl="0" indent="-216000">
              <a:buNone/>
            </a:pPr>
            <a:r>
              <a:rPr lang="es-ES" b="1" dirty="0" smtClean="0">
                <a:solidFill>
                  <a:srgbClr val="94006B"/>
                </a:solidFill>
                <a:latin typeface="Comic Sans MS" pitchFamily="66"/>
              </a:rPr>
              <a:t>             </a:t>
            </a:r>
            <a:r>
              <a:rPr lang="es-ES" b="1" dirty="0" smtClean="0">
                <a:solidFill>
                  <a:srgbClr val="2300DC"/>
                </a:solidFill>
                <a:latin typeface="Comic Sans MS" pitchFamily="66"/>
              </a:rPr>
              <a:t>(</a:t>
            </a:r>
            <a:r>
              <a:rPr lang="es-ES" b="1" dirty="0" err="1" smtClean="0">
                <a:solidFill>
                  <a:srgbClr val="2300DC"/>
                </a:solidFill>
                <a:latin typeface="Comic Sans MS" pitchFamily="66"/>
              </a:rPr>
              <a:t>that</a:t>
            </a:r>
            <a:r>
              <a:rPr lang="es-ES" b="1" dirty="0" smtClean="0">
                <a:solidFill>
                  <a:srgbClr val="2300DC"/>
                </a:solidFill>
                <a:latin typeface="Comic Sans MS" pitchFamily="66"/>
              </a:rPr>
              <a:t>)</a:t>
            </a:r>
          </a:p>
          <a:p>
            <a:pPr marL="216000" lvl="0" indent="-216000">
              <a:buNone/>
            </a:pPr>
            <a:r>
              <a:rPr lang="es-ES" b="1" dirty="0" smtClean="0">
                <a:solidFill>
                  <a:srgbClr val="2300DC"/>
                </a:solidFill>
                <a:latin typeface="Comic Sans MS" pitchFamily="66"/>
              </a:rPr>
              <a:t>               (Ø)</a:t>
            </a:r>
          </a:p>
          <a:p>
            <a:endParaRPr lang="tr-TR" dirty="0"/>
          </a:p>
        </p:txBody>
      </p:sp>
      <p:sp>
        <p:nvSpPr>
          <p:cNvPr id="5" name="Rectangle 4"/>
          <p:cNvSpPr/>
          <p:nvPr/>
        </p:nvSpPr>
        <p:spPr>
          <a:xfrm>
            <a:off x="435368" y="533400"/>
            <a:ext cx="831484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Triangle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DEFINING RELATIVE CLAUSE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200185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:\Users\ercanlı\Desktop\prescr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92696"/>
            <a:ext cx="6984776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50864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Relative clauses as sentence modifiers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  <a:ln>
            <a:solidFill>
              <a:srgbClr val="00B0F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 extrusionH="76200">
            <a:bevelT/>
            <a:extrusionClr>
              <a:srgbClr val="00B050"/>
            </a:extrusion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When a relative clause begins with “</a:t>
            </a:r>
            <a:r>
              <a:rPr lang="en-US" dirty="0">
                <a:solidFill>
                  <a:srgbClr val="FF0000"/>
                </a:solidFill>
              </a:rPr>
              <a:t>which”, </a:t>
            </a:r>
            <a:r>
              <a:rPr lang="en-US" dirty="0"/>
              <a:t>we can use it to comment on the whole sentence. </a:t>
            </a:r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	They didn’t bring any food,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which is unusual, </a:t>
            </a:r>
            <a:r>
              <a:rPr lang="en-US" dirty="0"/>
              <a:t>since they always bring snacks. </a:t>
            </a:r>
          </a:p>
          <a:p>
            <a:pPr>
              <a:buNone/>
            </a:pPr>
            <a:r>
              <a:rPr lang="en-US" dirty="0"/>
              <a:t>	She called me at midnight, </a:t>
            </a:r>
            <a:r>
              <a:rPr lang="en-US" u="sng" dirty="0">
                <a:solidFill>
                  <a:srgbClr val="CD03A7"/>
                </a:solidFill>
              </a:rPr>
              <a:t>which was rude, </a:t>
            </a:r>
            <a:r>
              <a:rPr lang="en-US" dirty="0"/>
              <a:t>because she knows I work early mornings.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66511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indent="-571500" algn="l">
              <a:buFont typeface="Wingdings" pitchFamily="2" charset="2"/>
              <a:buChar char="v"/>
            </a:pPr>
            <a:r>
              <a:rPr lang="tr-TR" sz="3600" dirty="0" smtClean="0"/>
              <a:t>The house, </a:t>
            </a:r>
            <a:r>
              <a:rPr lang="tr-TR" sz="3600" dirty="0" smtClean="0">
                <a:solidFill>
                  <a:srgbClr val="FF0000"/>
                </a:solidFill>
              </a:rPr>
              <a:t>the roof of which </a:t>
            </a:r>
            <a:r>
              <a:rPr lang="tr-TR" sz="3600" dirty="0" smtClean="0"/>
              <a:t>is broken, should be mended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The English book, </a:t>
            </a:r>
            <a:r>
              <a:rPr lang="tr-TR" dirty="0" smtClean="0">
                <a:solidFill>
                  <a:srgbClr val="CD03A7"/>
                </a:solidFill>
              </a:rPr>
              <a:t>the exercises of which are a bit hard</a:t>
            </a:r>
            <a:r>
              <a:rPr lang="tr-TR" dirty="0" smtClean="0"/>
              <a:t>, gives a through explanation about the g</a:t>
            </a:r>
          </a:p>
          <a:p>
            <a:pPr marL="0" indent="0">
              <a:buNone/>
            </a:pPr>
            <a:r>
              <a:rPr lang="tr-TR" dirty="0" smtClean="0"/>
              <a:t>rammar.</a:t>
            </a:r>
          </a:p>
          <a:p>
            <a:pPr marL="0" indent="0">
              <a:buNone/>
            </a:pPr>
            <a:r>
              <a:rPr lang="tr-TR" dirty="0" smtClean="0"/>
              <a:t>Instead of whose ,                 can also be used.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I have two sisters, </a:t>
            </a:r>
            <a:r>
              <a:rPr lang="tr-TR" dirty="0" smtClean="0">
                <a:solidFill>
                  <a:srgbClr val="CD03A7"/>
                </a:solidFill>
              </a:rPr>
              <a:t>both of whom </a:t>
            </a:r>
            <a:r>
              <a:rPr lang="tr-TR" dirty="0" smtClean="0"/>
              <a:t>are teacher.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Susan has bought clothes, </a:t>
            </a:r>
            <a:r>
              <a:rPr lang="tr-TR" dirty="0" smtClean="0">
                <a:solidFill>
                  <a:srgbClr val="CD03A7"/>
                </a:solidFill>
              </a:rPr>
              <a:t>most of which </a:t>
            </a:r>
            <a:r>
              <a:rPr lang="tr-TR" dirty="0" smtClean="0"/>
              <a:t>were  second-hand. </a:t>
            </a:r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3366655"/>
            <a:ext cx="13716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400" b="1" dirty="0"/>
              <a:t>o</a:t>
            </a:r>
            <a:r>
              <a:rPr lang="tr-TR" sz="2400" b="1" dirty="0" smtClean="0"/>
              <a:t>f which</a:t>
            </a:r>
            <a:endParaRPr lang="tr-TR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67200" y="4953000"/>
            <a:ext cx="3733800" cy="10772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3200" dirty="0" smtClean="0"/>
              <a:t>note: used in formal language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6922476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C:\Users\ercanlı\Desktop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19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8448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419</Words>
  <Application>Microsoft Office PowerPoint</Application>
  <PresentationFormat>On-screen Show (4:3)</PresentationFormat>
  <Paragraphs>76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 Unicode MS</vt:lpstr>
      <vt:lpstr>Albany</vt:lpstr>
      <vt:lpstr>Arial</vt:lpstr>
      <vt:lpstr>Arial Narrow</vt:lpstr>
      <vt:lpstr>Calibri</vt:lpstr>
      <vt:lpstr>Comic Sans MS</vt:lpstr>
      <vt:lpstr>HG Mincho Light J</vt:lpstr>
      <vt:lpstr>StarSymbol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NoDEFI</vt:lpstr>
      <vt:lpstr>PowerPoint Presentation</vt:lpstr>
      <vt:lpstr>Relative clauses as sentence modifiers</vt:lpstr>
      <vt:lpstr>The house, the roof of which is broken, should be mended</vt:lpstr>
      <vt:lpstr>PowerPoint Presentation</vt:lpstr>
      <vt:lpstr>PowerPoint Presentation</vt:lpstr>
      <vt:lpstr>EXERCISES</vt:lpstr>
      <vt:lpstr> 1.The nurse looking after my mother is very kind to her. </vt:lpstr>
      <vt:lpstr>Join the sentences on the left with those on the right using who or which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sukranercanli</dc:creator>
  <cp:lastModifiedBy>English Academy</cp:lastModifiedBy>
  <cp:revision>12</cp:revision>
  <dcterms:created xsi:type="dcterms:W3CDTF">2006-08-16T00:00:00Z</dcterms:created>
  <dcterms:modified xsi:type="dcterms:W3CDTF">2018-06-20T02:45:39Z</dcterms:modified>
</cp:coreProperties>
</file>