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6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QUANTIFIERS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“</a:t>
            </a:r>
            <a:r>
              <a:rPr lang="es-ES" dirty="0" err="1" smtClean="0"/>
              <a:t>count</a:t>
            </a:r>
            <a:r>
              <a:rPr lang="es-ES" dirty="0" smtClean="0"/>
              <a:t>” in English…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6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1090445"/>
            <a:ext cx="7716837" cy="1447800"/>
          </a:xfrm>
        </p:spPr>
        <p:txBody>
          <a:bodyPr/>
          <a:lstStyle/>
          <a:p>
            <a:r>
              <a:rPr lang="es-ES" dirty="0" smtClean="0"/>
              <a:t>(A) FEW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672817"/>
            <a:ext cx="7716838" cy="3388658"/>
          </a:xfrm>
        </p:spPr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countable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nouns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have</a:t>
            </a:r>
            <a:r>
              <a:rPr lang="es-ES" dirty="0" smtClean="0"/>
              <a:t> (a)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Imagen 3" descr="IMG_01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60" y="3865961"/>
            <a:ext cx="3732379" cy="2799284"/>
          </a:xfrm>
          <a:prstGeom prst="rect">
            <a:avLst/>
          </a:prstGeom>
        </p:spPr>
      </p:pic>
      <p:pic>
        <p:nvPicPr>
          <p:cNvPr id="5" name="Imagen 4" descr="sad-emotic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01" y="475054"/>
            <a:ext cx="936294" cy="780245"/>
          </a:xfrm>
          <a:prstGeom prst="rect">
            <a:avLst/>
          </a:prstGeom>
        </p:spPr>
      </p:pic>
      <p:pic>
        <p:nvPicPr>
          <p:cNvPr id="6" name="Imagen 5" descr="sad-emotic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39" y="475054"/>
            <a:ext cx="936294" cy="7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/>
              <a:t>A </a:t>
            </a:r>
            <a:r>
              <a:rPr lang="es-ES" sz="4800" dirty="0" err="1"/>
              <a:t>lot</a:t>
            </a:r>
            <a:r>
              <a:rPr lang="es-ES" sz="4800" dirty="0"/>
              <a:t> of </a:t>
            </a:r>
            <a:r>
              <a:rPr lang="es-ES" sz="4800" b="1" dirty="0">
                <a:solidFill>
                  <a:srgbClr val="FF0000"/>
                </a:solidFill>
              </a:rPr>
              <a:t>vs</a:t>
            </a:r>
            <a:r>
              <a:rPr lang="es-ES" sz="4800" dirty="0"/>
              <a:t>. a </a:t>
            </a:r>
            <a:r>
              <a:rPr lang="es-ES" sz="4800" dirty="0" err="1"/>
              <a:t>lot</a:t>
            </a:r>
            <a:r>
              <a:rPr lang="es-ES" sz="4800" dirty="0"/>
              <a:t>. </a:t>
            </a:r>
            <a:br>
              <a:rPr lang="es-ES" sz="4800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 </a:t>
            </a:r>
            <a:r>
              <a:rPr lang="es-ES" dirty="0" err="1" smtClean="0"/>
              <a:t>lot</a:t>
            </a:r>
            <a:r>
              <a:rPr lang="es-ES" dirty="0" smtClean="0"/>
              <a:t> of + NOUN. (A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b="1" u="sng" dirty="0" err="1" smtClean="0">
                <a:solidFill>
                  <a:srgbClr val="0000FF"/>
                </a:solidFill>
              </a:rPr>
              <a:t>people</a:t>
            </a:r>
            <a:r>
              <a:rPr lang="es-ES" dirty="0" smtClean="0"/>
              <a:t>).</a:t>
            </a:r>
          </a:p>
          <a:p>
            <a:r>
              <a:rPr lang="es-ES_tradnl" dirty="0" smtClean="0"/>
              <a:t>VERB </a:t>
            </a:r>
            <a:r>
              <a:rPr lang="es-ES" dirty="0" smtClean="0"/>
              <a:t>+ a </a:t>
            </a:r>
            <a:r>
              <a:rPr lang="es-ES" dirty="0" err="1" smtClean="0"/>
              <a:t>lot</a:t>
            </a:r>
            <a:r>
              <a:rPr lang="es-ES" dirty="0" smtClean="0"/>
              <a:t>. (I </a:t>
            </a:r>
            <a:r>
              <a:rPr lang="es-ES" b="1" u="sng" dirty="0" err="1" smtClean="0">
                <a:solidFill>
                  <a:srgbClr val="0000FF"/>
                </a:solidFill>
              </a:rPr>
              <a:t>sleep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smtClean="0"/>
              <a:t>a </a:t>
            </a:r>
            <a:r>
              <a:rPr lang="es-ES" dirty="0" err="1" smtClean="0"/>
              <a:t>lot</a:t>
            </a:r>
            <a:r>
              <a:rPr lang="es-ES" dirty="0" smtClean="0"/>
              <a:t>. ) ( I </a:t>
            </a:r>
            <a:r>
              <a:rPr lang="es-ES" dirty="0" err="1" smtClean="0"/>
              <a:t>sleep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</a:t>
            </a:r>
            <a:r>
              <a:rPr lang="es-ES" strike="sngStrike" dirty="0" smtClean="0">
                <a:solidFill>
                  <a:srgbClr val="FF0000"/>
                </a:solidFill>
              </a:rPr>
              <a:t>of)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 descr="iStock_000011957632XSmal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9" y="433070"/>
            <a:ext cx="1999416" cy="1914695"/>
          </a:xfrm>
          <a:prstGeom prst="rect">
            <a:avLst/>
          </a:prstGeom>
        </p:spPr>
      </p:pic>
      <p:pic>
        <p:nvPicPr>
          <p:cNvPr id="5" name="Imagen 4" descr="92814,xcitefun-att001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00" y="4273888"/>
            <a:ext cx="3577052" cy="2584112"/>
          </a:xfrm>
          <a:prstGeom prst="rect">
            <a:avLst/>
          </a:prstGeom>
        </p:spPr>
      </p:pic>
      <p:pic>
        <p:nvPicPr>
          <p:cNvPr id="6" name="Imagen 5" descr="lots-of-peo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" y="4273888"/>
            <a:ext cx="3876167" cy="25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1012885"/>
            <a:ext cx="7716837" cy="1447800"/>
          </a:xfrm>
        </p:spPr>
        <p:txBody>
          <a:bodyPr/>
          <a:lstStyle/>
          <a:p>
            <a:r>
              <a:rPr lang="es-ES" dirty="0" smtClean="0"/>
              <a:t>TOO, TOO MANY, TOO MUCH.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7" y="2467377"/>
            <a:ext cx="7716838" cy="2447988"/>
          </a:xfrm>
        </p:spPr>
        <p:txBody>
          <a:bodyPr/>
          <a:lstStyle/>
          <a:p>
            <a:r>
              <a:rPr lang="es-ES" i="1" dirty="0" err="1" smtClean="0"/>
              <a:t>I’m</a:t>
            </a:r>
            <a:r>
              <a:rPr lang="es-ES" i="1" dirty="0" smtClean="0"/>
              <a:t> </a:t>
            </a:r>
            <a:r>
              <a:rPr lang="es-ES" i="1" dirty="0" err="1" smtClean="0"/>
              <a:t>stressed</a:t>
            </a:r>
            <a:r>
              <a:rPr lang="es-ES" i="1" dirty="0" smtClean="0"/>
              <a:t>. I </a:t>
            </a:r>
            <a:r>
              <a:rPr lang="es-ES" i="1" dirty="0" err="1" smtClean="0"/>
              <a:t>have</a:t>
            </a:r>
            <a:r>
              <a:rPr lang="es-ES" i="1" dirty="0" smtClean="0"/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too</a:t>
            </a:r>
            <a:r>
              <a:rPr lang="es-ES" b="1" i="1" u="sng" dirty="0" smtClean="0">
                <a:solidFill>
                  <a:srgbClr val="0000FF"/>
                </a:solidFill>
              </a:rPr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much</a:t>
            </a:r>
            <a:r>
              <a:rPr lang="es-ES" b="1" i="1" u="sng" dirty="0" smtClean="0">
                <a:solidFill>
                  <a:srgbClr val="0000FF"/>
                </a:solidFill>
              </a:rPr>
              <a:t> </a:t>
            </a:r>
            <a:r>
              <a:rPr lang="es-ES" i="1" dirty="0" err="1" smtClean="0"/>
              <a:t>work</a:t>
            </a:r>
            <a:r>
              <a:rPr lang="es-ES" i="1" dirty="0" smtClean="0"/>
              <a:t>.</a:t>
            </a:r>
          </a:p>
          <a:p>
            <a:r>
              <a:rPr lang="es-ES" i="1" dirty="0" err="1" smtClean="0"/>
              <a:t>My</a:t>
            </a:r>
            <a:r>
              <a:rPr lang="es-ES" i="1" dirty="0" smtClean="0"/>
              <a:t> </a:t>
            </a:r>
            <a:r>
              <a:rPr lang="es-ES" i="1" dirty="0" err="1" smtClean="0"/>
              <a:t>diet</a:t>
            </a:r>
            <a:r>
              <a:rPr lang="es-ES" i="1" dirty="0" smtClean="0"/>
              <a:t> </a:t>
            </a:r>
            <a:r>
              <a:rPr lang="es-ES" i="1" dirty="0" err="1" smtClean="0"/>
              <a:t>is</a:t>
            </a:r>
            <a:r>
              <a:rPr lang="es-ES" i="1" dirty="0" smtClean="0"/>
              <a:t> </a:t>
            </a:r>
            <a:r>
              <a:rPr lang="es-ES" i="1" dirty="0" err="1" smtClean="0"/>
              <a:t>really</a:t>
            </a:r>
            <a:r>
              <a:rPr lang="es-ES" i="1" dirty="0" smtClean="0"/>
              <a:t> </a:t>
            </a:r>
            <a:r>
              <a:rPr lang="es-ES" i="1" dirty="0" err="1" smtClean="0"/>
              <a:t>unhealthy</a:t>
            </a:r>
            <a:r>
              <a:rPr lang="es-ES" i="1" dirty="0" smtClean="0"/>
              <a:t>. I </a:t>
            </a:r>
            <a:r>
              <a:rPr lang="es-ES" i="1" dirty="0" err="1" smtClean="0"/>
              <a:t>eat</a:t>
            </a:r>
            <a:r>
              <a:rPr lang="es-ES" i="1" dirty="0" smtClean="0"/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too</a:t>
            </a:r>
            <a:r>
              <a:rPr lang="es-ES" b="1" i="1" u="sng" dirty="0" smtClean="0">
                <a:solidFill>
                  <a:srgbClr val="0000FF"/>
                </a:solidFill>
              </a:rPr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many</a:t>
            </a:r>
            <a:r>
              <a:rPr lang="es-ES" b="1" i="1" u="sng" dirty="0" smtClean="0">
                <a:solidFill>
                  <a:srgbClr val="0000FF"/>
                </a:solidFill>
              </a:rPr>
              <a:t> </a:t>
            </a:r>
            <a:r>
              <a:rPr lang="es-ES" i="1" dirty="0" smtClean="0"/>
              <a:t>pizzas.</a:t>
            </a:r>
          </a:p>
          <a:p>
            <a:r>
              <a:rPr lang="es-ES" i="1" dirty="0" smtClean="0"/>
              <a:t>I </a:t>
            </a:r>
            <a:r>
              <a:rPr lang="es-ES" i="1" dirty="0" err="1" smtClean="0"/>
              <a:t>don’t</a:t>
            </a:r>
            <a:r>
              <a:rPr lang="es-ES" i="1" dirty="0" smtClean="0"/>
              <a:t> </a:t>
            </a:r>
            <a:r>
              <a:rPr lang="es-ES" i="1" dirty="0" err="1" smtClean="0"/>
              <a:t>want</a:t>
            </a:r>
            <a:r>
              <a:rPr lang="es-ES" i="1" dirty="0" smtClean="0"/>
              <a:t> </a:t>
            </a:r>
            <a:r>
              <a:rPr lang="es-ES" i="1" dirty="0" err="1" smtClean="0"/>
              <a:t>to</a:t>
            </a:r>
            <a:r>
              <a:rPr lang="es-ES" i="1" dirty="0" smtClean="0"/>
              <a:t> </a:t>
            </a:r>
            <a:r>
              <a:rPr lang="es-ES" i="1" dirty="0" err="1" smtClean="0"/>
              <a:t>go</a:t>
            </a:r>
            <a:r>
              <a:rPr lang="es-ES" i="1" dirty="0" smtClean="0"/>
              <a:t> </a:t>
            </a:r>
            <a:r>
              <a:rPr lang="es-ES" i="1" dirty="0" err="1" smtClean="0"/>
              <a:t>out</a:t>
            </a:r>
            <a:r>
              <a:rPr lang="es-ES" i="1" dirty="0" smtClean="0"/>
              <a:t>. </a:t>
            </a:r>
            <a:r>
              <a:rPr lang="es-ES" i="1" dirty="0" err="1" smtClean="0"/>
              <a:t>I’m</a:t>
            </a:r>
            <a:r>
              <a:rPr lang="es-ES" i="1" dirty="0" smtClean="0"/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too</a:t>
            </a:r>
            <a:r>
              <a:rPr lang="es-ES" i="1" dirty="0" smtClean="0">
                <a:solidFill>
                  <a:srgbClr val="0000FF"/>
                </a:solidFill>
              </a:rPr>
              <a:t> </a:t>
            </a:r>
            <a:r>
              <a:rPr lang="es-ES" i="1" dirty="0" err="1" smtClean="0"/>
              <a:t>tired</a:t>
            </a:r>
            <a:r>
              <a:rPr lang="es-ES" i="1" dirty="0" smtClean="0"/>
              <a:t>.</a:t>
            </a:r>
          </a:p>
          <a:p>
            <a:r>
              <a:rPr lang="es-ES" dirty="0" smtClean="0"/>
              <a:t>TOO: “more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”.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7553" y="5089875"/>
            <a:ext cx="9289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+ </a:t>
            </a:r>
            <a:r>
              <a:rPr lang="es-ES" dirty="0" err="1" smtClean="0"/>
              <a:t>uncountable</a:t>
            </a:r>
            <a:r>
              <a:rPr lang="es-ES" dirty="0" smtClean="0"/>
              <a:t> </a:t>
            </a:r>
            <a:r>
              <a:rPr lang="es-ES" dirty="0" err="1" smtClean="0"/>
              <a:t>noun</a:t>
            </a:r>
            <a:r>
              <a:rPr lang="es-ES" dirty="0" smtClean="0"/>
              <a:t> (</a:t>
            </a:r>
            <a:r>
              <a:rPr lang="es-ES" i="1" dirty="0" err="1" smtClean="0"/>
              <a:t>coffee</a:t>
            </a:r>
            <a:r>
              <a:rPr lang="es-ES" i="1" dirty="0" smtClean="0"/>
              <a:t>, time</a:t>
            </a:r>
            <a:r>
              <a:rPr lang="es-ES" dirty="0" smtClean="0"/>
              <a:t>)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a </a:t>
            </a:r>
            <a:r>
              <a:rPr lang="es-ES" dirty="0" err="1" smtClean="0"/>
              <a:t>verb</a:t>
            </a:r>
            <a:r>
              <a:rPr lang="es-ES" dirty="0" smtClean="0"/>
              <a:t>. (</a:t>
            </a:r>
            <a:r>
              <a:rPr lang="es-ES" i="1" dirty="0" smtClean="0"/>
              <a:t>I </a:t>
            </a:r>
            <a:r>
              <a:rPr lang="es-ES" i="1" dirty="0" err="1" smtClean="0"/>
              <a:t>smoke</a:t>
            </a:r>
            <a:r>
              <a:rPr lang="es-ES" i="1" dirty="0" smtClean="0"/>
              <a:t> </a:t>
            </a:r>
            <a:r>
              <a:rPr lang="es-ES" i="1" dirty="0" err="1" smtClean="0"/>
              <a:t>too</a:t>
            </a:r>
            <a:r>
              <a:rPr lang="es-ES" i="1" dirty="0" smtClean="0"/>
              <a:t> </a:t>
            </a:r>
            <a:r>
              <a:rPr lang="es-ES" i="1" dirty="0" err="1" smtClean="0"/>
              <a:t>much</a:t>
            </a:r>
            <a:r>
              <a:rPr lang="es-ES" i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+ </a:t>
            </a:r>
            <a:r>
              <a:rPr lang="es-ES" dirty="0" err="1" smtClean="0"/>
              <a:t>countable</a:t>
            </a:r>
            <a:r>
              <a:rPr lang="es-ES" dirty="0" smtClean="0"/>
              <a:t> </a:t>
            </a:r>
            <a:r>
              <a:rPr lang="es-ES" dirty="0" err="1" smtClean="0"/>
              <a:t>noun</a:t>
            </a:r>
            <a:r>
              <a:rPr lang="es-ES" dirty="0" smtClean="0"/>
              <a:t> (</a:t>
            </a:r>
            <a:r>
              <a:rPr lang="es-ES" dirty="0" err="1" smtClean="0"/>
              <a:t>people</a:t>
            </a:r>
            <a:r>
              <a:rPr lang="es-ES" dirty="0" smtClean="0"/>
              <a:t>, cars).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Too</a:t>
            </a:r>
            <a:r>
              <a:rPr lang="es-ES" dirty="0" smtClean="0"/>
              <a:t> + </a:t>
            </a:r>
            <a:r>
              <a:rPr lang="es-ES" dirty="0" err="1" smtClean="0"/>
              <a:t>adjective</a:t>
            </a:r>
            <a:r>
              <a:rPr lang="es-ES" dirty="0" smtClean="0"/>
              <a:t> (NOT </a:t>
            </a:r>
            <a:r>
              <a:rPr lang="es-ES" i="1" dirty="0" err="1" smtClean="0"/>
              <a:t>I’m</a:t>
            </a:r>
            <a:r>
              <a:rPr lang="es-ES" i="1" dirty="0" smtClean="0"/>
              <a:t> </a:t>
            </a:r>
            <a:r>
              <a:rPr lang="es-ES" i="1" dirty="0" err="1" smtClean="0"/>
              <a:t>too</a:t>
            </a:r>
            <a:r>
              <a:rPr lang="es-ES" i="1" dirty="0" smtClean="0"/>
              <a:t> </a:t>
            </a:r>
            <a:r>
              <a:rPr lang="es-ES" i="1" dirty="0" err="1" smtClean="0"/>
              <a:t>much</a:t>
            </a:r>
            <a:r>
              <a:rPr lang="es-ES" i="1" dirty="0" smtClean="0"/>
              <a:t> </a:t>
            </a:r>
            <a:r>
              <a:rPr lang="es-ES" i="1" dirty="0" err="1" smtClean="0"/>
              <a:t>tired</a:t>
            </a:r>
            <a:r>
              <a:rPr lang="es-ES" i="1" dirty="0" smtClean="0"/>
              <a:t>).</a:t>
            </a:r>
            <a:endParaRPr lang="es-ES" dirty="0"/>
          </a:p>
        </p:txBody>
      </p:sp>
      <p:pic>
        <p:nvPicPr>
          <p:cNvPr id="5" name="Imagen 4" descr="1996-two-much-poste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5" y="378105"/>
            <a:ext cx="1627947" cy="24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945020"/>
            <a:ext cx="7716837" cy="1447800"/>
          </a:xfrm>
        </p:spPr>
        <p:txBody>
          <a:bodyPr/>
          <a:lstStyle/>
          <a:p>
            <a:r>
              <a:rPr lang="es-ES" dirty="0" smtClean="0"/>
              <a:t>ENOUGH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614647"/>
            <a:ext cx="7716838" cy="2446143"/>
          </a:xfrm>
        </p:spPr>
        <p:txBody>
          <a:bodyPr>
            <a:normAutofit lnSpcReduction="10000"/>
          </a:bodyPr>
          <a:lstStyle/>
          <a:p>
            <a:r>
              <a:rPr lang="es-ES" i="1" dirty="0" smtClean="0"/>
              <a:t>Do </a:t>
            </a:r>
            <a:r>
              <a:rPr lang="es-ES" i="1" dirty="0" err="1" smtClean="0"/>
              <a:t>you</a:t>
            </a:r>
            <a:r>
              <a:rPr lang="es-ES" i="1" dirty="0" smtClean="0"/>
              <a:t> </a:t>
            </a:r>
            <a:r>
              <a:rPr lang="es-ES" i="1" dirty="0" err="1" smtClean="0"/>
              <a:t>eat</a:t>
            </a:r>
            <a:r>
              <a:rPr lang="es-ES" i="1" dirty="0" smtClean="0"/>
              <a:t> </a:t>
            </a:r>
            <a:r>
              <a:rPr lang="es-ES" i="1" dirty="0" err="1" smtClean="0"/>
              <a:t>enough</a:t>
            </a:r>
            <a:r>
              <a:rPr lang="es-ES" i="1" dirty="0" smtClean="0"/>
              <a:t> vegetables?</a:t>
            </a:r>
          </a:p>
          <a:p>
            <a:r>
              <a:rPr lang="es-ES" i="1" dirty="0" err="1" smtClean="0"/>
              <a:t>She</a:t>
            </a:r>
            <a:r>
              <a:rPr lang="es-ES" i="1" dirty="0" smtClean="0"/>
              <a:t> </a:t>
            </a:r>
            <a:r>
              <a:rPr lang="es-ES" i="1" dirty="0" err="1" smtClean="0"/>
              <a:t>doesn’t</a:t>
            </a:r>
            <a:r>
              <a:rPr lang="es-ES" i="1" dirty="0" smtClean="0"/>
              <a:t> </a:t>
            </a:r>
            <a:r>
              <a:rPr lang="es-ES" i="1" dirty="0" err="1" smtClean="0"/>
              <a:t>sleep</a:t>
            </a:r>
            <a:r>
              <a:rPr lang="es-ES" i="1" dirty="0" smtClean="0"/>
              <a:t> </a:t>
            </a:r>
            <a:r>
              <a:rPr lang="es-ES" i="1" dirty="0" err="1" smtClean="0"/>
              <a:t>enough</a:t>
            </a:r>
            <a:r>
              <a:rPr lang="es-ES" i="1" dirty="0" smtClean="0"/>
              <a:t>.</a:t>
            </a:r>
          </a:p>
          <a:p>
            <a:r>
              <a:rPr lang="es-ES" i="1" dirty="0" err="1" smtClean="0"/>
              <a:t>My</a:t>
            </a:r>
            <a:r>
              <a:rPr lang="es-ES" i="1" dirty="0" smtClean="0"/>
              <a:t> </a:t>
            </a:r>
            <a:r>
              <a:rPr lang="es-ES" i="1" dirty="0" err="1" smtClean="0"/>
              <a:t>fridge</a:t>
            </a:r>
            <a:r>
              <a:rPr lang="es-ES" i="1" dirty="0" smtClean="0"/>
              <a:t> </a:t>
            </a:r>
            <a:r>
              <a:rPr lang="es-ES" i="1" dirty="0" err="1" smtClean="0"/>
              <a:t>isn’t</a:t>
            </a:r>
            <a:r>
              <a:rPr lang="es-ES" i="1" dirty="0" smtClean="0"/>
              <a:t> </a:t>
            </a:r>
            <a:r>
              <a:rPr lang="es-ES" i="1" dirty="0" err="1" smtClean="0"/>
              <a:t>big</a:t>
            </a:r>
            <a:r>
              <a:rPr lang="es-ES" i="1" dirty="0" smtClean="0"/>
              <a:t> </a:t>
            </a:r>
            <a:r>
              <a:rPr lang="es-ES" i="1" dirty="0" err="1" smtClean="0"/>
              <a:t>enough</a:t>
            </a:r>
            <a:r>
              <a:rPr lang="es-ES" i="1" dirty="0" smtClean="0"/>
              <a:t>.</a:t>
            </a:r>
          </a:p>
          <a:p>
            <a:r>
              <a:rPr lang="es-ES" i="1" dirty="0" err="1" smtClean="0"/>
              <a:t>Enough</a:t>
            </a:r>
            <a:r>
              <a:rPr lang="es-ES" i="1" dirty="0" smtClean="0"/>
              <a:t>: “</a:t>
            </a:r>
            <a:r>
              <a:rPr lang="es-ES" i="1" dirty="0" err="1" smtClean="0"/>
              <a:t>all</a:t>
            </a:r>
            <a:r>
              <a:rPr lang="es-ES" i="1" dirty="0" smtClean="0"/>
              <a:t> </a:t>
            </a:r>
            <a:r>
              <a:rPr lang="es-ES" i="1" dirty="0" err="1" smtClean="0"/>
              <a:t>that</a:t>
            </a:r>
            <a:r>
              <a:rPr lang="es-ES" i="1" dirty="0" smtClean="0"/>
              <a:t> </a:t>
            </a:r>
            <a:r>
              <a:rPr lang="es-ES" i="1" dirty="0" err="1" smtClean="0"/>
              <a:t>is</a:t>
            </a:r>
            <a:r>
              <a:rPr lang="es-ES" i="1" dirty="0" smtClean="0"/>
              <a:t> </a:t>
            </a:r>
            <a:r>
              <a:rPr lang="es-ES" i="1" dirty="0" err="1" smtClean="0"/>
              <a:t>necessary</a:t>
            </a:r>
            <a:r>
              <a:rPr lang="es-ES" i="1" dirty="0" smtClean="0"/>
              <a:t>”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12788" y="5060790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Enough</a:t>
            </a:r>
            <a:r>
              <a:rPr lang="es-ES" dirty="0" smtClean="0"/>
              <a:t> + </a:t>
            </a:r>
            <a:r>
              <a:rPr lang="es-ES" dirty="0" err="1" smtClean="0"/>
              <a:t>noun</a:t>
            </a: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Verb</a:t>
            </a:r>
            <a:r>
              <a:rPr lang="es-ES" dirty="0" smtClean="0"/>
              <a:t> + </a:t>
            </a:r>
            <a:r>
              <a:rPr lang="es-ES" dirty="0" err="1" smtClean="0"/>
              <a:t>enough</a:t>
            </a: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Adjective</a:t>
            </a:r>
            <a:r>
              <a:rPr lang="es-ES" dirty="0" smtClean="0"/>
              <a:t> / </a:t>
            </a:r>
            <a:r>
              <a:rPr lang="es-ES" dirty="0" err="1" smtClean="0"/>
              <a:t>adverb</a:t>
            </a:r>
            <a:r>
              <a:rPr lang="es-ES" dirty="0" smtClean="0"/>
              <a:t> + </a:t>
            </a:r>
            <a:r>
              <a:rPr lang="es-ES" dirty="0" err="1" smtClean="0"/>
              <a:t>enough</a:t>
            </a: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7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8" y="1056270"/>
            <a:ext cx="8293908" cy="1447800"/>
          </a:xfrm>
        </p:spPr>
        <p:txBody>
          <a:bodyPr/>
          <a:lstStyle/>
          <a:p>
            <a:pPr algn="ctr"/>
            <a:r>
              <a:rPr lang="es-ES" i="1" dirty="0" smtClean="0"/>
              <a:t>TOO, TOO MUCH, TOO MANY  </a:t>
            </a:r>
            <a:r>
              <a:rPr lang="es-ES" i="1" dirty="0" err="1" smtClean="0"/>
              <a:t>or</a:t>
            </a:r>
            <a:r>
              <a:rPr lang="es-ES" i="1" dirty="0" smtClean="0"/>
              <a:t> ENOUGH?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fit</a:t>
            </a:r>
            <a:r>
              <a:rPr lang="es-ES" dirty="0" smtClean="0"/>
              <a:t>. I </a:t>
            </a:r>
            <a:r>
              <a:rPr lang="es-ES" dirty="0" err="1" smtClean="0"/>
              <a:t>don’t</a:t>
            </a:r>
            <a:r>
              <a:rPr lang="es-ES" dirty="0" smtClean="0"/>
              <a:t> do   _______    </a:t>
            </a:r>
            <a:r>
              <a:rPr lang="es-ES" dirty="0" err="1" smtClean="0"/>
              <a:t>exercise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can’t</a:t>
            </a:r>
            <a:r>
              <a:rPr lang="es-ES" dirty="0" smtClean="0"/>
              <a:t> </a:t>
            </a:r>
            <a:r>
              <a:rPr lang="es-ES" dirty="0" err="1" smtClean="0"/>
              <a:t>walk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 </a:t>
            </a:r>
            <a:r>
              <a:rPr lang="es-ES" dirty="0" err="1" smtClean="0"/>
              <a:t>It’s</a:t>
            </a:r>
            <a:r>
              <a:rPr lang="es-ES" dirty="0" smtClean="0"/>
              <a:t> _______ </a:t>
            </a:r>
            <a:r>
              <a:rPr lang="es-ES" dirty="0" err="1" smtClean="0"/>
              <a:t>far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There</a:t>
            </a:r>
            <a:r>
              <a:rPr lang="es-ES" dirty="0" smtClean="0"/>
              <a:t> are ________    cars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roads</a:t>
            </a:r>
            <a:r>
              <a:rPr lang="es-ES" dirty="0" smtClean="0"/>
              <a:t> </a:t>
            </a:r>
            <a:r>
              <a:rPr lang="es-ES" dirty="0" err="1" smtClean="0"/>
              <a:t>today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spend</a:t>
            </a:r>
            <a:r>
              <a:rPr lang="es-ES" dirty="0" smtClean="0"/>
              <a:t>    _____        time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computer</a:t>
            </a:r>
            <a:r>
              <a:rPr lang="es-ES" dirty="0" smtClean="0"/>
              <a:t> –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gives</a:t>
            </a:r>
            <a:r>
              <a:rPr lang="es-ES" dirty="0" smtClean="0"/>
              <a:t> me </a:t>
            </a:r>
            <a:r>
              <a:rPr lang="es-ES" dirty="0" err="1" smtClean="0"/>
              <a:t>headaches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sleep</a:t>
            </a:r>
            <a:r>
              <a:rPr lang="es-ES" dirty="0" smtClean="0"/>
              <a:t> __________ - </a:t>
            </a:r>
            <a:r>
              <a:rPr lang="es-ES" dirty="0" err="1" smtClean="0"/>
              <a:t>only</a:t>
            </a:r>
            <a:r>
              <a:rPr lang="es-ES" dirty="0" smtClean="0"/>
              <a:t> 5 </a:t>
            </a:r>
            <a:r>
              <a:rPr lang="es-ES" dirty="0" err="1" smtClean="0"/>
              <a:t>or</a:t>
            </a:r>
            <a:r>
              <a:rPr lang="es-ES" dirty="0" smtClean="0"/>
              <a:t> 6 </a:t>
            </a:r>
            <a:r>
              <a:rPr lang="es-ES" dirty="0" err="1" smtClean="0"/>
              <a:t>hours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i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8. 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was</a:t>
            </a:r>
            <a:r>
              <a:rPr lang="es-ES" dirty="0" smtClean="0"/>
              <a:t> _______ </a:t>
            </a:r>
            <a:r>
              <a:rPr lang="es-ES" dirty="0" err="1" smtClean="0"/>
              <a:t>ill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yesterday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________     </a:t>
            </a:r>
            <a:r>
              <a:rPr lang="es-ES" dirty="0" err="1" smtClean="0"/>
              <a:t>people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party</a:t>
            </a:r>
            <a:r>
              <a:rPr lang="es-ES" dirty="0" smtClean="0"/>
              <a:t>, so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impossible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dance.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always</a:t>
            </a:r>
            <a:r>
              <a:rPr lang="es-ES" dirty="0" smtClean="0"/>
              <a:t>  </a:t>
            </a:r>
            <a:r>
              <a:rPr lang="es-ES" dirty="0" err="1" smtClean="0"/>
              <a:t>have</a:t>
            </a:r>
            <a:r>
              <a:rPr lang="es-ES" dirty="0" smtClean="0"/>
              <a:t> ________    </a:t>
            </a:r>
            <a:r>
              <a:rPr lang="es-ES" dirty="0" err="1" smtClean="0"/>
              <a:t>work</a:t>
            </a:r>
            <a:r>
              <a:rPr lang="es-ES" dirty="0" smtClean="0"/>
              <a:t> and </a:t>
            </a:r>
            <a:r>
              <a:rPr lang="es-ES" dirty="0" err="1" smtClean="0"/>
              <a:t>not</a:t>
            </a:r>
            <a:r>
              <a:rPr lang="es-ES" dirty="0" smtClean="0"/>
              <a:t> ____________ free time.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4027" y="4304580"/>
            <a:ext cx="1036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 MUCH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480198" y="3012142"/>
            <a:ext cx="88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ENOUGH</a:t>
            </a:r>
            <a:endParaRPr lang="es-ES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4692" y="3412640"/>
            <a:ext cx="522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5159" y="383922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 MANY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370104" y="4663295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ENOUGH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86781" y="5157740"/>
            <a:ext cx="522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</a:t>
            </a:r>
            <a:endParaRPr lang="es-E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09355" y="5595397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 MANY</a:t>
            </a:r>
            <a:endParaRPr lang="es-ES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70104" y="6020594"/>
            <a:ext cx="1036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TOO MUCH</a:t>
            </a:r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27684" y="6020594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ENOUGH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115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1246858"/>
            <a:ext cx="7716837" cy="1447800"/>
          </a:xfrm>
        </p:spPr>
        <p:txBody>
          <a:bodyPr/>
          <a:lstStyle/>
          <a:p>
            <a:r>
              <a:rPr lang="es-ES" dirty="0" smtClean="0"/>
              <a:t>COUNTABLE NOUNS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(</a:t>
            </a:r>
            <a:r>
              <a:rPr lang="es-ES" sz="2800" dirty="0" smtClean="0"/>
              <a:t>CAR / CARS)</a:t>
            </a:r>
            <a:endParaRPr lang="es-ES" sz="2800" dirty="0"/>
          </a:p>
          <a:p>
            <a:r>
              <a:rPr lang="es-ES" sz="2800" dirty="0" err="1" smtClean="0"/>
              <a:t>Have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0000FF"/>
                </a:solidFill>
              </a:rPr>
              <a:t>singular</a:t>
            </a:r>
            <a:r>
              <a:rPr lang="es-ES" sz="2800" dirty="0" smtClean="0"/>
              <a:t> &amp; </a:t>
            </a:r>
            <a:r>
              <a:rPr lang="es-ES" sz="2800" dirty="0" smtClean="0">
                <a:solidFill>
                  <a:srgbClr val="0000FF"/>
                </a:solidFill>
              </a:rPr>
              <a:t>plural </a:t>
            </a:r>
          </a:p>
          <a:p>
            <a:r>
              <a:rPr lang="es-ES" sz="2800" dirty="0" err="1" smtClean="0"/>
              <a:t>You</a:t>
            </a:r>
            <a:r>
              <a:rPr lang="es-ES" sz="2800" dirty="0" smtClean="0"/>
              <a:t> can </a:t>
            </a:r>
            <a:r>
              <a:rPr lang="es-ES" sz="2800" dirty="0" err="1" smtClean="0"/>
              <a:t>count</a:t>
            </a:r>
            <a:r>
              <a:rPr lang="es-ES" sz="2800" dirty="0" smtClean="0"/>
              <a:t> </a:t>
            </a:r>
            <a:r>
              <a:rPr lang="es-ES" sz="2800" dirty="0" err="1" smtClean="0"/>
              <a:t>them</a:t>
            </a:r>
            <a:r>
              <a:rPr lang="es-ES" sz="2800" dirty="0" smtClean="0"/>
              <a:t> (</a:t>
            </a:r>
            <a:r>
              <a:rPr lang="es-ES" sz="2800" dirty="0" smtClean="0">
                <a:solidFill>
                  <a:srgbClr val="0000FF"/>
                </a:solidFill>
              </a:rPr>
              <a:t>a</a:t>
            </a:r>
            <a:r>
              <a:rPr lang="es-ES" sz="2800" dirty="0" smtClean="0"/>
              <a:t> car/ </a:t>
            </a:r>
            <a:r>
              <a:rPr lang="es-ES" sz="2800" dirty="0" err="1" smtClean="0">
                <a:solidFill>
                  <a:srgbClr val="0000FF"/>
                </a:solidFill>
              </a:rPr>
              <a:t>three</a:t>
            </a:r>
            <a:r>
              <a:rPr lang="es-ES" sz="2800" dirty="0" smtClean="0">
                <a:solidFill>
                  <a:srgbClr val="0000FF"/>
                </a:solidFill>
              </a:rPr>
              <a:t> </a:t>
            </a:r>
            <a:r>
              <a:rPr lang="es-ES" sz="2800" dirty="0" smtClean="0"/>
              <a:t>cars / </a:t>
            </a:r>
            <a:r>
              <a:rPr lang="es-ES" sz="2800" dirty="0" err="1" smtClean="0">
                <a:solidFill>
                  <a:srgbClr val="0000FF"/>
                </a:solidFill>
              </a:rPr>
              <a:t>some</a:t>
            </a:r>
            <a:r>
              <a:rPr lang="es-ES" sz="2800" dirty="0" smtClean="0">
                <a:solidFill>
                  <a:srgbClr val="0000FF"/>
                </a:solidFill>
              </a:rPr>
              <a:t> </a:t>
            </a:r>
            <a:r>
              <a:rPr lang="es-ES" sz="2800" dirty="0" smtClean="0"/>
              <a:t>cars)</a:t>
            </a:r>
            <a:endParaRPr lang="es-ES" sz="2800" dirty="0"/>
          </a:p>
        </p:txBody>
      </p:sp>
      <p:pic>
        <p:nvPicPr>
          <p:cNvPr id="4" name="Imagen 3" descr="colores-de-co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6" y="4878344"/>
            <a:ext cx="2774732" cy="18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UNCOUNTABLE NOUNS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SUGAR 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Singular</a:t>
            </a:r>
            <a:r>
              <a:rPr lang="es-ES" dirty="0" smtClean="0"/>
              <a:t> (no plural)</a:t>
            </a:r>
          </a:p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can’t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count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(</a:t>
            </a:r>
            <a:r>
              <a:rPr lang="es-ES" strike="sngStrike" dirty="0" smtClean="0"/>
              <a:t>3 </a:t>
            </a:r>
            <a:r>
              <a:rPr lang="es-ES" strike="sngStrike" dirty="0" err="1" smtClean="0"/>
              <a:t>sugars</a:t>
            </a:r>
            <a:r>
              <a:rPr lang="es-ES" dirty="0" smtClean="0"/>
              <a:t>)</a:t>
            </a:r>
          </a:p>
          <a:p>
            <a:r>
              <a:rPr lang="es-ES" dirty="0" smtClean="0"/>
              <a:t>W</a:t>
            </a:r>
            <a:r>
              <a:rPr lang="es-ES_tradnl" dirty="0" smtClean="0"/>
              <a:t>e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quantifiers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count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( </a:t>
            </a:r>
            <a:r>
              <a:rPr lang="es-ES" b="1" u="sng" dirty="0" smtClean="0">
                <a:solidFill>
                  <a:srgbClr val="0000FF"/>
                </a:solidFill>
              </a:rPr>
              <a:t>a bit of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b="1" u="sng" dirty="0" err="1" smtClean="0">
                <a:solidFill>
                  <a:srgbClr val="0000FF"/>
                </a:solidFill>
              </a:rPr>
              <a:t>two</a:t>
            </a:r>
            <a:r>
              <a:rPr lang="es-ES" b="1" u="sng" dirty="0" smtClean="0">
                <a:solidFill>
                  <a:srgbClr val="0000FF"/>
                </a:solidFill>
              </a:rPr>
              <a:t> </a:t>
            </a:r>
            <a:r>
              <a:rPr lang="es-ES" b="1" u="sng" dirty="0" err="1" smtClean="0">
                <a:solidFill>
                  <a:srgbClr val="0000FF"/>
                </a:solidFill>
              </a:rPr>
              <a:t>spoons</a:t>
            </a:r>
            <a:r>
              <a:rPr lang="es-ES" b="1" u="sng" dirty="0" smtClean="0">
                <a:solidFill>
                  <a:srgbClr val="0000FF"/>
                </a:solidFill>
              </a:rPr>
              <a:t> </a:t>
            </a:r>
            <a:r>
              <a:rPr lang="es-ES" dirty="0" smtClean="0"/>
              <a:t>of </a:t>
            </a:r>
            <a:r>
              <a:rPr lang="es-ES" dirty="0" err="1" smtClean="0"/>
              <a:t>sugar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Imagen 3" descr="Pile-of-Refined-Sugar-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33" y="5303165"/>
            <a:ext cx="2591392" cy="1554835"/>
          </a:xfrm>
          <a:prstGeom prst="rect">
            <a:avLst/>
          </a:prstGeom>
        </p:spPr>
      </p:pic>
      <p:pic>
        <p:nvPicPr>
          <p:cNvPr id="5" name="Imagen 4" descr="Suga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32" y="3012142"/>
            <a:ext cx="2161793" cy="16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 / AN, SOME / ANY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19075"/>
              </p:ext>
            </p:extLst>
          </p:nvPr>
        </p:nvGraphicFramePr>
        <p:xfrm>
          <a:off x="712788" y="3011488"/>
          <a:ext cx="7716837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279"/>
                <a:gridCol w="2572279"/>
                <a:gridCol w="2572279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Countable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Uncountable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(+) </a:t>
                      </a:r>
                      <a:r>
                        <a:rPr lang="es-ES" dirty="0" err="1" smtClean="0"/>
                        <a:t>We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need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_______ </a:t>
                      </a:r>
                      <a:r>
                        <a:rPr lang="es-ES" b="0" dirty="0" err="1" smtClean="0"/>
                        <a:t>apple</a:t>
                      </a:r>
                      <a:endParaRPr lang="es-ES" b="0" dirty="0" smtClean="0"/>
                    </a:p>
                    <a:p>
                      <a:r>
                        <a:rPr lang="es-ES" b="0" dirty="0" smtClean="0"/>
                        <a:t>________ </a:t>
                      </a:r>
                      <a:r>
                        <a:rPr lang="es-ES" b="0" dirty="0" err="1" smtClean="0"/>
                        <a:t>apples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_______ </a:t>
                      </a:r>
                      <a:r>
                        <a:rPr lang="es-ES" dirty="0" err="1" smtClean="0"/>
                        <a:t>butter</a:t>
                      </a:r>
                      <a:r>
                        <a:rPr lang="es-ES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(-) </a:t>
                      </a:r>
                      <a:r>
                        <a:rPr lang="es-ES" dirty="0" err="1" smtClean="0"/>
                        <a:t>We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don’t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need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______ </a:t>
                      </a:r>
                      <a:r>
                        <a:rPr lang="es-ES" b="1" dirty="0" err="1" smtClean="0"/>
                        <a:t>tomato</a:t>
                      </a:r>
                      <a:endParaRPr lang="es-ES" b="1" dirty="0" smtClean="0"/>
                    </a:p>
                    <a:p>
                      <a:r>
                        <a:rPr lang="es-ES" b="1" dirty="0" smtClean="0"/>
                        <a:t>________ </a:t>
                      </a:r>
                      <a:r>
                        <a:rPr lang="es-ES" b="1" dirty="0" err="1" smtClean="0"/>
                        <a:t>tomatoes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_______ rice.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(?) Do </a:t>
                      </a:r>
                      <a:r>
                        <a:rPr lang="es-ES" dirty="0" err="1" smtClean="0"/>
                        <a:t>we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need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_______ </a:t>
                      </a:r>
                      <a:r>
                        <a:rPr lang="es-ES" b="1" dirty="0" err="1" smtClean="0"/>
                        <a:t>orange</a:t>
                      </a:r>
                      <a:r>
                        <a:rPr lang="es-ES" b="1" dirty="0" smtClean="0"/>
                        <a:t>?</a:t>
                      </a:r>
                    </a:p>
                    <a:p>
                      <a:r>
                        <a:rPr lang="es-ES" b="1" dirty="0" smtClean="0"/>
                        <a:t>_______ </a:t>
                      </a:r>
                      <a:r>
                        <a:rPr lang="es-ES" b="1" dirty="0" err="1" smtClean="0"/>
                        <a:t>oranges</a:t>
                      </a:r>
                      <a:r>
                        <a:rPr lang="es-ES" b="1" dirty="0" smtClean="0"/>
                        <a:t>?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_______ </a:t>
                      </a:r>
                      <a:r>
                        <a:rPr lang="es-ES" dirty="0" err="1" smtClean="0"/>
                        <a:t>sugar</a:t>
                      </a:r>
                      <a:r>
                        <a:rPr lang="es-ES" dirty="0" smtClean="0"/>
                        <a:t>?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69713" y="3312790"/>
            <a:ext cx="56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69713" y="3618939"/>
            <a:ext cx="81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some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69713" y="3988271"/>
            <a:ext cx="56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A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56621" y="4223953"/>
            <a:ext cx="82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Any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9713" y="4638924"/>
            <a:ext cx="56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69712" y="4933236"/>
            <a:ext cx="6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Any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00337" y="3312790"/>
            <a:ext cx="89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some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18178" y="3988271"/>
            <a:ext cx="7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Any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18178" y="4654717"/>
            <a:ext cx="7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FF"/>
                </a:solidFill>
              </a:rPr>
              <a:t>Any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43955"/>
              </p:ext>
            </p:extLst>
          </p:nvPr>
        </p:nvGraphicFramePr>
        <p:xfrm>
          <a:off x="896977" y="1305168"/>
          <a:ext cx="7716837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279"/>
                <a:gridCol w="2572279"/>
                <a:gridCol w="257227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QUANTIFIER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COUNTABLE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UNCOUNTABLE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Many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Plural </a:t>
                      </a:r>
                      <a:r>
                        <a:rPr lang="es-ES" dirty="0" err="1" smtClean="0"/>
                        <a:t>countables</a:t>
                      </a:r>
                      <a:r>
                        <a:rPr lang="es-ES" dirty="0" smtClean="0"/>
                        <a:t>.</a:t>
                      </a:r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have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many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books</a:t>
                      </a:r>
                      <a:r>
                        <a:rPr lang="es-ES" i="1" dirty="0" smtClean="0"/>
                        <a:t>.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Much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0" dirty="0" err="1" smtClean="0"/>
                        <a:t>Uncountables</a:t>
                      </a:r>
                      <a:r>
                        <a:rPr lang="es-ES" i="0" baseline="0" dirty="0" smtClean="0"/>
                        <a:t> (-)</a:t>
                      </a:r>
                      <a:endParaRPr lang="es-ES" i="0" dirty="0" smtClean="0"/>
                    </a:p>
                    <a:p>
                      <a:r>
                        <a:rPr lang="es-ES" i="1" dirty="0" smtClean="0"/>
                        <a:t>I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don’t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have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much</a:t>
                      </a:r>
                      <a:r>
                        <a:rPr lang="es-ES" i="1" baseline="0" dirty="0" smtClean="0"/>
                        <a:t> time. </a:t>
                      </a:r>
                      <a:endParaRPr lang="es-ES" i="1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 </a:t>
                      </a:r>
                      <a:r>
                        <a:rPr lang="es-ES" dirty="0" err="1" smtClean="0"/>
                        <a:t>lot</a:t>
                      </a:r>
                      <a:r>
                        <a:rPr lang="es-ES" dirty="0" smtClean="0"/>
                        <a:t> of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dirty="0" smtClean="0"/>
                        <a:t>Plural </a:t>
                      </a:r>
                      <a:r>
                        <a:rPr lang="es-ES" i="1" dirty="0" err="1" smtClean="0"/>
                        <a:t>countables</a:t>
                      </a:r>
                      <a:endParaRPr lang="es-ES" i="1" dirty="0" smtClean="0"/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have</a:t>
                      </a:r>
                      <a:r>
                        <a:rPr lang="es-ES" i="1" dirty="0" smtClean="0"/>
                        <a:t> a </a:t>
                      </a:r>
                      <a:r>
                        <a:rPr lang="es-ES" i="1" dirty="0" err="1" smtClean="0"/>
                        <a:t>lot</a:t>
                      </a:r>
                      <a:r>
                        <a:rPr lang="es-ES" i="1" dirty="0" smtClean="0"/>
                        <a:t> of </a:t>
                      </a:r>
                      <a:r>
                        <a:rPr lang="es-ES" i="1" dirty="0" err="1" smtClean="0"/>
                        <a:t>books</a:t>
                      </a:r>
                      <a:r>
                        <a:rPr lang="es-ES" i="1" dirty="0" smtClean="0"/>
                        <a:t>.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Uncountables</a:t>
                      </a:r>
                      <a:r>
                        <a:rPr lang="es-ES" dirty="0" smtClean="0"/>
                        <a:t>.</a:t>
                      </a:r>
                    </a:p>
                    <a:p>
                      <a:r>
                        <a:rPr lang="es-ES" i="1" dirty="0" smtClean="0"/>
                        <a:t> I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have</a:t>
                      </a:r>
                      <a:r>
                        <a:rPr lang="es-ES" i="1" baseline="0" dirty="0" smtClean="0"/>
                        <a:t> a </a:t>
                      </a:r>
                      <a:r>
                        <a:rPr lang="es-ES" i="1" baseline="0" dirty="0" err="1" smtClean="0"/>
                        <a:t>lot</a:t>
                      </a:r>
                      <a:r>
                        <a:rPr lang="es-ES" i="1" baseline="0" dirty="0" smtClean="0"/>
                        <a:t> of time.</a:t>
                      </a:r>
                      <a:endParaRPr lang="es-E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(A) </a:t>
                      </a:r>
                      <a:r>
                        <a:rPr lang="es-ES" dirty="0" err="1" smtClean="0"/>
                        <a:t>little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0" dirty="0" err="1" smtClean="0"/>
                        <a:t>Uncountables</a:t>
                      </a:r>
                      <a:r>
                        <a:rPr lang="es-ES" i="0" dirty="0" smtClean="0"/>
                        <a:t>.</a:t>
                      </a:r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have</a:t>
                      </a:r>
                      <a:r>
                        <a:rPr lang="es-ES" i="1" dirty="0" smtClean="0"/>
                        <a:t> (a) </a:t>
                      </a:r>
                      <a:r>
                        <a:rPr lang="es-ES" i="1" dirty="0" err="1" smtClean="0"/>
                        <a:t>little</a:t>
                      </a:r>
                      <a:r>
                        <a:rPr lang="es-ES" i="1" dirty="0" smtClean="0"/>
                        <a:t> time.</a:t>
                      </a:r>
                      <a:endParaRPr lang="es-E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(A) </a:t>
                      </a:r>
                      <a:r>
                        <a:rPr lang="es-ES" dirty="0" err="1" smtClean="0"/>
                        <a:t>few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0" dirty="0" err="1" smtClean="0"/>
                        <a:t>Countables</a:t>
                      </a:r>
                      <a:endParaRPr lang="es-ES" i="0" dirty="0" smtClean="0"/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have</a:t>
                      </a:r>
                      <a:r>
                        <a:rPr lang="es-ES" i="1" dirty="0" smtClean="0"/>
                        <a:t> (a) </a:t>
                      </a:r>
                      <a:r>
                        <a:rPr lang="es-ES" i="1" dirty="0" err="1" smtClean="0"/>
                        <a:t>few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books</a:t>
                      </a:r>
                      <a:r>
                        <a:rPr lang="es-ES" i="1" dirty="0" smtClean="0"/>
                        <a:t>.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 </a:t>
                      </a:r>
                      <a:r>
                        <a:rPr lang="es-ES" dirty="0" err="1" smtClean="0"/>
                        <a:t>lot</a:t>
                      </a:r>
                      <a:r>
                        <a:rPr lang="es-ES" dirty="0" smtClean="0"/>
                        <a:t>.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i="1" dirty="0" err="1" smtClean="0"/>
                        <a:t>Only</a:t>
                      </a:r>
                      <a:r>
                        <a:rPr lang="es-ES" i="1" dirty="0" smtClean="0"/>
                        <a:t> use </a:t>
                      </a:r>
                      <a:r>
                        <a:rPr lang="es-ES" i="1" dirty="0" err="1" smtClean="0"/>
                        <a:t>it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after</a:t>
                      </a:r>
                      <a:r>
                        <a:rPr lang="es-ES" i="1" dirty="0" smtClean="0"/>
                        <a:t> a </a:t>
                      </a:r>
                      <a:r>
                        <a:rPr lang="es-ES" i="1" dirty="0" err="1" smtClean="0"/>
                        <a:t>verb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not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followed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by</a:t>
                      </a:r>
                      <a:r>
                        <a:rPr lang="es-ES" i="1" dirty="0" smtClean="0"/>
                        <a:t> a </a:t>
                      </a:r>
                      <a:r>
                        <a:rPr lang="es-ES" i="1" dirty="0" err="1" smtClean="0"/>
                        <a:t>noun</a:t>
                      </a:r>
                      <a:r>
                        <a:rPr lang="es-ES" i="1" dirty="0" smtClean="0"/>
                        <a:t>.</a:t>
                      </a:r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like</a:t>
                      </a:r>
                      <a:r>
                        <a:rPr lang="es-ES" i="1" dirty="0" smtClean="0"/>
                        <a:t> </a:t>
                      </a:r>
                      <a:r>
                        <a:rPr lang="es-ES" i="1" dirty="0" err="1" smtClean="0"/>
                        <a:t>running</a:t>
                      </a:r>
                      <a:r>
                        <a:rPr lang="es-ES" i="1" dirty="0" smtClean="0"/>
                        <a:t> a </a:t>
                      </a:r>
                      <a:r>
                        <a:rPr lang="es-ES" i="1" dirty="0" err="1" smtClean="0"/>
                        <a:t>lot</a:t>
                      </a:r>
                      <a:r>
                        <a:rPr lang="es-ES" i="1" dirty="0" smtClean="0"/>
                        <a:t>.</a:t>
                      </a:r>
                    </a:p>
                    <a:p>
                      <a:r>
                        <a:rPr lang="es-ES" i="1" dirty="0" smtClean="0"/>
                        <a:t>I </a:t>
                      </a:r>
                      <a:r>
                        <a:rPr lang="es-ES" i="1" dirty="0" err="1" smtClean="0"/>
                        <a:t>have</a:t>
                      </a:r>
                      <a:r>
                        <a:rPr lang="es-ES" i="1" dirty="0" smtClean="0"/>
                        <a:t> a </a:t>
                      </a:r>
                      <a:r>
                        <a:rPr lang="es-ES" i="1" dirty="0" err="1" smtClean="0"/>
                        <a:t>lot</a:t>
                      </a:r>
                      <a:r>
                        <a:rPr lang="es-ES" i="1" dirty="0" smtClean="0"/>
                        <a:t> </a:t>
                      </a:r>
                      <a:r>
                        <a:rPr lang="es-ES" b="1" i="1" dirty="0" smtClean="0"/>
                        <a:t>of </a:t>
                      </a:r>
                      <a:r>
                        <a:rPr lang="es-ES" b="0" i="1" dirty="0" err="1" smtClean="0"/>
                        <a:t>friends</a:t>
                      </a:r>
                      <a:r>
                        <a:rPr lang="es-ES" b="0" i="1" dirty="0" smtClean="0"/>
                        <a:t>. </a:t>
                      </a:r>
                      <a:endParaRPr lang="es-E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450575"/>
            <a:ext cx="7716837" cy="1447800"/>
          </a:xfrm>
        </p:spPr>
        <p:txBody>
          <a:bodyPr/>
          <a:lstStyle/>
          <a:p>
            <a:r>
              <a:rPr lang="es-ES" dirty="0" smtClean="0"/>
              <a:t>MANY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7" y="2207457"/>
            <a:ext cx="7716838" cy="3388658"/>
          </a:xfrm>
        </p:spPr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00FF"/>
                </a:solidFill>
              </a:rPr>
              <a:t>plural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countable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nouns</a:t>
            </a:r>
            <a:r>
              <a:rPr lang="es-ES" dirty="0" smtClean="0"/>
              <a:t>. </a:t>
            </a:r>
          </a:p>
          <a:p>
            <a:r>
              <a:rPr lang="es-ES" i="1" dirty="0" smtClean="0"/>
              <a:t>I </a:t>
            </a:r>
            <a:r>
              <a:rPr lang="es-ES" i="1" dirty="0" err="1" smtClean="0"/>
              <a:t>have</a:t>
            </a:r>
            <a:r>
              <a:rPr lang="es-ES" i="1" dirty="0" smtClean="0"/>
              <a:t> </a:t>
            </a:r>
            <a:r>
              <a:rPr lang="es-ES" i="1" dirty="0" err="1" smtClean="0"/>
              <a:t>many</a:t>
            </a:r>
            <a:r>
              <a:rPr lang="es-ES" i="1" dirty="0" smtClean="0"/>
              <a:t> </a:t>
            </a:r>
            <a:r>
              <a:rPr lang="es-ES" b="1" i="1" u="sng" dirty="0" err="1" smtClean="0">
                <a:solidFill>
                  <a:srgbClr val="0000FF"/>
                </a:solidFill>
              </a:rPr>
              <a:t>books</a:t>
            </a:r>
            <a:r>
              <a:rPr lang="es-ES" i="1" dirty="0" smtClean="0"/>
              <a:t>. </a:t>
            </a:r>
            <a:endParaRPr lang="es-ES" i="1" dirty="0"/>
          </a:p>
        </p:txBody>
      </p:sp>
      <p:pic>
        <p:nvPicPr>
          <p:cNvPr id="4" name="Imagen 3" descr="books-generic_14680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7" y="3482148"/>
            <a:ext cx="4410619" cy="2761431"/>
          </a:xfrm>
          <a:prstGeom prst="rect">
            <a:avLst/>
          </a:prstGeom>
        </p:spPr>
      </p:pic>
      <p:pic>
        <p:nvPicPr>
          <p:cNvPr id="5" name="Imagen 4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88" y="608384"/>
            <a:ext cx="710136" cy="710136"/>
          </a:xfrm>
          <a:prstGeom prst="rect">
            <a:avLst/>
          </a:prstGeom>
        </p:spPr>
      </p:pic>
      <p:pic>
        <p:nvPicPr>
          <p:cNvPr id="6" name="Imagen 5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50" y="608384"/>
            <a:ext cx="710136" cy="7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06" y="1041970"/>
            <a:ext cx="7716837" cy="1447800"/>
          </a:xfrm>
        </p:spPr>
        <p:txBody>
          <a:bodyPr/>
          <a:lstStyle/>
          <a:p>
            <a:r>
              <a:rPr lang="es-ES" dirty="0" smtClean="0"/>
              <a:t>MUCH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705" y="2692207"/>
            <a:ext cx="7716838" cy="3388658"/>
          </a:xfrm>
        </p:spPr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uncountable</a:t>
            </a:r>
            <a:r>
              <a:rPr lang="es-ES" dirty="0" smtClean="0"/>
              <a:t> </a:t>
            </a:r>
            <a:r>
              <a:rPr lang="es-ES" dirty="0" err="1" smtClean="0"/>
              <a:t>nouns</a:t>
            </a:r>
            <a:r>
              <a:rPr lang="es-ES" dirty="0" smtClean="0"/>
              <a:t>. (</a:t>
            </a:r>
            <a:r>
              <a:rPr lang="es-ES" dirty="0" err="1" smtClean="0"/>
              <a:t>normally</a:t>
            </a:r>
            <a:r>
              <a:rPr lang="es-ES" dirty="0" smtClean="0"/>
              <a:t> </a:t>
            </a:r>
            <a:r>
              <a:rPr lang="es-ES" dirty="0" err="1" smtClean="0"/>
              <a:t>negative</a:t>
            </a:r>
            <a:r>
              <a:rPr lang="es-ES" dirty="0" smtClean="0"/>
              <a:t>)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0000FF"/>
                </a:solidFill>
              </a:rPr>
              <a:t>time </a:t>
            </a:r>
            <a:r>
              <a:rPr lang="es-ES" b="1" u="sng" dirty="0" err="1" smtClean="0">
                <a:solidFill>
                  <a:srgbClr val="0000FF"/>
                </a:solidFill>
              </a:rPr>
              <a:t>or</a:t>
            </a:r>
            <a:r>
              <a:rPr lang="es-ES" b="1" u="sng" dirty="0" smtClean="0">
                <a:solidFill>
                  <a:srgbClr val="0000FF"/>
                </a:solidFill>
              </a:rPr>
              <a:t> </a:t>
            </a:r>
            <a:r>
              <a:rPr lang="es-ES" b="1" u="sng" dirty="0" err="1" smtClean="0">
                <a:solidFill>
                  <a:srgbClr val="0000FF"/>
                </a:solidFill>
              </a:rPr>
              <a:t>money</a:t>
            </a:r>
            <a:r>
              <a:rPr lang="es-ES" b="1" u="sng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happy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 descr="saves_time_money1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44" y="4239235"/>
            <a:ext cx="3349426" cy="2512070"/>
          </a:xfrm>
          <a:prstGeom prst="rect">
            <a:avLst/>
          </a:prstGeom>
        </p:spPr>
      </p:pic>
      <p:pic>
        <p:nvPicPr>
          <p:cNvPr id="5" name="Imagen 4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88" y="608384"/>
            <a:ext cx="710136" cy="710136"/>
          </a:xfrm>
          <a:prstGeom prst="rect">
            <a:avLst/>
          </a:prstGeom>
        </p:spPr>
      </p:pic>
      <p:pic>
        <p:nvPicPr>
          <p:cNvPr id="6" name="Imagen 5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32" y="608384"/>
            <a:ext cx="710136" cy="7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847" y="1003190"/>
            <a:ext cx="7716837" cy="1447800"/>
          </a:xfrm>
        </p:spPr>
        <p:txBody>
          <a:bodyPr/>
          <a:lstStyle/>
          <a:p>
            <a:r>
              <a:rPr lang="es-ES" dirty="0" smtClean="0"/>
              <a:t>  A LOT OF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5847" y="2692207"/>
            <a:ext cx="7716838" cy="3388658"/>
          </a:xfrm>
        </p:spPr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countable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uncountable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nouns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b="1" dirty="0" smtClean="0"/>
              <a:t>a </a:t>
            </a:r>
            <a:r>
              <a:rPr lang="es-ES" b="1" dirty="0" err="1" smtClean="0"/>
              <a:t>lot</a:t>
            </a:r>
            <a:r>
              <a:rPr lang="es-ES" b="1" dirty="0" smtClean="0"/>
              <a:t> of </a:t>
            </a:r>
            <a:r>
              <a:rPr lang="es-ES" b="1" u="sng" dirty="0" err="1" smtClean="0">
                <a:solidFill>
                  <a:srgbClr val="0000FF"/>
                </a:solidFill>
              </a:rPr>
              <a:t>books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lot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b="1" u="sng" dirty="0" smtClean="0">
                <a:solidFill>
                  <a:srgbClr val="0000FF"/>
                </a:solidFill>
              </a:rPr>
              <a:t>time </a:t>
            </a:r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b="1" u="sng" dirty="0" smtClean="0">
                <a:solidFill>
                  <a:srgbClr val="0000FF"/>
                </a:solidFill>
              </a:rPr>
              <a:t> </a:t>
            </a:r>
            <a:r>
              <a:rPr lang="es-ES" b="1" u="sng" dirty="0" err="1" smtClean="0">
                <a:solidFill>
                  <a:srgbClr val="0000FF"/>
                </a:solidFill>
              </a:rPr>
              <a:t>money</a:t>
            </a:r>
            <a:r>
              <a:rPr lang="es-ES" dirty="0" smtClean="0"/>
              <a:t>. </a:t>
            </a:r>
          </a:p>
          <a:p>
            <a:r>
              <a:rPr lang="es-ES" dirty="0" smtClean="0"/>
              <a:t>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u="sng" dirty="0" err="1" smtClean="0">
                <a:solidFill>
                  <a:srgbClr val="0000FF"/>
                </a:solidFill>
              </a:rPr>
              <a:t>luck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Imagen 3" descr="A lot of (1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77" y="4390176"/>
            <a:ext cx="3501740" cy="2341788"/>
          </a:xfrm>
          <a:prstGeom prst="rect">
            <a:avLst/>
          </a:prstGeom>
        </p:spPr>
      </p:pic>
      <p:pic>
        <p:nvPicPr>
          <p:cNvPr id="5" name="Imagen 4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88" y="608384"/>
            <a:ext cx="710136" cy="710136"/>
          </a:xfrm>
          <a:prstGeom prst="rect">
            <a:avLst/>
          </a:prstGeom>
        </p:spPr>
      </p:pic>
      <p:pic>
        <p:nvPicPr>
          <p:cNvPr id="6" name="Imagen 5" descr="positive-thinki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85" y="608384"/>
            <a:ext cx="710136" cy="7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64" y="1080750"/>
            <a:ext cx="7716837" cy="1447800"/>
          </a:xfrm>
        </p:spPr>
        <p:txBody>
          <a:bodyPr/>
          <a:lstStyle/>
          <a:p>
            <a:r>
              <a:rPr lang="es-ES" dirty="0" smtClean="0"/>
              <a:t> (A) LITTLE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760072"/>
            <a:ext cx="7716838" cy="3388658"/>
          </a:xfrm>
        </p:spPr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uncountable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nouns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He has (a) </a:t>
            </a:r>
            <a:r>
              <a:rPr lang="es-ES" dirty="0" err="1" smtClean="0"/>
              <a:t>little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 descr="2013_3$largeimg203_Mar_2013_1925192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00" y="4052510"/>
            <a:ext cx="3999799" cy="2679865"/>
          </a:xfrm>
          <a:prstGeom prst="rect">
            <a:avLst/>
          </a:prstGeom>
        </p:spPr>
      </p:pic>
      <p:pic>
        <p:nvPicPr>
          <p:cNvPr id="5" name="Imagen 4" descr="no20mon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9" y="3932418"/>
            <a:ext cx="2140790" cy="2925581"/>
          </a:xfrm>
          <a:prstGeom prst="rect">
            <a:avLst/>
          </a:prstGeom>
        </p:spPr>
      </p:pic>
      <p:pic>
        <p:nvPicPr>
          <p:cNvPr id="6" name="Imagen 5" descr="sad-emotic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01" y="475054"/>
            <a:ext cx="936294" cy="780245"/>
          </a:xfrm>
          <a:prstGeom prst="rect">
            <a:avLst/>
          </a:prstGeom>
        </p:spPr>
      </p:pic>
      <p:pic>
        <p:nvPicPr>
          <p:cNvPr id="7" name="Imagen 6" descr="sad-emotic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21" y="479659"/>
            <a:ext cx="936294" cy="7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el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266</TotalTime>
  <Words>601</Words>
  <Application>Microsoft Office PowerPoint</Application>
  <PresentationFormat>Presentación en pantalla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Cielo</vt:lpstr>
      <vt:lpstr>QUANTIFIERS</vt:lpstr>
      <vt:lpstr>COUNTABLE NOUNS</vt:lpstr>
      <vt:lpstr>UNCOUNTABLE NOUNS</vt:lpstr>
      <vt:lpstr>A / AN, SOME / ANY</vt:lpstr>
      <vt:lpstr>Presentación de PowerPoint</vt:lpstr>
      <vt:lpstr>MANY</vt:lpstr>
      <vt:lpstr>MUCH</vt:lpstr>
      <vt:lpstr>  A LOT OF</vt:lpstr>
      <vt:lpstr> (A) LITTLE</vt:lpstr>
      <vt:lpstr>(A) FEW</vt:lpstr>
      <vt:lpstr>A lot of vs. a lot.  </vt:lpstr>
      <vt:lpstr>TOO, TOO MANY, TOO MUCH.</vt:lpstr>
      <vt:lpstr>ENOUGH</vt:lpstr>
      <vt:lpstr>TOO, TOO MUCH, TOO MANY  or ENOUGH?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QUANTIFIERS</dc:title>
  <dc:creator>graz graz graz</dc:creator>
  <cp:lastModifiedBy>Usuario</cp:lastModifiedBy>
  <cp:revision>25</cp:revision>
  <dcterms:created xsi:type="dcterms:W3CDTF">2013-05-11T22:30:02Z</dcterms:created>
  <dcterms:modified xsi:type="dcterms:W3CDTF">2015-02-20T06:19:44Z</dcterms:modified>
</cp:coreProperties>
</file>