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305" r:id="rId5"/>
    <p:sldId id="306" r:id="rId6"/>
    <p:sldId id="260" r:id="rId7"/>
    <p:sldId id="259" r:id="rId8"/>
    <p:sldId id="287" r:id="rId9"/>
    <p:sldId id="269" r:id="rId10"/>
    <p:sldId id="294" r:id="rId11"/>
    <p:sldId id="270" r:id="rId12"/>
    <p:sldId id="279" r:id="rId13"/>
    <p:sldId id="304" r:id="rId14"/>
    <p:sldId id="283" r:id="rId15"/>
    <p:sldId id="284" r:id="rId16"/>
    <p:sldId id="307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671" autoAdjust="0"/>
  </p:normalViewPr>
  <p:slideViewPr>
    <p:cSldViewPr>
      <p:cViewPr>
        <p:scale>
          <a:sx n="72" d="100"/>
          <a:sy n="72" d="100"/>
        </p:scale>
        <p:origin x="-780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BDA57-E803-4CBA-85DB-11A9D642B1DB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347CA-F24B-496D-A5FB-8DDF01C65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3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347CA-F24B-496D-A5FB-8DDF01C65D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1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52400"/>
            <a:ext cx="7010400" cy="917575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9906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246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04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724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FBF1E63-8662-4F92-996F-EA0E378FF327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4724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4724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595FA05C-D532-43D4-9E5C-7A11833C3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2400"/>
            <a:ext cx="8640960" cy="1980456"/>
          </a:xfrm>
        </p:spPr>
        <p:txBody>
          <a:bodyPr/>
          <a:lstStyle/>
          <a:p>
            <a:r>
              <a:rPr lang="en-US" sz="6000" dirty="0" smtClean="0">
                <a:effectLst/>
                <a:latin typeface="Comic Sans MS" pitchFamily="66" charset="0"/>
              </a:rPr>
              <a:t>Gerunds and Infinitives</a:t>
            </a:r>
            <a:endParaRPr lang="en-US" sz="6000" dirty="0">
              <a:effectLst/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2229656"/>
            <a:ext cx="73543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What are they?</a:t>
            </a:r>
          </a:p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How do you use them?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Users\Beth\AppData\Local\Microsoft\Windows\Temporary Internet Files\Content.IE5\5UELH6S0\MC9000788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862198"/>
            <a:ext cx="270510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64232"/>
            <a:ext cx="8229600" cy="904528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Verbs that require</a:t>
            </a:r>
            <a:r>
              <a:rPr lang="en-US" sz="3200" dirty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3200" dirty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gerunds AFTER them…</a:t>
            </a:r>
            <a:b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(this is not the complete list!)</a:t>
            </a:r>
            <a:endParaRPr lang="en-US"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763416"/>
              </p:ext>
            </p:extLst>
          </p:nvPr>
        </p:nvGraphicFramePr>
        <p:xfrm>
          <a:off x="827584" y="1700808"/>
          <a:ext cx="7344816" cy="249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672408"/>
              </a:tblGrid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enjoy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avoid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stop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dread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regret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practice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41205" y="4881354"/>
            <a:ext cx="49776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Memorize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Them!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92224"/>
            <a:ext cx="8229600" cy="904528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Verbs followed by gerunds:</a:t>
            </a:r>
            <a:b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Example Sentences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358954"/>
              </p:ext>
            </p:extLst>
          </p:nvPr>
        </p:nvGraphicFramePr>
        <p:xfrm>
          <a:off x="323529" y="1196752"/>
          <a:ext cx="8568951" cy="4977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5"/>
                <a:gridCol w="3528392"/>
                <a:gridCol w="3816424"/>
              </a:tblGrid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Verb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Gerund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Infinitive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enjoy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enjoys </a:t>
                      </a:r>
                      <a:r>
                        <a:rPr lang="en-US" sz="24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teaching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enjoys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teach</a:t>
                      </a:r>
                      <a:r>
                        <a:rPr lang="en-US" sz="2400" b="1" strike="sng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strike="sng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stop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He stopped </a:t>
                      </a:r>
                      <a:r>
                        <a:rPr lang="en-US" sz="24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eating</a:t>
                      </a:r>
                      <a:r>
                        <a:rPr lang="en-US" sz="2400" b="1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red meat many years ago. 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He stopped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eat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meat many years ago.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regret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Tom regrets </a:t>
                      </a:r>
                      <a:r>
                        <a:rPr lang="en-US" sz="24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dropping </a:t>
                      </a:r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out of high school. 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Tom regrets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drop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out of high school.</a:t>
                      </a:r>
                      <a:endParaRPr lang="en-US" sz="2400" b="1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avoid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Some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people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avoid </a:t>
                      </a:r>
                      <a:r>
                        <a:rPr lang="en-US" sz="24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driving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on the freeway.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Some people avoid </a:t>
                      </a:r>
                      <a:r>
                        <a:rPr lang="en-US" sz="2400" b="1" strike="sng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drive </a:t>
                      </a:r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on the freeway.</a:t>
                      </a:r>
                      <a:endParaRPr lang="en-US" sz="2400" b="1" strike="noStrike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dread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Most</a:t>
                      </a:r>
                      <a:r>
                        <a:rPr lang="en-US" sz="2400" b="1" baseline="0" dirty="0" smtClean="0">
                          <a:latin typeface="Calibri" pitchFamily="34" charset="0"/>
                          <a:cs typeface="Calibri" pitchFamily="34" charset="0"/>
                        </a:rPr>
                        <a:t> people dread </a:t>
                      </a:r>
                      <a:r>
                        <a:rPr lang="en-US" sz="2400" b="1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going </a:t>
                      </a:r>
                      <a:r>
                        <a:rPr lang="en-US" sz="2400" b="1" baseline="0" dirty="0" smtClean="0">
                          <a:latin typeface="Calibri" pitchFamily="34" charset="0"/>
                          <a:cs typeface="Calibri" pitchFamily="34" charset="0"/>
                        </a:rPr>
                        <a:t>to the dentist. 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Most people dread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go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the dentist.  </a:t>
                      </a:r>
                      <a:endParaRPr lang="en-US" sz="2400" b="1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practice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He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should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practice </a:t>
                      </a:r>
                      <a:r>
                        <a:rPr lang="en-US" sz="24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playing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 piano more often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He should practice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play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 piano more often.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507" y="2204864"/>
            <a:ext cx="2947497" cy="2977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12968" cy="917575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Verbs that can ONLY be followed by the </a:t>
            </a:r>
            <a:r>
              <a:rPr lang="en-US" sz="40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infinitive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:</a:t>
            </a:r>
            <a:endParaRPr lang="en-US" sz="3200" dirty="0">
              <a:solidFill>
                <a:srgbClr val="C00000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339752" y="1700808"/>
            <a:ext cx="4904876" cy="4330190"/>
            <a:chOff x="2339752" y="2386478"/>
            <a:chExt cx="4904876" cy="4330190"/>
          </a:xfrm>
        </p:grpSpPr>
        <p:pic>
          <p:nvPicPr>
            <p:cNvPr id="4" name="Picture 2" descr="C:\Users\Beth\AppData\Local\Microsoft\Windows\Temporary Internet Files\Content.IE5\SJ73IIL8\MC900078768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386478"/>
              <a:ext cx="4904876" cy="4330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3779912" y="3573016"/>
              <a:ext cx="2853666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examples</a:t>
              </a:r>
              <a:endParaRPr lang="en-US" sz="4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92224"/>
            <a:ext cx="8229600" cy="904528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Verbs that require</a:t>
            </a:r>
            <a:b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the infinitive AFTER them…</a:t>
            </a:r>
            <a:b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(this is not the complete list!)</a:t>
            </a:r>
          </a:p>
        </p:txBody>
      </p:sp>
      <p:sp>
        <p:nvSpPr>
          <p:cNvPr id="4" name="Rectangle 3"/>
          <p:cNvSpPr/>
          <p:nvPr/>
        </p:nvSpPr>
        <p:spPr>
          <a:xfrm>
            <a:off x="2241205" y="4881354"/>
            <a:ext cx="49776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Memorize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Them!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074870"/>
              </p:ext>
            </p:extLst>
          </p:nvPr>
        </p:nvGraphicFramePr>
        <p:xfrm>
          <a:off x="827584" y="1772816"/>
          <a:ext cx="7344816" cy="249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672408"/>
              </a:tblGrid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want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need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would like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decide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learn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refuse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904528"/>
          </a:xfrm>
        </p:spPr>
        <p:txBody>
          <a:bodyPr/>
          <a:lstStyle/>
          <a:p>
            <a:r>
              <a:rPr lang="en-US" sz="3200" dirty="0">
                <a:solidFill>
                  <a:srgbClr val="000099"/>
                </a:solidFill>
                <a:latin typeface="Comic Sans MS" pitchFamily="66" charset="0"/>
              </a:rPr>
              <a:t>Verbs followed by </a:t>
            </a:r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infinitives:</a:t>
            </a:r>
            <a:r>
              <a:rPr lang="en-US" sz="3200" dirty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en-US" sz="3200" dirty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3200" dirty="0">
                <a:solidFill>
                  <a:srgbClr val="C00000"/>
                </a:solidFill>
                <a:latin typeface="Comic Sans MS" pitchFamily="66" charset="0"/>
              </a:rPr>
              <a:t>Example Sentences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59954"/>
              </p:ext>
            </p:extLst>
          </p:nvPr>
        </p:nvGraphicFramePr>
        <p:xfrm>
          <a:off x="323528" y="1268760"/>
          <a:ext cx="8568951" cy="47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/>
                <a:gridCol w="3312369"/>
                <a:gridCol w="3744415"/>
              </a:tblGrid>
              <a:tr h="61727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</a:rPr>
                        <a:t>Verb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</a:rPr>
                        <a:t>Gerund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</a:rPr>
                        <a:t>Infinitive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61727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want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want </a:t>
                      </a:r>
                      <a:r>
                        <a:rPr lang="en-US" sz="2400" b="1" strike="sng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studying</a:t>
                      </a:r>
                      <a:r>
                        <a:rPr lang="en-US" sz="2400" b="1" strike="no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French.</a:t>
                      </a:r>
                      <a:endParaRPr lang="en-US" sz="2400" b="1" strike="noStrike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want </a:t>
                      </a:r>
                      <a:r>
                        <a:rPr lang="en-US" sz="2400" b="1" strike="noStrike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study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French.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3221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would like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would like </a:t>
                      </a:r>
                      <a:r>
                        <a:rPr lang="en-US" sz="2400" b="1" strike="sng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traveling</a:t>
                      </a:r>
                      <a:r>
                        <a:rPr lang="en-US" sz="2400" b="1" strike="no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Italy someday.</a:t>
                      </a:r>
                      <a:endParaRPr lang="en-US" sz="2400" b="1" strike="noStrike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I would like</a:t>
                      </a:r>
                      <a:r>
                        <a:rPr lang="en-US" sz="2400" b="1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travel </a:t>
                      </a:r>
                      <a:r>
                        <a:rPr lang="en-US" sz="2400" b="1" baseline="0" dirty="0" smtClean="0">
                          <a:latin typeface="Calibri" pitchFamily="34" charset="0"/>
                          <a:cs typeface="Calibri" pitchFamily="34" charset="0"/>
                        </a:rPr>
                        <a:t>to Italy someday. </a:t>
                      </a:r>
                      <a:endParaRPr lang="en-US" sz="24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1727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learn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learned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swimming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strike="noStrike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learned </a:t>
                      </a:r>
                      <a:r>
                        <a:rPr lang="en-US" sz="2400" b="1" strike="noStrike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swim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12324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need</a:t>
                      </a:r>
                    </a:p>
                    <a:p>
                      <a:pPr algn="l"/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 teacher needs  </a:t>
                      </a:r>
                      <a:r>
                        <a:rPr lang="en-US" sz="2400" b="1" strike="sng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leaving</a:t>
                      </a:r>
                      <a:r>
                        <a:rPr lang="en-US" sz="2400" b="1" strike="no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class early today.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 teacher needs </a:t>
                      </a:r>
                      <a:r>
                        <a:rPr lang="en-US" sz="2400" b="1" strike="noStrike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leave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class early today.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1727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decide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They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decided </a:t>
                      </a:r>
                      <a:r>
                        <a:rPr lang="en-US" sz="2400" b="1" strike="sngStrike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moving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strike="noStrike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They decided </a:t>
                      </a:r>
                      <a:r>
                        <a:rPr lang="en-US" sz="2400" b="1" strike="noStrike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move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1727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refuse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refused </a:t>
                      </a:r>
                      <a:r>
                        <a:rPr lang="en-US" sz="2400" b="1" strike="sngStrike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helping</a:t>
                      </a:r>
                      <a:r>
                        <a:rPr lang="en-US" sz="2400" b="1" strike="sng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strike="noStrike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me.</a:t>
                      </a:r>
                      <a:endParaRPr lang="en-US" sz="2400" b="1" strike="noStrike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refused </a:t>
                      </a:r>
                      <a:r>
                        <a:rPr lang="en-US" sz="2400" b="1" strike="noStrike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 help </a:t>
                      </a:r>
                      <a:r>
                        <a:rPr lang="en-US" sz="2400" b="1" strike="noStrike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me. </a:t>
                      </a:r>
                      <a:endParaRPr lang="en-US" sz="2400" b="1" strike="noStrike" baseline="0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551" y="2348880"/>
            <a:ext cx="2947497" cy="2977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260648"/>
            <a:ext cx="5544616" cy="917575"/>
          </a:xfrm>
        </p:spPr>
        <p:txBody>
          <a:bodyPr/>
          <a:lstStyle/>
          <a:p>
            <a:r>
              <a:rPr lang="en-US" sz="3200" dirty="0" smtClean="0">
                <a:effectLst/>
                <a:latin typeface="Goudy Stout" pitchFamily="18" charset="0"/>
              </a:rPr>
              <a:t>PRACTICE!</a:t>
            </a:r>
            <a:endParaRPr lang="en-US" sz="3200" dirty="0">
              <a:solidFill>
                <a:srgbClr val="FF0000"/>
              </a:solidFill>
              <a:effectLst/>
              <a:latin typeface="Goudy Stout" pitchFamily="18" charset="0"/>
            </a:endParaRPr>
          </a:p>
        </p:txBody>
      </p:sp>
      <p:pic>
        <p:nvPicPr>
          <p:cNvPr id="3" name="Picture 5" descr="j007873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295400"/>
            <a:ext cx="1752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CC0000"/>
                </a:solidFill>
                <a:latin typeface="Comic Sans MS" pitchFamily="66" charset="0"/>
              </a:rPr>
              <a:t>Practice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!   Gerund, Infinitive, or either?</a:t>
            </a:r>
            <a:r>
              <a:rPr lang="en-US" sz="3600" b="1" dirty="0" smtClean="0">
                <a:solidFill>
                  <a:srgbClr val="CC0000"/>
                </a:solidFill>
                <a:latin typeface="Comic Sans MS" pitchFamily="66" charset="0"/>
              </a:rPr>
              <a:t/>
            </a:r>
            <a:br>
              <a:rPr lang="en-US" sz="3600" b="1" dirty="0" smtClean="0">
                <a:solidFill>
                  <a:srgbClr val="CC0000"/>
                </a:solidFill>
                <a:latin typeface="Comic Sans MS" pitchFamily="66" charset="0"/>
              </a:rPr>
            </a:br>
            <a:endParaRPr lang="en-US" sz="3600" b="1" dirty="0" smtClean="0">
              <a:solidFill>
                <a:srgbClr val="CC0000"/>
              </a:solidFill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52736"/>
            <a:ext cx="8807896" cy="5576664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1. She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wants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_____________ married in June.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2. The doctor said to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avoid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____________ salt.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3. Please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stop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_______________ so much noise!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4. I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can’t stand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___________ in crowded places.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5. The suspect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refused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______________ the questions.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6. The kids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love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 to Disneyland.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7. Tourists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enjoy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______________ San Diego. </a:t>
            </a:r>
          </a:p>
          <a:p>
            <a:pPr marL="609600" indent="-609600" eaLnBrk="1" hangingPunct="1">
              <a:buFontTx/>
              <a:buNone/>
            </a:pPr>
            <a:endParaRPr lang="en-US" sz="12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8. Celia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has learned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_____________ a bike.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555776" y="964530"/>
            <a:ext cx="2197224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get / getting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16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759" y="906934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4"/>
          <p:cNvSpPr>
            <a:spLocks noChangeArrowheads="1" noChangeShapeType="1" noTextEdit="1"/>
          </p:cNvSpPr>
          <p:nvPr/>
        </p:nvSpPr>
        <p:spPr bwMode="auto">
          <a:xfrm>
            <a:off x="4534474" y="1658106"/>
            <a:ext cx="2197224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eat/ eating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19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555006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WordArt 4"/>
          <p:cNvSpPr>
            <a:spLocks noChangeArrowheads="1" noChangeShapeType="1" noTextEdit="1"/>
          </p:cNvSpPr>
          <p:nvPr/>
        </p:nvSpPr>
        <p:spPr bwMode="auto">
          <a:xfrm>
            <a:off x="2627784" y="2287178"/>
            <a:ext cx="2520280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make/ making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21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209868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WordArt 4"/>
          <p:cNvSpPr>
            <a:spLocks noChangeArrowheads="1" noChangeShapeType="1" noTextEdit="1"/>
          </p:cNvSpPr>
          <p:nvPr/>
        </p:nvSpPr>
        <p:spPr bwMode="auto">
          <a:xfrm>
            <a:off x="2915816" y="2980754"/>
            <a:ext cx="1863824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be/ being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sp>
        <p:nvSpPr>
          <p:cNvPr id="23" name="WordArt 4"/>
          <p:cNvSpPr>
            <a:spLocks noChangeArrowheads="1" noChangeShapeType="1" noTextEdit="1"/>
          </p:cNvSpPr>
          <p:nvPr/>
        </p:nvSpPr>
        <p:spPr bwMode="auto">
          <a:xfrm>
            <a:off x="3923928" y="3609826"/>
            <a:ext cx="2592288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answer/ answering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24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3086" y="3545024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4"/>
          <p:cNvSpPr>
            <a:spLocks noChangeArrowheads="1" noChangeShapeType="1" noTextEdit="1"/>
          </p:cNvSpPr>
          <p:nvPr/>
        </p:nvSpPr>
        <p:spPr bwMode="auto">
          <a:xfrm>
            <a:off x="2915816" y="4276898"/>
            <a:ext cx="1863824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go/ going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sp>
        <p:nvSpPr>
          <p:cNvPr id="26" name="WordArt 4"/>
          <p:cNvSpPr>
            <a:spLocks noChangeArrowheads="1" noChangeShapeType="1" noTextEdit="1"/>
          </p:cNvSpPr>
          <p:nvPr/>
        </p:nvSpPr>
        <p:spPr bwMode="auto">
          <a:xfrm>
            <a:off x="2977342" y="4970474"/>
            <a:ext cx="2557265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visit/ visiting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27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683" y="4905672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WordArt 4"/>
          <p:cNvSpPr>
            <a:spLocks noChangeArrowheads="1" noChangeShapeType="1" noTextEdit="1"/>
          </p:cNvSpPr>
          <p:nvPr/>
        </p:nvSpPr>
        <p:spPr bwMode="auto">
          <a:xfrm>
            <a:off x="3470494" y="5595286"/>
            <a:ext cx="2229515" cy="520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t</a:t>
            </a:r>
            <a:r>
              <a:rPr lang="en-US" sz="2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Comic Sans MS"/>
              </a:rPr>
              <a:t>o ride/ riding</a:t>
            </a:r>
            <a:endParaRPr 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99"/>
              </a:solidFill>
              <a:latin typeface="Comic Sans MS"/>
            </a:endParaRPr>
          </a:p>
        </p:txBody>
      </p:sp>
      <p:pic>
        <p:nvPicPr>
          <p:cNvPr id="29" name="Picture 6" descr="NA0159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366" y="5559607"/>
            <a:ext cx="643241" cy="64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29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17" grpId="0"/>
      <p:bldP spid="20" grpId="0"/>
      <p:bldP spid="22" grpId="0"/>
      <p:bldP spid="23" grpId="0"/>
      <p:bldP spid="25" grpId="0"/>
      <p:bldP spid="26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488832" cy="917575"/>
          </a:xfrm>
        </p:spPr>
        <p:txBody>
          <a:bodyPr/>
          <a:lstStyle/>
          <a:p>
            <a:r>
              <a:rPr lang="en-US" dirty="0" smtClean="0">
                <a:effectLst/>
                <a:latin typeface="Goudy Stout" pitchFamily="18" charset="0"/>
              </a:rPr>
              <a:t>Need more practice?</a:t>
            </a:r>
            <a:br>
              <a:rPr lang="en-US" dirty="0" smtClean="0">
                <a:effectLst/>
                <a:latin typeface="Goudy Stout" pitchFamily="18" charset="0"/>
              </a:rPr>
            </a:br>
            <a:r>
              <a:rPr lang="en-US" sz="36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Go to our class website!</a:t>
            </a:r>
            <a:endParaRPr lang="en-US" sz="3600" dirty="0">
              <a:solidFill>
                <a:srgbClr val="000099"/>
              </a:solidFill>
              <a:effectLst/>
              <a:latin typeface="Goudy Stout" pitchFamily="18" charset="0"/>
            </a:endParaRPr>
          </a:p>
        </p:txBody>
      </p:sp>
      <p:pic>
        <p:nvPicPr>
          <p:cNvPr id="1026" name="Picture 2" descr="archers,archery,arrows,bows,bull's eyes,bull's-eyes,cartoons,games,leisure,persons,recreation,Screen Beans®,sports,targ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06" y="2636912"/>
            <a:ext cx="3815706" cy="381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12130" y="3252102"/>
            <a:ext cx="462658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Remember…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Practice 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makes perfect!</a:t>
            </a:r>
            <a:endParaRPr lang="en-US" sz="4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8208"/>
            <a:ext cx="8229600" cy="904528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What is a gerund??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836712"/>
            <a:ext cx="8661648" cy="3672408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GERUND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18476"/>
              </p:ext>
            </p:extLst>
          </p:nvPr>
        </p:nvGraphicFramePr>
        <p:xfrm>
          <a:off x="1547664" y="1556792"/>
          <a:ext cx="609600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Verb +</a:t>
                      </a:r>
                      <a:endParaRPr lang="en-US" sz="28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ing</a:t>
                      </a:r>
                      <a:r>
                        <a:rPr lang="en-US" sz="28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 =</a:t>
                      </a:r>
                      <a:endParaRPr lang="en-US" sz="28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Gerund</a:t>
                      </a:r>
                      <a:endParaRPr lang="en-US" sz="28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work +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ing</a:t>
                      </a:r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=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working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play +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ing</a:t>
                      </a:r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=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playing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study +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ing</a:t>
                      </a:r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=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studying</a:t>
                      </a:r>
                      <a:endParaRPr lang="en-US" sz="28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99592" y="4402559"/>
            <a:ext cx="728436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Spelling note</a:t>
            </a:r>
          </a:p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Always keep the “Y” when adding -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ing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8208"/>
            <a:ext cx="8229600" cy="904528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What is “the infinitive form??</a:t>
            </a:r>
            <a:endParaRPr lang="en-US" sz="3200" dirty="0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268760"/>
            <a:ext cx="8661648" cy="3672408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INFINITIVE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174689"/>
              </p:ext>
            </p:extLst>
          </p:nvPr>
        </p:nvGraphicFramePr>
        <p:xfrm>
          <a:off x="1524000" y="2132856"/>
          <a:ext cx="609600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To</a:t>
                      </a:r>
                      <a:r>
                        <a:rPr lang="en-US" sz="3200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32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+</a:t>
                      </a:r>
                      <a:endParaRPr lang="en-US" sz="32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Verb</a:t>
                      </a:r>
                      <a:r>
                        <a:rPr lang="en-US" sz="3200" baseline="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32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=</a:t>
                      </a:r>
                      <a:endParaRPr lang="en-US" sz="32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0099"/>
                          </a:solidFill>
                          <a:latin typeface="Calibri" pitchFamily="34" charset="0"/>
                          <a:cs typeface="Calibri" pitchFamily="34" charset="0"/>
                        </a:rPr>
                        <a:t>Infinitive</a:t>
                      </a:r>
                      <a:endParaRPr lang="en-US" sz="3200" dirty="0">
                        <a:solidFill>
                          <a:srgbClr val="000099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+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work =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work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+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play =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play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+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study =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study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712968" cy="648072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A reminder about 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gerunds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 (-</a:t>
            </a:r>
            <a:r>
              <a:rPr lang="en-US" sz="3200" dirty="0" err="1" smtClean="0">
                <a:solidFill>
                  <a:srgbClr val="000099"/>
                </a:solidFill>
                <a:effectLst/>
                <a:latin typeface="Comic Sans MS" pitchFamily="66" charset="0"/>
              </a:rPr>
              <a:t>ing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) . . .</a:t>
            </a:r>
            <a:endParaRPr lang="en-US" sz="3200" dirty="0">
              <a:solidFill>
                <a:srgbClr val="000099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6776" y="836712"/>
            <a:ext cx="59442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Rules we’ve studied: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87219" y="3284984"/>
            <a:ext cx="8712968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marL="457200" indent="-457200" algn="l">
              <a:buFont typeface="Wingdings"/>
              <a:buChar char="þ"/>
            </a:pP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We use the </a:t>
            </a:r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gerund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form of the verb when it serves as the subject of the sentence:</a:t>
            </a:r>
          </a:p>
          <a:p>
            <a:pPr algn="l"/>
            <a:endParaRPr lang="en-US" sz="600" kern="0" dirty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r>
              <a:rPr lang="en-US" sz="3200" kern="0" dirty="0" smtClean="0">
                <a:solidFill>
                  <a:srgbClr val="000099"/>
                </a:solidFill>
                <a:effectLst/>
                <a:latin typeface="Comic Sans MS" pitchFamily="66" charset="0"/>
                <a:sym typeface="Wingdings"/>
              </a:rPr>
              <a:t>Examples:</a:t>
            </a:r>
          </a:p>
          <a:p>
            <a:pPr algn="l"/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Watching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4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too much TV could be bad for our kids.</a:t>
            </a:r>
          </a:p>
          <a:p>
            <a:pPr algn="l"/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Eating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4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fruits and vegetables is good for you.</a:t>
            </a:r>
          </a:p>
          <a:p>
            <a:pPr algn="l"/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Swimming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4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is my favorite sport.</a:t>
            </a:r>
          </a:p>
          <a:p>
            <a:pPr algn="l"/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Learning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4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English is tough!</a:t>
            </a:r>
          </a:p>
          <a:p>
            <a:pPr algn="l"/>
            <a:endParaRPr lang="en-US" sz="2800" kern="0" dirty="0" smtClean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endParaRPr lang="en-US" sz="2800" kern="0" dirty="0" smtClean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endParaRPr lang="en-US" sz="3200" kern="0" dirty="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7389" y="4505687"/>
            <a:ext cx="8953699" cy="2352313"/>
            <a:chOff x="147389" y="4505687"/>
            <a:chExt cx="8953699" cy="2352313"/>
          </a:xfrm>
        </p:grpSpPr>
        <p:pic>
          <p:nvPicPr>
            <p:cNvPr id="3074" name="Picture 2" descr="C:\Users\Beth\AppData\Local\Microsoft\Windows\Temporary Internet Files\Content.IE5\UYQAYNM2\MC900078781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8383">
              <a:off x="5327300" y="5296249"/>
              <a:ext cx="3031083" cy="1296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5" name="Picture 3" descr="C:\Users\Beth\AppData\Local\Microsoft\Windows\Temporary Internet Files\Content.IE5\D28EDDUY\MC900078622[2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8384" y="4505687"/>
              <a:ext cx="1072704" cy="2307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7" name="Picture 5" descr="http://www.tcmarkets.com/Portals/39/Images/produce8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9792" y="5273371"/>
              <a:ext cx="2809587" cy="15846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9" name="Picture 7" descr="http://www.hbuk.co.uk/wp-content/uploads/2012/10/tv-boy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03516">
              <a:off x="147389" y="5043843"/>
              <a:ext cx="2498775" cy="16691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9931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712968" cy="648072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A reminder about 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gerunds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 (-</a:t>
            </a:r>
            <a:r>
              <a:rPr lang="en-US" sz="3200" dirty="0" err="1" smtClean="0">
                <a:solidFill>
                  <a:srgbClr val="000099"/>
                </a:solidFill>
                <a:effectLst/>
                <a:latin typeface="Comic Sans MS" pitchFamily="66" charset="0"/>
              </a:rPr>
              <a:t>ing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) . . .</a:t>
            </a:r>
            <a:endParaRPr lang="en-US" sz="3200" dirty="0">
              <a:solidFill>
                <a:srgbClr val="000099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6776" y="836712"/>
            <a:ext cx="59442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Rules we’ve studied: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87219" y="3212976"/>
            <a:ext cx="8712968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marL="457200" indent="-457200" algn="l">
              <a:buFont typeface="Wingdings"/>
              <a:buChar char="þ"/>
            </a:pP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We use the </a:t>
            </a:r>
            <a:r>
              <a:rPr lang="en-US" sz="28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gerund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form of the verb after a preposition!!</a:t>
            </a:r>
          </a:p>
          <a:p>
            <a:pPr algn="l"/>
            <a:endParaRPr lang="en-US" sz="700" kern="0" dirty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r>
              <a:rPr lang="en-US" sz="3200" kern="0" dirty="0" smtClean="0">
                <a:solidFill>
                  <a:srgbClr val="000099"/>
                </a:solidFill>
                <a:effectLst/>
                <a:latin typeface="Comic Sans MS" pitchFamily="66" charset="0"/>
                <a:sym typeface="Wingdings"/>
              </a:rPr>
              <a:t>Examples:</a:t>
            </a:r>
          </a:p>
          <a:p>
            <a:pPr algn="l"/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She apologized </a:t>
            </a:r>
            <a:r>
              <a:rPr lang="en-US" sz="2800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"/>
              </a:rPr>
              <a:t>for</a:t>
            </a:r>
            <a:r>
              <a:rPr lang="en-US" sz="2800" kern="0" dirty="0" smtClean="0">
                <a:solidFill>
                  <a:srgbClr val="0070C0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32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yelling</a:t>
            </a:r>
            <a:r>
              <a:rPr lang="en-US" sz="32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at her boyfriend.  </a:t>
            </a:r>
          </a:p>
          <a:p>
            <a:pPr algn="l"/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I’m interested </a:t>
            </a:r>
            <a:r>
              <a:rPr lang="en-US" sz="2800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"/>
              </a:rPr>
              <a:t>in</a:t>
            </a:r>
            <a:r>
              <a:rPr lang="en-US" sz="2800" kern="0" dirty="0" smtClean="0">
                <a:solidFill>
                  <a:srgbClr val="0070C0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32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taking</a:t>
            </a:r>
            <a:r>
              <a:rPr lang="en-US" sz="32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an art class. </a:t>
            </a:r>
          </a:p>
          <a:p>
            <a:pPr algn="l"/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My mom is thinking </a:t>
            </a:r>
            <a:r>
              <a:rPr lang="en-US" sz="2800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"/>
              </a:rPr>
              <a:t>about</a:t>
            </a:r>
            <a:r>
              <a:rPr lang="en-US" sz="280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sym typeface="Wingdings"/>
              </a:rPr>
              <a:t> </a:t>
            </a:r>
            <a:r>
              <a:rPr lang="en-US" sz="3200" kern="0" dirty="0" smtClean="0">
                <a:solidFill>
                  <a:srgbClr val="C00000"/>
                </a:solidFill>
                <a:effectLst/>
                <a:latin typeface="Comic Sans MS" pitchFamily="66" charset="0"/>
                <a:sym typeface="Wingdings"/>
              </a:rPr>
              <a:t>taking</a:t>
            </a:r>
            <a:r>
              <a:rPr lang="en-US" sz="32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  <a:effectLst/>
                <a:latin typeface="Comic Sans MS" pitchFamily="66" charset="0"/>
                <a:sym typeface="Wingdings"/>
              </a:rPr>
              <a:t>a vacation. </a:t>
            </a:r>
          </a:p>
          <a:p>
            <a:pPr algn="l"/>
            <a:endParaRPr lang="en-US" sz="2800" kern="0" dirty="0" smtClean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endParaRPr lang="en-US" sz="2800" kern="0" dirty="0" smtClean="0">
              <a:solidFill>
                <a:schemeClr val="tx1"/>
              </a:solidFill>
              <a:effectLst/>
              <a:latin typeface="Comic Sans MS" pitchFamily="66" charset="0"/>
              <a:sym typeface="Wingdings"/>
            </a:endParaRPr>
          </a:p>
          <a:p>
            <a:pPr algn="l"/>
            <a:endParaRPr lang="en-US" sz="3200" kern="0" dirty="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-3651" y="4678484"/>
            <a:ext cx="9145691" cy="2210430"/>
            <a:chOff x="-3651" y="4678484"/>
            <a:chExt cx="9145691" cy="2210430"/>
          </a:xfrm>
        </p:grpSpPr>
        <p:pic>
          <p:nvPicPr>
            <p:cNvPr id="6146" name="Picture 2" descr="http://have-you-met-ted.com/wp-content/uploads/lily-yelling-at-barney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" y="4678484"/>
              <a:ext cx="2939401" cy="2210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8" name="Picture 4" descr="http://artjunk.typepad.com/photos/uncategorized/2008/01/23/img_2635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797751"/>
              <a:ext cx="2677320" cy="208087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50" name="Picture 6" descr="http://livelighter.org/wp-content/uploads/2009/07/Vacatio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3081" y="4678485"/>
              <a:ext cx="2568959" cy="21795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2952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12968" cy="917575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Some verbs in English can be followed by either the 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gerund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 or the 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infinitive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 form</a:t>
            </a:r>
            <a:endParaRPr lang="en-US" sz="3200" dirty="0">
              <a:solidFill>
                <a:srgbClr val="000099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1340768"/>
            <a:ext cx="86853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These are 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Flexible verbs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39752" y="2386478"/>
            <a:ext cx="4904876" cy="4330190"/>
            <a:chOff x="2339752" y="2386478"/>
            <a:chExt cx="4904876" cy="4330190"/>
          </a:xfrm>
        </p:grpSpPr>
        <p:pic>
          <p:nvPicPr>
            <p:cNvPr id="2050" name="Picture 2" descr="C:\Users\Beth\AppData\Local\Microsoft\Windows\Temporary Internet Files\Content.IE5\SJ73IIL8\MC900078768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386478"/>
              <a:ext cx="4904876" cy="4330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3779912" y="3573016"/>
              <a:ext cx="2853666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examples</a:t>
              </a:r>
              <a:endParaRPr lang="en-US" sz="4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36240"/>
            <a:ext cx="8229600" cy="904528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Some Flexible Verbs</a:t>
            </a:r>
            <a:b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  <a:t>=can be followed by gerund/infinitive</a:t>
            </a:r>
            <a:br>
              <a:rPr lang="en-US" sz="32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(this is not the complete list!)</a:t>
            </a:r>
            <a:endParaRPr lang="en-US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932671"/>
              </p:ext>
            </p:extLst>
          </p:nvPr>
        </p:nvGraphicFramePr>
        <p:xfrm>
          <a:off x="755576" y="1916832"/>
          <a:ext cx="7344816" cy="249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672408"/>
              </a:tblGrid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like 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can’t stand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love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prefer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036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hate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continue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41205" y="4881354"/>
            <a:ext cx="49776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Memorize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Them!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2008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000099"/>
                </a:solidFill>
                <a:latin typeface="Comic Sans MS" pitchFamily="66" charset="0"/>
              </a:rPr>
              <a:t>Flexible </a:t>
            </a:r>
            <a:r>
              <a:rPr lang="en-US" sz="3200" dirty="0" smtClean="0">
                <a:solidFill>
                  <a:srgbClr val="000099"/>
                </a:solidFill>
                <a:latin typeface="Comic Sans MS" pitchFamily="66" charset="0"/>
              </a:rPr>
              <a:t>Verbs: </a:t>
            </a: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</a:rPr>
              <a:t>Example sentences</a:t>
            </a:r>
            <a:endParaRPr lang="en-US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307405"/>
              </p:ext>
            </p:extLst>
          </p:nvPr>
        </p:nvGraphicFramePr>
        <p:xfrm>
          <a:off x="395536" y="1052736"/>
          <a:ext cx="8568951" cy="4977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1"/>
                <a:gridCol w="3384376"/>
                <a:gridCol w="3816424"/>
              </a:tblGrid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Verb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Gerund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ysClr val="windowText" lastClr="000000"/>
                          </a:solidFill>
                        </a:rPr>
                        <a:t>Infinitive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like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swimming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like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swim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love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They love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going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the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amusement park.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They love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go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the amusement park.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hate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hates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doing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the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 dishes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She hates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do</a:t>
                      </a:r>
                      <a:r>
                        <a:rPr lang="en-US" sz="240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the dishes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can’t stand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We can’t stand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listening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loud music.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We can’t stand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listen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loud music.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prefer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Many teenagers prefer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texting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Many teenagers prefer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text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. 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continue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hope you continue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learning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English.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 hope you continue 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 learn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English. 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12968" cy="917575"/>
          </a:xfrm>
        </p:spPr>
        <p:txBody>
          <a:bodyPr/>
          <a:lstStyle/>
          <a:p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Verbs that can ONLY be followed by a </a:t>
            </a:r>
            <a:r>
              <a:rPr lang="en-US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gerund</a:t>
            </a:r>
            <a:r>
              <a:rPr lang="en-US" sz="3200" dirty="0" smtClean="0">
                <a:solidFill>
                  <a:srgbClr val="000099"/>
                </a:solidFill>
                <a:effectLst/>
                <a:latin typeface="Comic Sans MS" pitchFamily="66" charset="0"/>
              </a:rPr>
              <a:t>:</a:t>
            </a:r>
            <a:endParaRPr lang="en-US" sz="3200" dirty="0">
              <a:solidFill>
                <a:srgbClr val="000099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339752" y="1700808"/>
            <a:ext cx="4904876" cy="4330190"/>
            <a:chOff x="2339752" y="2386478"/>
            <a:chExt cx="4904876" cy="4330190"/>
          </a:xfrm>
        </p:grpSpPr>
        <p:pic>
          <p:nvPicPr>
            <p:cNvPr id="4" name="Picture 2" descr="C:\Users\Beth\AppData\Local\Microsoft\Windows\Temporary Internet Files\Content.IE5\SJ73IIL8\MC900078768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2386478"/>
              <a:ext cx="4904876" cy="4330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3779912" y="3573016"/>
              <a:ext cx="2853666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cap="none" spc="0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examples</a:t>
              </a:r>
              <a:endParaRPr lang="en-US" sz="4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usTeam_am_23">
  <a:themeElements>
    <a:clrScheme name="BusTeam_am_23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BusTeam_am_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Team_am_2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Conversation_am_32 PowerPlugs Templates for PowerPoint</Template>
  <TotalTime>443</TotalTime>
  <Words>703</Words>
  <Application>Microsoft Office PowerPoint</Application>
  <PresentationFormat>On-screen Show (4:3)</PresentationFormat>
  <Paragraphs>179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BusTeam_am_23</vt:lpstr>
      <vt:lpstr>Gerunds and Infinitives</vt:lpstr>
      <vt:lpstr>What is a gerund?? </vt:lpstr>
      <vt:lpstr>What is “the infinitive form??</vt:lpstr>
      <vt:lpstr>A reminder about gerunds (-ing) . . .</vt:lpstr>
      <vt:lpstr>A reminder about gerunds (-ing) . . .</vt:lpstr>
      <vt:lpstr>Some verbs in English can be followed by either the gerund or the infinitive form</vt:lpstr>
      <vt:lpstr>Some Flexible Verbs =can be followed by gerund/infinitive (this is not the complete list!)</vt:lpstr>
      <vt:lpstr>Flexible Verbs: Example sentences</vt:lpstr>
      <vt:lpstr>Verbs that can ONLY be followed by a gerund:</vt:lpstr>
      <vt:lpstr>Verbs that require gerunds AFTER them… (this is not the complete list!)</vt:lpstr>
      <vt:lpstr>Verbs followed by gerunds: Example Sentences </vt:lpstr>
      <vt:lpstr>Verbs that can ONLY be followed by the infinitive:</vt:lpstr>
      <vt:lpstr>Verbs that require the infinitive AFTER them… (this is not the complete list!)</vt:lpstr>
      <vt:lpstr>Verbs followed by infinitives: Example Sentences</vt:lpstr>
      <vt:lpstr>PRACTICE!</vt:lpstr>
      <vt:lpstr>Practice!   Gerund, Infinitive, or either? </vt:lpstr>
      <vt:lpstr>Need more practice? Go to our class website!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Lucie Arévalo Asmus</dc:creator>
  <cp:lastModifiedBy>americana</cp:lastModifiedBy>
  <cp:revision>53</cp:revision>
  <dcterms:created xsi:type="dcterms:W3CDTF">2012-04-13T20:35:21Z</dcterms:created>
  <dcterms:modified xsi:type="dcterms:W3CDTF">2016-05-05T02:55:34Z</dcterms:modified>
</cp:coreProperties>
</file>