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2" r:id="rId16"/>
    <p:sldId id="277" r:id="rId17"/>
    <p:sldId id="278" r:id="rId18"/>
    <p:sldId id="279" r:id="rId19"/>
    <p:sldId id="280" r:id="rId20"/>
    <p:sldId id="282" r:id="rId21"/>
    <p:sldId id="281" r:id="rId22"/>
    <p:sldId id="284" r:id="rId23"/>
    <p:sldId id="285" r:id="rId24"/>
    <p:sldId id="283" r:id="rId25"/>
    <p:sldId id="263" r:id="rId26"/>
    <p:sldId id="28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10" autoAdjust="0"/>
    <p:restoredTop sz="94660"/>
  </p:normalViewPr>
  <p:slideViewPr>
    <p:cSldViewPr>
      <p:cViewPr varScale="1">
        <p:scale>
          <a:sx n="102" d="100"/>
          <a:sy n="102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1DE2-6986-4737-B72D-10686EC83F6B}" type="datetimeFigureOut">
              <a:rPr lang="en-GB" smtClean="0"/>
              <a:pPr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A7E27-F9CE-4001-97E4-52A7FF1D5C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40905"/>
            <a:ext cx="7772400" cy="1470025"/>
          </a:xfrm>
        </p:spPr>
        <p:txBody>
          <a:bodyPr/>
          <a:lstStyle/>
          <a:p>
            <a:r>
              <a:rPr lang="en-GB" dirty="0" smtClean="0"/>
              <a:t>Future forms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6680"/>
            <a:ext cx="6400800" cy="1752600"/>
          </a:xfrm>
        </p:spPr>
        <p:txBody>
          <a:bodyPr/>
          <a:lstStyle/>
          <a:p>
            <a:r>
              <a:rPr lang="en-GB" dirty="0" smtClean="0"/>
              <a:t>Predictions, Decisions, Plans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Look. Andy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fall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off his bike.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love Scotland.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love Scotland.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I think you will love Scotland.</a:t>
            </a: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stop smoking.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stop smoking.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I’ve decided I am going to stop smoking.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 don’t want to cook tonight.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cook.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I don’t want to cook tonight.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cook.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Ok, I‘ll cook.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I don’t have any money. No?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pay.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167944"/>
            <a:ext cx="2304256" cy="1990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142709"/>
            <a:ext cx="2706231" cy="200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414517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</a:p>
          <a:p>
            <a:endParaRPr lang="en-GB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can see the future in the present. We see things coming. There is present evidence.</a:t>
            </a:r>
            <a:endParaRPr lang="en-GB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544696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Look out! You are going to break that glass! </a:t>
            </a:r>
            <a:r>
              <a:rPr lang="en-GB" dirty="0" smtClean="0">
                <a:latin typeface="+mj-lt"/>
                <a:ea typeface="Adobe Fangsong Std R" pitchFamily="18" charset="-128"/>
                <a:cs typeface="Aharoni" pitchFamily="2" charset="-79"/>
              </a:rPr>
              <a:t>(I can see it now)</a:t>
            </a:r>
            <a:endParaRPr lang="en-GB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414517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WILL</a:t>
            </a:r>
          </a:p>
          <a:p>
            <a:endParaRPr lang="en-GB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think or believe things about the future.</a:t>
            </a:r>
            <a:endParaRPr lang="en-GB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544696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Do not give him your watch. He’ll break it. </a:t>
            </a:r>
            <a:r>
              <a:rPr lang="en-GB" dirty="0" smtClean="0">
                <a:latin typeface="+mj-lt"/>
                <a:ea typeface="Adobe Fangsong Std R" pitchFamily="18" charset="-128"/>
                <a:cs typeface="Aharoni" pitchFamily="2" charset="-79"/>
              </a:rPr>
              <a:t>(I think, because I know him)</a:t>
            </a:r>
            <a:endParaRPr lang="en-GB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I don’t have any money. No? Ok,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pay.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Ok, I’ll pay.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Do you want to go out tonight? No, I</a:t>
            </a:r>
            <a:r>
              <a:rPr lang="en-GB" sz="2000" i="1" dirty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clean the house.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Do you want to go out tonight? No, I</a:t>
            </a:r>
            <a:r>
              <a:rPr lang="en-GB" sz="2000" i="1" dirty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clean the house.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No, I am going to clean the house.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That shirt is dirty! Oh, yes.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wash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36578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That shirt is dirty! Oh, yes. I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am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 wash it.</a:t>
            </a: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Oh, yes. I’ll wash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600339"/>
            <a:ext cx="78488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  <a:cs typeface="Aharoni" pitchFamily="2" charset="-79"/>
              </a:rPr>
              <a:t>In three of these sentences, the present progressive is possible. Which three</a:t>
            </a:r>
            <a:r>
              <a:rPr lang="en-GB" sz="2000" b="1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?</a:t>
            </a:r>
          </a:p>
          <a:p>
            <a:endParaRPr lang="en-GB" sz="2000" b="1" dirty="0">
              <a:solidFill>
                <a:srgbClr val="CC6600"/>
              </a:solidFill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Jack is going to arrive at 4.00.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I'm </a:t>
            </a:r>
            <a:r>
              <a:rPr lang="en-GB" sz="2000" dirty="0">
                <a:latin typeface="+mj-lt"/>
                <a:cs typeface="Aharoni" pitchFamily="2" charset="-79"/>
              </a:rPr>
              <a:t>going to learn Spanish one of these days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I'm going to </a:t>
            </a:r>
            <a:r>
              <a:rPr lang="en-GB" sz="2000" dirty="0" smtClean="0">
                <a:latin typeface="+mj-lt"/>
                <a:cs typeface="Aharoni" pitchFamily="2" charset="-79"/>
              </a:rPr>
              <a:t>fly </a:t>
            </a:r>
            <a:r>
              <a:rPr lang="en-GB" sz="2000" dirty="0">
                <a:latin typeface="+mj-lt"/>
                <a:cs typeface="Aharoni" pitchFamily="2" charset="-79"/>
              </a:rPr>
              <a:t>to Glasgow tomorrow.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Alan's </a:t>
            </a:r>
            <a:r>
              <a:rPr lang="en-GB" sz="2000" dirty="0">
                <a:latin typeface="+mj-lt"/>
                <a:cs typeface="Aharoni" pitchFamily="2" charset="-79"/>
              </a:rPr>
              <a:t>going to tell me about his problems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We're going to spend next week in Ireland.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Are </a:t>
            </a:r>
            <a:r>
              <a:rPr lang="en-GB" sz="2000" dirty="0">
                <a:latin typeface="+mj-lt"/>
                <a:cs typeface="Aharoni" pitchFamily="2" charset="-79"/>
              </a:rPr>
              <a:t>you going to answer those letters</a:t>
            </a:r>
            <a:r>
              <a:rPr lang="en-GB" sz="2000" dirty="0" smtClean="0">
                <a:latin typeface="+mj-lt"/>
                <a:cs typeface="Aharoni" pitchFamily="2" charset="-79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latin typeface="+mj-lt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600339"/>
            <a:ext cx="78488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  <a:cs typeface="Aharoni" pitchFamily="2" charset="-79"/>
              </a:rPr>
              <a:t>In three of these sentences, the present progressive is possible. Which three</a:t>
            </a:r>
            <a:r>
              <a:rPr lang="en-GB" sz="2000" b="1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?</a:t>
            </a:r>
          </a:p>
          <a:p>
            <a:endParaRPr lang="en-GB" sz="2000" b="1" dirty="0">
              <a:solidFill>
                <a:srgbClr val="CC6600"/>
              </a:solidFill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Jack is going to arrive at 4.00.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I'm </a:t>
            </a:r>
            <a:r>
              <a:rPr lang="en-GB" sz="2000" dirty="0">
                <a:latin typeface="+mj-lt"/>
                <a:cs typeface="Aharoni" pitchFamily="2" charset="-79"/>
              </a:rPr>
              <a:t>going to learn Spanish one of these days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I'm going to </a:t>
            </a:r>
            <a:r>
              <a:rPr lang="en-GB" sz="2000" dirty="0" smtClean="0">
                <a:latin typeface="+mj-lt"/>
                <a:cs typeface="Aharoni" pitchFamily="2" charset="-79"/>
              </a:rPr>
              <a:t>fly </a:t>
            </a:r>
            <a:r>
              <a:rPr lang="en-GB" sz="2000" dirty="0">
                <a:latin typeface="+mj-lt"/>
                <a:cs typeface="Aharoni" pitchFamily="2" charset="-79"/>
              </a:rPr>
              <a:t>to Glasgow tomorrow.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Alan's </a:t>
            </a:r>
            <a:r>
              <a:rPr lang="en-GB" sz="2000" dirty="0">
                <a:latin typeface="+mj-lt"/>
                <a:cs typeface="Aharoni" pitchFamily="2" charset="-79"/>
              </a:rPr>
              <a:t>going to tell me about his problems</a:t>
            </a:r>
            <a:r>
              <a:rPr lang="en-GB" sz="2000" dirty="0" smtClean="0">
                <a:latin typeface="+mj-lt"/>
                <a:cs typeface="Aharoni" pitchFamily="2" charset="-79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>
                <a:latin typeface="+mj-lt"/>
                <a:cs typeface="Aharoni" pitchFamily="2" charset="-79"/>
              </a:rPr>
              <a:t>We're going to spend next week in Ireland. </a:t>
            </a: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Are </a:t>
            </a:r>
            <a:r>
              <a:rPr lang="en-GB" sz="2000" dirty="0">
                <a:latin typeface="+mj-lt"/>
                <a:cs typeface="Aharoni" pitchFamily="2" charset="-79"/>
              </a:rPr>
              <a:t>you going to answer those letters</a:t>
            </a:r>
            <a:r>
              <a:rPr lang="en-GB" sz="2000" dirty="0" smtClean="0">
                <a:latin typeface="+mj-lt"/>
                <a:cs typeface="Aharoni" pitchFamily="2" charset="-79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>
              <a:latin typeface="+mj-lt"/>
              <a:cs typeface="Aharoni" pitchFamily="2" charset="-79"/>
            </a:endParaRPr>
          </a:p>
          <a:p>
            <a:pPr marL="342900" indent="-342900">
              <a:buFont typeface="+mj-lt"/>
              <a:buAutoNum type="arabicPeriod"/>
            </a:pPr>
            <a:endParaRPr lang="en-GB" sz="2000" dirty="0" smtClean="0">
              <a:latin typeface="+mj-lt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cs typeface="Aharoni" pitchFamily="2" charset="-79"/>
              </a:rPr>
              <a:t>Answer: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John is arriving at 4.00.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I’m flying to Glasgow tomorrow.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latin typeface="+mj-lt"/>
                <a:cs typeface="Aharoni" pitchFamily="2" charset="-79"/>
              </a:rPr>
              <a:t>We are spending next week in Ireland.</a:t>
            </a:r>
            <a:endParaRPr lang="en-GB" sz="2000" dirty="0"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DECISIONS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49241"/>
            <a:ext cx="388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</a:rPr>
              <a:t>GOING TO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Decisions are already made when we speak.</a:t>
            </a:r>
            <a:endParaRPr lang="en-GB" sz="2000" b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853497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You have a lot of emails to answer. I know, I’m going to answer them tonight.</a:t>
            </a:r>
            <a:endParaRPr lang="en-GB" sz="2000" b="1" i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549241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</a:rPr>
              <a:t>WILL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are making the decision at the moment of speaking. It’s an instant decision.</a:t>
            </a:r>
            <a:endParaRPr lang="en-GB" sz="2000" b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3853497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You have an email from John.</a:t>
            </a:r>
          </a:p>
          <a:p>
            <a:r>
              <a:rPr lang="en-GB" sz="2000" b="1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Ok, I’ll answer it. </a:t>
            </a:r>
            <a:endParaRPr lang="en-GB" sz="2000" b="1" i="1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PLANS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352962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and Present Continuous are often both possible for future plans. </a:t>
            </a:r>
          </a:p>
          <a:p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use </a:t>
            </a:r>
            <a:r>
              <a:rPr lang="en-GB" sz="2000" i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express the idea of intention.</a:t>
            </a:r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678104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I’m going to see Ann sometime soon.</a:t>
            </a:r>
          </a:p>
          <a:p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 think John is going to study biology.</a:t>
            </a:r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1352962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PRESENT CONTINUOUS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Going to and Present Continuous are often both possible for future plans. </a:t>
            </a:r>
          </a:p>
          <a:p>
            <a:endParaRPr lang="en-GB" sz="2000" dirty="0" smtClean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+mj-lt"/>
                <a:ea typeface="Adobe Fangsong Std R" pitchFamily="18" charset="-128"/>
                <a:cs typeface="Aharoni" pitchFamily="2" charset="-79"/>
              </a:rPr>
              <a:t>We use present continuous for fixed plans with a definite time and/or place. Arrangements.</a:t>
            </a:r>
            <a:endParaRPr lang="en-GB" sz="2000" dirty="0">
              <a:solidFill>
                <a:schemeClr val="bg1"/>
              </a:solidFill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4678104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I’m meeting Paul at the cinema at 8.</a:t>
            </a:r>
          </a:p>
          <a:p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Sarah is starting University on September 25</a:t>
            </a:r>
            <a:r>
              <a:rPr lang="en-GB" sz="2000" i="1" baseline="30000" dirty="0" smtClean="0">
                <a:latin typeface="+mj-lt"/>
                <a:ea typeface="Adobe Fangsong Std R" pitchFamily="18" charset="-128"/>
                <a:cs typeface="Aharoni" pitchFamily="2" charset="-79"/>
              </a:rPr>
              <a:t>th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.</a:t>
            </a:r>
            <a:endParaRPr lang="en-GB" sz="2000" i="1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have a baby.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latin typeface="+mj-lt"/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latin typeface="+mj-lt"/>
                <a:ea typeface="Adobe Fangsong Std R" pitchFamily="18" charset="-128"/>
                <a:cs typeface="Aharoni" pitchFamily="2" charset="-79"/>
              </a:rPr>
              <a:t>have a baby.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Mary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is 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have a baby.</a:t>
            </a:r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Perhaps we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meet again one day.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+mj-lt"/>
                <a:ea typeface="Adobe Gothic Std B" pitchFamily="34" charset="-128"/>
              </a:rPr>
              <a:t>PREDICTIONS</a:t>
            </a:r>
            <a:endParaRPr lang="en-GB" sz="3600" b="1" dirty="0">
              <a:solidFill>
                <a:schemeClr val="bg1"/>
              </a:solidFill>
              <a:latin typeface="+mj-lt"/>
              <a:ea typeface="Adobe Gothic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+mj-lt"/>
                <a:ea typeface="Adobe Fangsong Std R" pitchFamily="18" charset="-128"/>
                <a:cs typeface="Aharoni" pitchFamily="2" charset="-79"/>
              </a:rPr>
              <a:t>Choose the best form.</a:t>
            </a:r>
          </a:p>
          <a:p>
            <a:endParaRPr lang="en-GB" sz="2000" b="1" dirty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Be careful, or you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are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 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going to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/</a:t>
            </a:r>
            <a:r>
              <a:rPr lang="en-GB" sz="2000" i="1" dirty="0" smtClean="0">
                <a:ea typeface="Adobe Fangsong Std R" pitchFamily="18" charset="-128"/>
                <a:cs typeface="Aharoni" pitchFamily="2" charset="-79"/>
              </a:rPr>
              <a:t> will </a:t>
            </a:r>
            <a:r>
              <a:rPr lang="en-GB" sz="2000" dirty="0" smtClean="0">
                <a:ea typeface="Adobe Fangsong Std R" pitchFamily="18" charset="-128"/>
                <a:cs typeface="Aharoni" pitchFamily="2" charset="-79"/>
              </a:rPr>
              <a:t>fall.</a:t>
            </a:r>
          </a:p>
          <a:p>
            <a:pPr marL="342900" indent="-342900"/>
            <a:endParaRPr lang="en-GB" sz="2000" dirty="0" smtClean="0">
              <a:latin typeface="+mj-lt"/>
              <a:ea typeface="Adobe Fangsong Std R" pitchFamily="18" charset="-128"/>
              <a:cs typeface="Aharoni" pitchFamily="2" charset="-79"/>
            </a:endParaRPr>
          </a:p>
          <a:p>
            <a:pPr marL="342900" indent="-342900"/>
            <a:endParaRPr lang="en-GB" sz="2000" dirty="0">
              <a:latin typeface="+mj-lt"/>
              <a:ea typeface="Adobe Fangsong Std R" pitchFamily="18" charset="-128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arnglish theme">
  <a:themeElements>
    <a:clrScheme name="learnglish">
      <a:dk1>
        <a:srgbClr val="FFFFFF"/>
      </a:dk1>
      <a:lt1>
        <a:sysClr val="window" lastClr="FFFFFF"/>
      </a:lt1>
      <a:dk2>
        <a:srgbClr val="FFFFFF"/>
      </a:dk2>
      <a:lt2>
        <a:srgbClr val="EEECE1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learnglish">
      <a:majorFont>
        <a:latin typeface="Tempus Sans ITC"/>
        <a:ea typeface=""/>
        <a:cs typeface=""/>
      </a:majorFont>
      <a:minorFont>
        <a:latin typeface="Tempus Sans IT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58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learnglish theme</Template>
  <TotalTime>268</TotalTime>
  <Words>873</Words>
  <Application>Microsoft Office PowerPoint</Application>
  <PresentationFormat>On-screen Show (4:3)</PresentationFormat>
  <Paragraphs>160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Adobe Fangsong Std R</vt:lpstr>
      <vt:lpstr>Adobe Gothic Std B</vt:lpstr>
      <vt:lpstr>Aharoni</vt:lpstr>
      <vt:lpstr>Arial</vt:lpstr>
      <vt:lpstr>Tempus Sans ITC</vt:lpstr>
      <vt:lpstr>learnglish theme</vt:lpstr>
      <vt:lpstr>Future forms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Sergi</dc:creator>
  <cp:lastModifiedBy>admin</cp:lastModifiedBy>
  <cp:revision>19</cp:revision>
  <dcterms:created xsi:type="dcterms:W3CDTF">2011-10-23T14:24:32Z</dcterms:created>
  <dcterms:modified xsi:type="dcterms:W3CDTF">2014-08-15T23:13:15Z</dcterms:modified>
</cp:coreProperties>
</file>