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71" r:id="rId4"/>
    <p:sldId id="258" r:id="rId5"/>
    <p:sldId id="257" r:id="rId6"/>
    <p:sldId id="259" r:id="rId7"/>
    <p:sldId id="260" r:id="rId8"/>
    <p:sldId id="261" r:id="rId9"/>
    <p:sldId id="262" r:id="rId10"/>
    <p:sldId id="267" r:id="rId11"/>
    <p:sldId id="264" r:id="rId12"/>
    <p:sldId id="265" r:id="rId13"/>
    <p:sldId id="266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4DA"/>
    <a:srgbClr val="FF3399"/>
    <a:srgbClr val="1EDCF6"/>
    <a:srgbClr val="034149"/>
    <a:srgbClr val="4D9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6640" y="2888562"/>
            <a:ext cx="6815669" cy="1515533"/>
          </a:xfrm>
        </p:spPr>
        <p:txBody>
          <a:bodyPr/>
          <a:lstStyle/>
          <a:p>
            <a:r>
              <a:rPr lang="en-US" b="1" dirty="0" smtClean="0">
                <a:solidFill>
                  <a:srgbClr val="1D14DA"/>
                </a:solidFill>
              </a:rPr>
              <a:t>When, as soon as, unless, until and before.</a:t>
            </a:r>
            <a:endParaRPr lang="en-US" b="1" dirty="0">
              <a:solidFill>
                <a:srgbClr val="1D14DA"/>
              </a:solidFill>
            </a:endParaRPr>
          </a:p>
        </p:txBody>
      </p:sp>
      <p:pic>
        <p:nvPicPr>
          <p:cNvPr id="4100" name="Picture 4" descr="https://i2.wp.com/www.stpaulsunited.ca/wp-content/uploads/2016/02/pancake-supper.png?resize=300%2C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30" y="3854478"/>
            <a:ext cx="2857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886" y="2192746"/>
            <a:ext cx="9601196" cy="1303867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B0F0"/>
                </a:solidFill>
              </a:rPr>
              <a:t>as soon as…</a:t>
            </a:r>
            <a:endParaRPr lang="en-US" sz="5000" b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https://www.culinaryschools.org/clipart/martini/cockta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81" y="349661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764" y="1822836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/>
              <a:t>We use </a:t>
            </a:r>
            <a:r>
              <a:rPr lang="en-US" sz="3500" b="1" i="1" dirty="0">
                <a:solidFill>
                  <a:srgbClr val="7030A0"/>
                </a:solidFill>
              </a:rPr>
              <a:t>as soon as</a:t>
            </a:r>
            <a:r>
              <a:rPr lang="en-US" sz="3500" b="1" dirty="0"/>
              <a:t> to show that something happens immediately, i.e. ‘at the very moment another action is completed’, or ‘shortly after another action is completed’.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95626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3" y="1157546"/>
            <a:ext cx="9904925" cy="426445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3500" i="1" dirty="0"/>
              <a:t>I’ll call you </a:t>
            </a:r>
            <a:r>
              <a:rPr lang="en-US" sz="3500" b="1" i="1" dirty="0">
                <a:solidFill>
                  <a:srgbClr val="00B0F0"/>
                </a:solidFill>
              </a:rPr>
              <a:t>as soon as</a:t>
            </a:r>
            <a:r>
              <a:rPr lang="en-US" sz="3500" i="1" dirty="0"/>
              <a:t> I arrive.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[= ‘I will arrive and then I’ll call you immediately</a:t>
            </a:r>
            <a:r>
              <a:rPr lang="en-US" sz="3500" dirty="0" smtClean="0"/>
              <a:t>.’]</a:t>
            </a:r>
          </a:p>
          <a:p>
            <a:pPr fontAlgn="base"/>
            <a:endParaRPr lang="en-US" sz="3500" dirty="0" smtClean="0"/>
          </a:p>
          <a:p>
            <a:pPr fontAlgn="base"/>
            <a:endParaRPr lang="en-US" sz="3500" dirty="0"/>
          </a:p>
          <a:p>
            <a:pPr fontAlgn="base"/>
            <a:r>
              <a:rPr lang="en-US" sz="3500" b="1" i="1" dirty="0">
                <a:solidFill>
                  <a:srgbClr val="00B0F0"/>
                </a:solidFill>
              </a:rPr>
              <a:t>As soon as</a:t>
            </a:r>
            <a:r>
              <a:rPr lang="en-US" sz="3500" i="1" dirty="0"/>
              <a:t> I have the information, I’ll tell you.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[= ‘I’ll get the information and then I’ll tell you immediately.’]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823435" y="2511821"/>
            <a:ext cx="8363754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33363C"/>
                </a:solidFill>
                <a:effectLst/>
                <a:latin typeface="Open Sans"/>
              </a:rPr>
              <a:t>As soon as I will 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63C"/>
                </a:solidFill>
                <a:effectLst/>
                <a:latin typeface="Open Sans"/>
              </a:rPr>
              <a:t>We do not use 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33363C"/>
                </a:solidFill>
                <a:effectLst/>
                <a:latin typeface="inherit"/>
              </a:rPr>
              <a:t>will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63C"/>
                </a:solidFill>
                <a:effectLst/>
                <a:latin typeface="Open Sans"/>
              </a:rPr>
              <a:t> with 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33363C"/>
                </a:solidFill>
                <a:effectLst/>
                <a:latin typeface="inherit"/>
              </a:rPr>
              <a:t>as soon as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63C"/>
                </a:solidFill>
                <a:effectLst/>
                <a:latin typeface="Open Sans"/>
              </a:rPr>
              <a:t> when speaking about the future: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133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88693" y="2236822"/>
            <a:ext cx="11248927" cy="27392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3363C"/>
                </a:solidFill>
                <a:effectLst/>
                <a:latin typeface="inherit"/>
              </a:rPr>
              <a:t>I’m going to have a shower 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inherit"/>
              </a:rPr>
              <a:t>as soon as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3363C"/>
                </a:solidFill>
                <a:effectLst/>
                <a:latin typeface="inherit"/>
              </a:rPr>
              <a:t>I will get home.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3363C"/>
                </a:solidFill>
                <a:effectLst/>
                <a:latin typeface="inherit"/>
              </a:rPr>
              <a:t> 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3363C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3363C"/>
                </a:solidFill>
                <a:effectLst/>
                <a:latin typeface="inherit"/>
              </a:rPr>
              <a:t>He will be back tomorrow; I’ll give him the message 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inherit"/>
              </a:rPr>
              <a:t>as soon as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3363C"/>
                </a:solidFill>
                <a:effectLst/>
                <a:latin typeface="inherit"/>
              </a:rPr>
              <a:t>I will see him.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3363C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189" y="2285999"/>
            <a:ext cx="9601196" cy="3318936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/>
              <a:t>Use the </a:t>
            </a:r>
            <a:r>
              <a:rPr lang="en-US" sz="5000" b="1" dirty="0" smtClean="0">
                <a:solidFill>
                  <a:srgbClr val="FF3399"/>
                </a:solidFill>
              </a:rPr>
              <a:t>SIMPLE PRESENT </a:t>
            </a:r>
            <a:r>
              <a:rPr lang="en-US" sz="5000" b="1" dirty="0" smtClean="0"/>
              <a:t>after these conjunctions.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2495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069" y="663738"/>
            <a:ext cx="9601196" cy="3318936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1D14DA"/>
                </a:solidFill>
              </a:rPr>
              <a:t>As soon as </a:t>
            </a:r>
            <a:r>
              <a:rPr lang="en-US" sz="5000" b="1" dirty="0" smtClean="0"/>
              <a:t>I </a:t>
            </a:r>
            <a:r>
              <a:rPr lang="en-US" sz="5000" b="1" dirty="0" smtClean="0">
                <a:solidFill>
                  <a:srgbClr val="FF3399"/>
                </a:solidFill>
              </a:rPr>
              <a:t>get</a:t>
            </a:r>
            <a:r>
              <a:rPr lang="en-US" sz="5000" b="1" dirty="0" smtClean="0"/>
              <a:t> home,…</a:t>
            </a:r>
          </a:p>
          <a:p>
            <a:r>
              <a:rPr lang="en-US" sz="5000" b="1" dirty="0" smtClean="0">
                <a:solidFill>
                  <a:srgbClr val="1D14DA"/>
                </a:solidFill>
              </a:rPr>
              <a:t>When</a:t>
            </a:r>
            <a:r>
              <a:rPr lang="en-US" sz="5000" b="1" dirty="0" smtClean="0"/>
              <a:t> we </a:t>
            </a:r>
            <a:r>
              <a:rPr lang="en-US" sz="5000" b="1" dirty="0" smtClean="0">
                <a:solidFill>
                  <a:srgbClr val="FF3399"/>
                </a:solidFill>
              </a:rPr>
              <a:t>see</a:t>
            </a:r>
            <a:r>
              <a:rPr lang="en-US" sz="5000" b="1" dirty="0" smtClean="0"/>
              <a:t> you,…</a:t>
            </a:r>
          </a:p>
          <a:p>
            <a:r>
              <a:rPr lang="en-US" sz="5000" b="1" dirty="0" smtClean="0">
                <a:solidFill>
                  <a:srgbClr val="1D14DA"/>
                </a:solidFill>
              </a:rPr>
              <a:t>Unless</a:t>
            </a:r>
            <a:r>
              <a:rPr lang="en-US" sz="5000" b="1" dirty="0" smtClean="0"/>
              <a:t> you </a:t>
            </a:r>
            <a:r>
              <a:rPr lang="en-US" sz="5000" b="1" dirty="0" smtClean="0">
                <a:solidFill>
                  <a:srgbClr val="FF3399"/>
                </a:solidFill>
              </a:rPr>
              <a:t>give</a:t>
            </a:r>
            <a:r>
              <a:rPr lang="en-US" sz="5000" b="1" dirty="0" smtClean="0"/>
              <a:t> a ride,…</a:t>
            </a:r>
          </a:p>
          <a:p>
            <a:r>
              <a:rPr lang="en-US" sz="5000" b="1" dirty="0" smtClean="0">
                <a:solidFill>
                  <a:srgbClr val="1D14DA"/>
                </a:solidFill>
              </a:rPr>
              <a:t>Before</a:t>
            </a:r>
            <a:r>
              <a:rPr lang="en-US" sz="5000" b="1" dirty="0" smtClean="0"/>
              <a:t> you</a:t>
            </a:r>
            <a:r>
              <a:rPr lang="en-US" sz="5000" b="1" dirty="0" smtClean="0">
                <a:solidFill>
                  <a:srgbClr val="FF3399"/>
                </a:solidFill>
              </a:rPr>
              <a:t> leave,</a:t>
            </a:r>
            <a:r>
              <a:rPr lang="en-US" sz="5000" b="1" dirty="0" smtClean="0"/>
              <a:t>…</a:t>
            </a:r>
          </a:p>
          <a:p>
            <a:r>
              <a:rPr lang="en-US" sz="5000" b="1" dirty="0" smtClean="0">
                <a:solidFill>
                  <a:srgbClr val="1D14DA"/>
                </a:solidFill>
              </a:rPr>
              <a:t>Until</a:t>
            </a:r>
            <a:r>
              <a:rPr lang="en-US" sz="5000" b="1" dirty="0" smtClean="0"/>
              <a:t> she </a:t>
            </a:r>
            <a:r>
              <a:rPr lang="en-US" sz="5000" b="1" dirty="0" smtClean="0">
                <a:solidFill>
                  <a:srgbClr val="FF3399"/>
                </a:solidFill>
              </a:rPr>
              <a:t>studies,</a:t>
            </a:r>
            <a:r>
              <a:rPr lang="en-US" sz="5000" b="1" dirty="0" smtClean="0"/>
              <a:t>…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9132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437444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“CONJUNCTIONS”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clipartandscrap.com/wp-content/uploads/2017/06/Alcololic-drink-clip-art-free-clipart-of-mixed-drink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24" y="3741311"/>
            <a:ext cx="3701692" cy="30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Remember: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CONJUNCTIONS</a:t>
            </a:r>
            <a:r>
              <a:rPr lang="en-US" sz="4000" b="1" dirty="0" smtClean="0"/>
              <a:t> connect TWO sentences.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193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614" y="2514717"/>
            <a:ext cx="9601196" cy="1303867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solidFill>
                  <a:srgbClr val="4D9B31"/>
                </a:solidFill>
              </a:rPr>
              <a:t>when</a:t>
            </a:r>
            <a:endParaRPr lang="en-US" sz="6500" b="1" dirty="0">
              <a:solidFill>
                <a:srgbClr val="4D9B31"/>
              </a:solidFill>
            </a:endParaRPr>
          </a:p>
        </p:txBody>
      </p:sp>
      <p:pic>
        <p:nvPicPr>
          <p:cNvPr id="6146" name="Picture 2" descr="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21" y="3688461"/>
            <a:ext cx="3443981" cy="316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1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b="1" dirty="0"/>
              <a:t>We use </a:t>
            </a:r>
            <a:r>
              <a:rPr lang="en-US" sz="4500" b="1" i="1" dirty="0"/>
              <a:t>when</a:t>
            </a:r>
            <a:r>
              <a:rPr lang="en-US" sz="4500" b="1" dirty="0"/>
              <a:t> as a conjunction meaning </a:t>
            </a:r>
            <a:r>
              <a:rPr lang="en-US" sz="4500" b="1" dirty="0">
                <a:solidFill>
                  <a:srgbClr val="FF0000"/>
                </a:solidFill>
              </a:rPr>
              <a:t>‘at the time that’</a:t>
            </a:r>
            <a:endParaRPr lang="en-US" sz="4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9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55" y="1114498"/>
            <a:ext cx="9601196" cy="4513570"/>
          </a:xfrm>
        </p:spPr>
        <p:txBody>
          <a:bodyPr>
            <a:normAutofit/>
          </a:bodyPr>
          <a:lstStyle/>
          <a:p>
            <a:r>
              <a:rPr lang="en-US" sz="3500" b="1" i="1" dirty="0"/>
              <a:t>When I was young, </a:t>
            </a:r>
            <a:r>
              <a:rPr lang="en-US" sz="3500" b="1" i="1" dirty="0" smtClean="0"/>
              <a:t>there </a:t>
            </a:r>
            <a:r>
              <a:rPr lang="en-US" sz="3500" b="1" i="1" dirty="0"/>
              <a:t>were no houses here</a:t>
            </a:r>
            <a:r>
              <a:rPr lang="en-US" sz="3500" b="1" i="1" dirty="0" smtClean="0"/>
              <a:t>.</a:t>
            </a:r>
          </a:p>
          <a:p>
            <a:r>
              <a:rPr lang="en-US" sz="3500" b="1" i="1" dirty="0" smtClean="0"/>
              <a:t>Nobody spoke when</a:t>
            </a:r>
            <a:r>
              <a:rPr lang="en-US" sz="3500" b="1" i="1" dirty="0"/>
              <a:t> she came into the </a:t>
            </a:r>
            <a:r>
              <a:rPr lang="en-US" sz="3500" b="1" i="1" dirty="0" smtClean="0"/>
              <a:t>room.</a:t>
            </a:r>
          </a:p>
          <a:p>
            <a:pPr marL="0" indent="0">
              <a:buNone/>
            </a:pPr>
            <a:endParaRPr lang="en-US" sz="3500" b="1" i="1" dirty="0"/>
          </a:p>
          <a:p>
            <a:pPr marL="0" indent="0">
              <a:buNone/>
            </a:pPr>
            <a:r>
              <a:rPr lang="en-US" sz="3500" b="1" i="1" dirty="0" smtClean="0"/>
              <a:t>ABOUT THE FUTURE:</a:t>
            </a:r>
          </a:p>
          <a:p>
            <a:pPr marL="0" indent="0">
              <a:buNone/>
            </a:pPr>
            <a:r>
              <a:rPr lang="en-US" sz="3500" b="1" i="1" dirty="0" smtClean="0"/>
              <a:t>When I graduate, I will look for a nice job.</a:t>
            </a:r>
          </a:p>
          <a:p>
            <a:pPr marL="0" indent="0">
              <a:buNone/>
            </a:pPr>
            <a:r>
              <a:rPr lang="en-US" sz="3500" b="1" i="1" dirty="0" smtClean="0"/>
              <a:t>When she gets a new phone, she will call him.</a:t>
            </a:r>
          </a:p>
          <a:p>
            <a:pPr marL="0" indent="0">
              <a:buNone/>
            </a:pP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2598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159" y="2488961"/>
            <a:ext cx="9601196" cy="1303867"/>
          </a:xfrm>
        </p:spPr>
        <p:txBody>
          <a:bodyPr/>
          <a:lstStyle/>
          <a:p>
            <a:r>
              <a:rPr lang="en-US" b="1" dirty="0" smtClean="0">
                <a:solidFill>
                  <a:srgbClr val="1EDCF6"/>
                </a:solidFill>
              </a:rPr>
              <a:t>UNLESS</a:t>
            </a:r>
            <a:endParaRPr lang="en-US" b="1" dirty="0">
              <a:solidFill>
                <a:srgbClr val="1EDCF6"/>
              </a:solidFill>
            </a:endParaRPr>
          </a:p>
        </p:txBody>
      </p:sp>
      <p:pic>
        <p:nvPicPr>
          <p:cNvPr id="7170" name="Picture 2" descr="Beer, Mug, Foam, Stein, Miguel, 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73" y="3792828"/>
            <a:ext cx="2624968" cy="261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/>
              <a:t>Unless</a:t>
            </a:r>
            <a:r>
              <a:rPr lang="en-US" sz="4000" b="1" dirty="0"/>
              <a:t> means the same as </a:t>
            </a:r>
            <a:r>
              <a:rPr lang="en-US" sz="4000" b="1" i="1" dirty="0">
                <a:solidFill>
                  <a:srgbClr val="FF0000"/>
                </a:solidFill>
              </a:rPr>
              <a:t>if...not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ih1.redbubble.net/image.233679314.5540/flat,800x800,075,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57" y="4216400"/>
            <a:ext cx="2611147" cy="23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231273"/>
              </p:ext>
            </p:extLst>
          </p:nvPr>
        </p:nvGraphicFramePr>
        <p:xfrm>
          <a:off x="978794" y="888640"/>
          <a:ext cx="10084158" cy="4842458"/>
        </p:xfrm>
        <a:graphic>
          <a:graphicData uri="http://schemas.openxmlformats.org/drawingml/2006/table">
            <a:tbl>
              <a:tblPr/>
              <a:tblGrid>
                <a:gridCol w="5042079"/>
                <a:gridCol w="5042079"/>
              </a:tblGrid>
              <a:tr h="9161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</a:rPr>
                        <a:t>With If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</a:rPr>
                        <a:t>Equivalent with Unless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6141">
                <a:tc>
                  <a:txBody>
                    <a:bodyPr/>
                    <a:lstStyle/>
                    <a:p>
                      <a:pPr fontAlgn="t"/>
                      <a:r>
                        <a:rPr lang="en-US" sz="2500" b="1" dirty="0">
                          <a:effectLst/>
                        </a:rPr>
                        <a:t>You will be sick </a:t>
                      </a:r>
                      <a:r>
                        <a:rPr lang="en-US" sz="2500" b="1" dirty="0">
                          <a:solidFill>
                            <a:srgbClr val="FF3399"/>
                          </a:solidFill>
                          <a:effectLst/>
                        </a:rPr>
                        <a:t>if</a:t>
                      </a:r>
                      <a:r>
                        <a:rPr lang="en-US" sz="2500" b="1" dirty="0">
                          <a:effectLst/>
                        </a:rPr>
                        <a:t> you don't stop eating.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500" b="1" dirty="0">
                          <a:effectLst/>
                        </a:rPr>
                        <a:t>You'll be sick </a:t>
                      </a:r>
                      <a:r>
                        <a:rPr lang="en-US" sz="2500" b="1" dirty="0">
                          <a:solidFill>
                            <a:srgbClr val="FF3399"/>
                          </a:solidFill>
                          <a:effectLst/>
                        </a:rPr>
                        <a:t>unless</a:t>
                      </a:r>
                      <a:r>
                        <a:rPr lang="en-US" sz="2500" b="1" dirty="0">
                          <a:effectLst/>
                        </a:rPr>
                        <a:t> you stop eating.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5088">
                <a:tc>
                  <a:txBody>
                    <a:bodyPr/>
                    <a:lstStyle/>
                    <a:p>
                      <a:pPr fontAlgn="t"/>
                      <a:r>
                        <a:rPr lang="en-US" sz="2500" b="1" dirty="0">
                          <a:effectLst/>
                        </a:rPr>
                        <a:t>I won't pay </a:t>
                      </a:r>
                      <a:r>
                        <a:rPr lang="en-US" sz="2500" b="1" dirty="0">
                          <a:solidFill>
                            <a:srgbClr val="FF3399"/>
                          </a:solidFill>
                          <a:effectLst/>
                        </a:rPr>
                        <a:t>if</a:t>
                      </a:r>
                      <a:r>
                        <a:rPr lang="en-US" sz="2500" b="1" dirty="0">
                          <a:effectLst/>
                        </a:rPr>
                        <a:t> you don't provide the goods immediately.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500" b="1" dirty="0">
                          <a:effectLst/>
                        </a:rPr>
                        <a:t>I won't pay </a:t>
                      </a:r>
                      <a:r>
                        <a:rPr lang="en-US" sz="2500" b="1" dirty="0">
                          <a:solidFill>
                            <a:srgbClr val="FF3399"/>
                          </a:solidFill>
                          <a:effectLst/>
                        </a:rPr>
                        <a:t>unless</a:t>
                      </a:r>
                      <a:r>
                        <a:rPr lang="en-US" sz="2500" b="1" dirty="0">
                          <a:effectLst/>
                        </a:rPr>
                        <a:t> you provide the goods immediately.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5088">
                <a:tc>
                  <a:txBody>
                    <a:bodyPr/>
                    <a:lstStyle/>
                    <a:p>
                      <a:pPr fontAlgn="t"/>
                      <a:r>
                        <a:rPr lang="en-US" sz="2500" b="1" dirty="0">
                          <a:solidFill>
                            <a:srgbClr val="FF3399"/>
                          </a:solidFill>
                          <a:effectLst/>
                        </a:rPr>
                        <a:t>If</a:t>
                      </a:r>
                      <a:r>
                        <a:rPr lang="en-US" sz="2500" b="1" dirty="0">
                          <a:effectLst/>
                        </a:rPr>
                        <a:t> you don't study </a:t>
                      </a:r>
                      <a:r>
                        <a:rPr lang="en-US" sz="2500" b="1" dirty="0" smtClean="0">
                          <a:effectLst/>
                        </a:rPr>
                        <a:t>diligently, </a:t>
                      </a:r>
                      <a:r>
                        <a:rPr lang="en-US" sz="2500" b="1" dirty="0">
                          <a:effectLst/>
                        </a:rPr>
                        <a:t>you'll never understand trigonometry.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500" b="1" dirty="0">
                          <a:solidFill>
                            <a:srgbClr val="FF3399"/>
                          </a:solidFill>
                          <a:effectLst/>
                        </a:rPr>
                        <a:t>Unless</a:t>
                      </a:r>
                      <a:r>
                        <a:rPr lang="en-US" sz="2500" b="1" dirty="0">
                          <a:effectLst/>
                        </a:rPr>
                        <a:t> you study </a:t>
                      </a:r>
                      <a:r>
                        <a:rPr lang="en-US" sz="2500" b="1" dirty="0" smtClean="0">
                          <a:effectLst/>
                        </a:rPr>
                        <a:t>diligently, </a:t>
                      </a:r>
                      <a:r>
                        <a:rPr lang="en-US" sz="2500" b="1" dirty="0">
                          <a:effectLst/>
                        </a:rPr>
                        <a:t>you'll never understand trigonometry.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01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148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inherit</vt:lpstr>
      <vt:lpstr>Open Sans</vt:lpstr>
      <vt:lpstr>Organic</vt:lpstr>
      <vt:lpstr>When, as soon as, unless, until and before.</vt:lpstr>
      <vt:lpstr>“CONJUNCTIONS”</vt:lpstr>
      <vt:lpstr>Remember:</vt:lpstr>
      <vt:lpstr>when</vt:lpstr>
      <vt:lpstr>PowerPoint Presentation</vt:lpstr>
      <vt:lpstr>PowerPoint Presentation</vt:lpstr>
      <vt:lpstr>UNLESS</vt:lpstr>
      <vt:lpstr>PowerPoint Presentation</vt:lpstr>
      <vt:lpstr>PowerPoint Presentation</vt:lpstr>
      <vt:lpstr>as soon as…</vt:lpstr>
      <vt:lpstr>PowerPoint Presentation</vt:lpstr>
      <vt:lpstr>PowerPoint Presentation</vt:lpstr>
      <vt:lpstr>PowerPoint Presentation</vt:lpstr>
      <vt:lpstr>PowerPoint Presentation</vt:lpstr>
      <vt:lpstr>NOTE: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When, as soon as, unless, until and before.</dc:title>
  <dc:creator>English Academy</dc:creator>
  <cp:lastModifiedBy>English Academy</cp:lastModifiedBy>
  <cp:revision>16</cp:revision>
  <dcterms:created xsi:type="dcterms:W3CDTF">2017-11-03T22:51:55Z</dcterms:created>
  <dcterms:modified xsi:type="dcterms:W3CDTF">2017-11-04T00:58:20Z</dcterms:modified>
</cp:coreProperties>
</file>