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58" r:id="rId5"/>
    <p:sldId id="259" r:id="rId6"/>
    <p:sldId id="276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20/07/2015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728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20/07/2015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6170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20/07/2015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397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20/07/2015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2709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20/07/2015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6267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20/07/2015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367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20/07/2015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3111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20/07/2015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727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20/07/2015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684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20/07/2015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691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AB8E-1C57-4BAC-BDEE-3F0903EFA282}" type="datetimeFigureOut">
              <a:rPr lang="es-ES" smtClean="0"/>
              <a:t>20/07/2015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7AE8-2934-4A2B-A4E2-0077751774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9320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BAB8E-1C57-4BAC-BDEE-3F0903EFA282}" type="datetimeFigureOut">
              <a:rPr lang="es-ES" smtClean="0"/>
              <a:t>20/07/2015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97AE8-2934-4A2B-A4E2-0077751774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6312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1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ernando\AppData\Local\Microsoft\Windows\Temporary Internet Files\Content.IE5\XRGD7XSB\MC90043485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62" y="138531"/>
            <a:ext cx="1354460" cy="1354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Fernando\AppData\Local\Microsoft\Windows\Temporary Internet Files\Content.IE5\3PPNAE5H\MC90035621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106192"/>
            <a:ext cx="1091113" cy="137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835696" y="2276872"/>
            <a:ext cx="5976664" cy="144655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Questions</a:t>
            </a:r>
            <a:endParaRPr lang="en-US" sz="8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 rot="20436574">
            <a:off x="4381325" y="656231"/>
            <a:ext cx="32421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Do you …?</a:t>
            </a:r>
            <a:endParaRPr lang="en-U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 rot="1658343">
            <a:off x="207536" y="3590580"/>
            <a:ext cx="2738570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Can we …?</a:t>
            </a:r>
            <a:endParaRPr lang="en-US" sz="45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 rot="1499274">
            <a:off x="482628" y="5244867"/>
            <a:ext cx="3263587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Did they …?</a:t>
            </a:r>
            <a:endParaRPr lang="en-US" sz="45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 rot="20471482">
            <a:off x="4061514" y="4444435"/>
            <a:ext cx="4979440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Does your</a:t>
            </a:r>
            <a:r>
              <a:rPr lang="en-US" sz="4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friend …?</a:t>
            </a:r>
            <a:endParaRPr lang="en-US" sz="45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637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85800" y="1981200"/>
            <a:ext cx="1676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/>
              <a:t>.......</a:t>
            </a:r>
            <a:endParaRPr lang="es-ES" sz="450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590800" y="1905000"/>
            <a:ext cx="4862513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chemeClr val="accent2"/>
                </a:solidFill>
              </a:rPr>
              <a:t>do they live?</a:t>
            </a:r>
            <a:endParaRPr lang="es-ES" sz="450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81000" y="3505200"/>
            <a:ext cx="8153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a-ES" sz="4500"/>
              <a:t>They live in King’s Road.</a:t>
            </a:r>
            <a:endParaRPr lang="es-ES" sz="4500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57200" y="1905000"/>
            <a:ext cx="19050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rgbClr val="EB2B0B"/>
                </a:solidFill>
              </a:rPr>
              <a:t>Where</a:t>
            </a:r>
            <a:endParaRPr lang="es-ES" sz="4500">
              <a:solidFill>
                <a:srgbClr val="EB2B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8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85800" y="1981200"/>
            <a:ext cx="1676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/>
              <a:t>.......</a:t>
            </a:r>
            <a:endParaRPr lang="es-ES" sz="4500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057400" y="1905000"/>
            <a:ext cx="6629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chemeClr val="accent2"/>
                </a:solidFill>
              </a:rPr>
              <a:t>do they walk quickly?</a:t>
            </a:r>
            <a:endParaRPr lang="es-ES" sz="4500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33400" y="2971800"/>
            <a:ext cx="81534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a-ES" sz="4500"/>
              <a:t>They walk quickly because they are going to work.</a:t>
            </a:r>
            <a:endParaRPr lang="es-ES" sz="4500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609600" y="1828800"/>
            <a:ext cx="14478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rgbClr val="EB2B0B"/>
                </a:solidFill>
              </a:rPr>
              <a:t>Why</a:t>
            </a:r>
            <a:endParaRPr lang="es-ES" sz="4500">
              <a:solidFill>
                <a:srgbClr val="EB2B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6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676400" y="1981200"/>
            <a:ext cx="1676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/>
              <a:t>.......</a:t>
            </a:r>
            <a:endParaRPr lang="es-ES" sz="450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124200" y="1905000"/>
            <a:ext cx="49530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chemeClr val="accent2"/>
                </a:solidFill>
              </a:rPr>
              <a:t>is the first bus?</a:t>
            </a:r>
            <a:endParaRPr lang="es-ES" sz="450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09600" y="3581400"/>
            <a:ext cx="8153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a-ES" sz="4500"/>
              <a:t>The first bus is at 6 o’clock.</a:t>
            </a:r>
            <a:endParaRPr lang="es-ES" sz="4500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1371600" y="1905000"/>
            <a:ext cx="17526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rgbClr val="EB2B0B"/>
                </a:solidFill>
              </a:rPr>
              <a:t>When</a:t>
            </a:r>
            <a:endParaRPr lang="es-ES" sz="4500">
              <a:solidFill>
                <a:srgbClr val="EB2B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558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50825" y="2060575"/>
            <a:ext cx="1676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/>
              <a:t>.......</a:t>
            </a:r>
            <a:endParaRPr lang="es-ES" sz="450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908175" y="1916113"/>
            <a:ext cx="6192838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chemeClr val="accent2"/>
                </a:solidFill>
              </a:rPr>
              <a:t>is your favourite drink?</a:t>
            </a:r>
            <a:endParaRPr lang="es-ES" sz="450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33400" y="2971800"/>
            <a:ext cx="8153400" cy="180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a-ES" sz="4500"/>
              <a:t>My favourite drink is</a:t>
            </a:r>
          </a:p>
          <a:p>
            <a:pPr algn="ctr" eaLnBrk="1" hangingPunct="1">
              <a:spcBef>
                <a:spcPct val="50000"/>
              </a:spcBef>
            </a:pPr>
            <a:r>
              <a:rPr lang="ca-ES" sz="4500"/>
              <a:t> orange juice.</a:t>
            </a:r>
            <a:endParaRPr lang="es-ES" sz="4500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50825" y="1916113"/>
            <a:ext cx="2057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rgbClr val="EB2B0B"/>
                </a:solidFill>
              </a:rPr>
              <a:t>What</a:t>
            </a:r>
            <a:endParaRPr lang="es-ES" sz="4500">
              <a:solidFill>
                <a:srgbClr val="EB2B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07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14"/>
          <p:cNvSpPr txBox="1">
            <a:spLocks noChangeArrowheads="1"/>
          </p:cNvSpPr>
          <p:nvPr/>
        </p:nvSpPr>
        <p:spPr bwMode="auto">
          <a:xfrm>
            <a:off x="1295400" y="2057400"/>
            <a:ext cx="1676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/>
              <a:t>.......</a:t>
            </a:r>
            <a:endParaRPr lang="es-ES" sz="4500"/>
          </a:p>
        </p:txBody>
      </p:sp>
      <p:sp>
        <p:nvSpPr>
          <p:cNvPr id="7173" name="Text Box 15"/>
          <p:cNvSpPr txBox="1">
            <a:spLocks noChangeArrowheads="1"/>
          </p:cNvSpPr>
          <p:nvPr/>
        </p:nvSpPr>
        <p:spPr bwMode="auto">
          <a:xfrm>
            <a:off x="3203575" y="1844675"/>
            <a:ext cx="5040313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500"/>
              <a:t>brothers have you got?</a:t>
            </a:r>
          </a:p>
        </p:txBody>
      </p:sp>
      <p:sp>
        <p:nvSpPr>
          <p:cNvPr id="7174" name="Text Box 19"/>
          <p:cNvSpPr txBox="1">
            <a:spLocks noChangeArrowheads="1"/>
          </p:cNvSpPr>
          <p:nvPr/>
        </p:nvSpPr>
        <p:spPr bwMode="auto">
          <a:xfrm>
            <a:off x="533400" y="2971800"/>
            <a:ext cx="8153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a-ES" sz="4500"/>
              <a:t>I’ve got three brothers.</a:t>
            </a:r>
            <a:endParaRPr lang="es-ES" sz="4500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827088" y="1844675"/>
            <a:ext cx="3081337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3500">
                <a:solidFill>
                  <a:srgbClr val="EB2B0B"/>
                </a:solidFill>
              </a:rPr>
              <a:t>How many</a:t>
            </a:r>
            <a:endParaRPr lang="es-ES" sz="3500">
              <a:solidFill>
                <a:srgbClr val="EB2B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824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1640" y="404664"/>
            <a:ext cx="631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Subject and object questions</a:t>
            </a:r>
            <a:endParaRPr lang="en-US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808101" y="1785123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Who loves you?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4119463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Who do you love?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59632" y="2959419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 auxiliary verb</a:t>
            </a:r>
          </a:p>
          <a:p>
            <a:r>
              <a:rPr lang="en-US" sz="2400" dirty="0" smtClean="0"/>
              <a:t>“Who” is the subject of “loves”</a:t>
            </a:r>
            <a:endParaRPr lang="en-US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1259632" y="5550331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Auxiliary verb ( </a:t>
            </a:r>
            <a:r>
              <a:rPr lang="en-US" sz="2400" dirty="0" smtClean="0"/>
              <a:t>“do” </a:t>
            </a:r>
            <a:r>
              <a:rPr lang="en-US" sz="2400" dirty="0"/>
              <a:t>)</a:t>
            </a:r>
          </a:p>
          <a:p>
            <a:r>
              <a:rPr lang="en-US" sz="2400" dirty="0"/>
              <a:t>“you” is the subject of </a:t>
            </a:r>
            <a:r>
              <a:rPr lang="en-US" sz="2400" dirty="0" smtClean="0"/>
              <a:t>“love”</a:t>
            </a:r>
            <a:endParaRPr lang="en-US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3275856" y="1772816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My girlfriend loves me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428256" y="4119463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I love my girlfriend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>
            <a:off x="2411760" y="2246788"/>
            <a:ext cx="360040" cy="67815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2555776" y="4581128"/>
            <a:ext cx="484573" cy="793829"/>
          </a:xfrm>
          <a:prstGeom prst="straightConnector1">
            <a:avLst/>
          </a:prstGeom>
          <a:ln w="254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4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1700808"/>
            <a:ext cx="7776864" cy="2265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sz="2600" dirty="0">
                <a:latin typeface="+mj-lt"/>
              </a:rPr>
              <a:t>To make </a:t>
            </a:r>
            <a:r>
              <a:rPr lang="en-US" sz="2600" b="1" dirty="0">
                <a:solidFill>
                  <a:srgbClr val="FF0000"/>
                </a:solidFill>
                <a:latin typeface="+mj-lt"/>
              </a:rPr>
              <a:t>subject questions</a:t>
            </a:r>
            <a:r>
              <a:rPr lang="en-US" sz="2600" dirty="0">
                <a:latin typeface="+mj-lt"/>
              </a:rPr>
              <a:t>, we don’t use auxiliary verbs.</a:t>
            </a:r>
          </a:p>
          <a:p>
            <a:pPr marL="342900" indent="-342900" algn="ctr">
              <a:spcBef>
                <a:spcPct val="20000"/>
              </a:spcBef>
            </a:pPr>
            <a:endParaRPr lang="en-US" sz="2600" dirty="0">
              <a:latin typeface="+mj-lt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2600" dirty="0">
                <a:latin typeface="+mj-lt"/>
              </a:rPr>
              <a:t>The word order is: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600" b="1" dirty="0">
                <a:solidFill>
                  <a:srgbClr val="FF0000"/>
                </a:solidFill>
                <a:latin typeface="+mj-lt"/>
              </a:rPr>
              <a:t>Question word + main verb + info</a:t>
            </a:r>
            <a:endParaRPr lang="th-TH" sz="2600" b="1" dirty="0">
              <a:solidFill>
                <a:srgbClr val="FF0000"/>
              </a:solidFill>
              <a:latin typeface="+mj-lt"/>
            </a:endParaRPr>
          </a:p>
          <a:p>
            <a:pPr marL="342900" indent="-342900" algn="ctr">
              <a:spcBef>
                <a:spcPct val="20000"/>
              </a:spcBef>
            </a:pPr>
            <a:endParaRPr lang="th-TH" b="1" dirty="0">
              <a:solidFill>
                <a:srgbClr val="FF5050"/>
              </a:solidFill>
              <a:latin typeface="Comic Sans MS" pitchFamily="66" charset="0"/>
            </a:endParaRPr>
          </a:p>
        </p:txBody>
      </p:sp>
      <p:graphicFrame>
        <p:nvGraphicFramePr>
          <p:cNvPr id="3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159520"/>
              </p:ext>
            </p:extLst>
          </p:nvPr>
        </p:nvGraphicFramePr>
        <p:xfrm>
          <a:off x="179388" y="4365625"/>
          <a:ext cx="8736012" cy="2019301"/>
        </p:xfrm>
        <a:graphic>
          <a:graphicData uri="http://schemas.openxmlformats.org/drawingml/2006/table">
            <a:tbl>
              <a:tblPr/>
              <a:tblGrid>
                <a:gridCol w="1271587"/>
                <a:gridCol w="1192213"/>
                <a:gridCol w="6272212"/>
              </a:tblGrid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Who</a:t>
                      </a: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built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the Grand Palace?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What</a:t>
                      </a:r>
                      <a:endParaRPr kumimoji="0" lang="th-TH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eats </a:t>
                      </a:r>
                      <a:endParaRPr kumimoji="0" 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bananas?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Who </a:t>
                      </a:r>
                      <a:endParaRPr kumimoji="0" lang="th-TH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lives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in that old house?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1691680" y="404664"/>
            <a:ext cx="52568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Subject questions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012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1600" y="1988840"/>
            <a:ext cx="7272808" cy="185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sz="2600" dirty="0">
                <a:latin typeface="+mj-lt"/>
              </a:rPr>
              <a:t>To make </a:t>
            </a:r>
            <a:r>
              <a:rPr lang="en-US" sz="2600" dirty="0">
                <a:solidFill>
                  <a:srgbClr val="FF0000"/>
                </a:solidFill>
                <a:latin typeface="+mj-lt"/>
              </a:rPr>
              <a:t>object questions</a:t>
            </a:r>
            <a:r>
              <a:rPr lang="en-US" sz="2600" dirty="0">
                <a:latin typeface="+mj-lt"/>
              </a:rPr>
              <a:t>, we use auxiliary verbs and the infinitive of the main verb.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600" dirty="0">
                <a:latin typeface="+mj-lt"/>
              </a:rPr>
              <a:t>The word order is: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600" b="1" dirty="0">
                <a:solidFill>
                  <a:srgbClr val="FF0000"/>
                </a:solidFill>
                <a:latin typeface="+mj-lt"/>
              </a:rPr>
              <a:t>Question word + Aux + subject +main verb </a:t>
            </a:r>
            <a:endParaRPr lang="th-TH" sz="2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807097" y="404664"/>
            <a:ext cx="50259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Object questions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4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664237"/>
              </p:ext>
            </p:extLst>
          </p:nvPr>
        </p:nvGraphicFramePr>
        <p:xfrm>
          <a:off x="179388" y="4365625"/>
          <a:ext cx="8736012" cy="1874838"/>
        </p:xfrm>
        <a:graphic>
          <a:graphicData uri="http://schemas.openxmlformats.org/drawingml/2006/table">
            <a:tbl>
              <a:tblPr/>
              <a:tblGrid>
                <a:gridCol w="2184400"/>
                <a:gridCol w="2184400"/>
                <a:gridCol w="2182812"/>
                <a:gridCol w="2184400"/>
              </a:tblGrid>
              <a:tr h="625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What</a:t>
                      </a: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did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she</a:t>
                      </a:r>
                      <a:endParaRPr kumimoji="0" 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make?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When</a:t>
                      </a:r>
                      <a:endParaRPr kumimoji="0" lang="th-TH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does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the train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leave?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Where</a:t>
                      </a: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do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you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live?</a:t>
                      </a:r>
                      <a:endParaRPr kumimoji="0" lang="th-TH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9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40466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70C0"/>
                </a:solidFill>
              </a:rPr>
              <a:t>Subject </a:t>
            </a:r>
            <a:r>
              <a:rPr lang="en-US" sz="3600" dirty="0" smtClean="0"/>
              <a:t>or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object </a:t>
            </a:r>
            <a:r>
              <a:rPr lang="en-US" sz="3600" dirty="0" smtClean="0"/>
              <a:t>question?</a:t>
            </a:r>
            <a:endParaRPr lang="en-US" sz="3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549990" y="1340768"/>
            <a:ext cx="7992888" cy="3903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Where do you live?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Who lives in that house?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Who broke the window?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What time do you go to bed?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How long have you been waiting for me?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When is the World cup?</a:t>
            </a:r>
            <a:endParaRPr lang="en-US" sz="2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39552" y="1340768"/>
            <a:ext cx="79928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Where do you live?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70C0"/>
                </a:solidFill>
              </a:rPr>
              <a:t>Who lives in that house?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70C0"/>
                </a:solidFill>
              </a:rPr>
              <a:t>Who broke the window?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What time do you go to bed?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How long have you been waiting for me?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70C0"/>
                </a:solidFill>
              </a:rPr>
              <a:t>When is the World cup?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82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CuadroTexto"/>
          <p:cNvSpPr txBox="1">
            <a:spLocks noChangeArrowheads="1"/>
          </p:cNvSpPr>
          <p:nvPr/>
        </p:nvSpPr>
        <p:spPr bwMode="auto">
          <a:xfrm>
            <a:off x="857250" y="1428750"/>
            <a:ext cx="76438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/>
              <a:t>In English, many verbs are connected with their complements by means of a preposition. Study the following examples:</a:t>
            </a:r>
            <a:endParaRPr lang="es-ES" dirty="0"/>
          </a:p>
          <a:p>
            <a:pPr eaLnBrk="1" hangingPunct="1"/>
            <a:endParaRPr lang="es-ES" dirty="0">
              <a:latin typeface="Calibri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691680" y="332656"/>
            <a:ext cx="61795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Questions with prepositions</a:t>
            </a:r>
            <a:endParaRPr lang="en-US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1115616" y="2352675"/>
            <a:ext cx="6624736" cy="330857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100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We usually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talk about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sports when we meet.</a:t>
            </a:r>
          </a:p>
          <a:p>
            <a:pPr>
              <a:spcAft>
                <a:spcPts val="100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I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listen to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pop music mainly.</a:t>
            </a:r>
          </a:p>
          <a:p>
            <a:pPr>
              <a:spcAft>
                <a:spcPts val="100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My sister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works for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a multinational company.</a:t>
            </a:r>
          </a:p>
          <a:p>
            <a:pPr>
              <a:spcAft>
                <a:spcPts val="100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The children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went out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with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their grandfather.</a:t>
            </a:r>
          </a:p>
          <a:p>
            <a:pPr>
              <a:spcAft>
                <a:spcPts val="100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I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need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a new flute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for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my  music lessons.</a:t>
            </a: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4032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19672" y="404664"/>
            <a:ext cx="5976664" cy="938719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5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Questions</a:t>
            </a:r>
            <a:endParaRPr lang="en-US" sz="55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1560" y="1700808"/>
            <a:ext cx="79208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dirty="0" smtClean="0">
                <a:hlinkClick r:id="rId2" action="ppaction://hlinksldjump"/>
              </a:rPr>
              <a:t>Structure of questions</a:t>
            </a:r>
            <a:endParaRPr lang="en-US" sz="3000" dirty="0" smtClean="0"/>
          </a:p>
          <a:p>
            <a:pPr>
              <a:lnSpc>
                <a:spcPct val="150000"/>
              </a:lnSpc>
            </a:pPr>
            <a:r>
              <a:rPr lang="en-US" sz="3000" dirty="0" smtClean="0">
                <a:hlinkClick r:id="rId3" action="ppaction://hlinksldjump"/>
              </a:rPr>
              <a:t>Types of questions</a:t>
            </a:r>
            <a:endParaRPr lang="en-US" sz="3000" dirty="0" smtClean="0"/>
          </a:p>
          <a:p>
            <a:pPr>
              <a:lnSpc>
                <a:spcPct val="150000"/>
              </a:lnSpc>
            </a:pPr>
            <a:r>
              <a:rPr lang="en-US" sz="3000" dirty="0" smtClean="0">
                <a:hlinkClick r:id="rId4" action="ppaction://hlinksldjump"/>
              </a:rPr>
              <a:t>Auxiliary verbs</a:t>
            </a:r>
            <a:endParaRPr lang="en-US" sz="3000" dirty="0" smtClean="0"/>
          </a:p>
          <a:p>
            <a:pPr>
              <a:lnSpc>
                <a:spcPct val="150000"/>
              </a:lnSpc>
            </a:pPr>
            <a:r>
              <a:rPr lang="en-US" sz="3000" dirty="0" smtClean="0">
                <a:hlinkClick r:id="rId5" action="ppaction://hlinksldjump"/>
              </a:rPr>
              <a:t>Question words</a:t>
            </a:r>
            <a:endParaRPr lang="en-US" sz="3000" dirty="0" smtClean="0"/>
          </a:p>
          <a:p>
            <a:pPr>
              <a:lnSpc>
                <a:spcPct val="150000"/>
              </a:lnSpc>
            </a:pPr>
            <a:r>
              <a:rPr lang="en-US" sz="3000" dirty="0" smtClean="0">
                <a:hlinkClick r:id="rId6" action="ppaction://hlinksldjump"/>
              </a:rPr>
              <a:t>Subject and object questions</a:t>
            </a:r>
            <a:endParaRPr lang="en-US" sz="3000" dirty="0" smtClean="0"/>
          </a:p>
          <a:p>
            <a:pPr>
              <a:lnSpc>
                <a:spcPct val="150000"/>
              </a:lnSpc>
            </a:pPr>
            <a:r>
              <a:rPr lang="en-US" sz="3000" dirty="0" smtClean="0">
                <a:hlinkClick r:id="rId7" action="ppaction://hlinksldjump"/>
              </a:rPr>
              <a:t>Questions with prepositions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0575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62000" y="1295400"/>
            <a:ext cx="769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/>
              <a:t>TASK:   </a:t>
            </a:r>
            <a:r>
              <a:rPr lang="en-US" dirty="0"/>
              <a:t>Write questions for the following sentences:</a:t>
            </a:r>
            <a:endParaRPr lang="en-GB" dirty="0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838200" y="1752600"/>
            <a:ext cx="762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 dirty="0"/>
              <a:t>This present is for my best friend. </a:t>
            </a:r>
            <a:endParaRPr lang="en-GB" dirty="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143000" y="2133600"/>
            <a:ext cx="640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Who is this present for?</a:t>
            </a:r>
            <a:endParaRPr lang="en-GB" dirty="0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838200" y="2514600"/>
            <a:ext cx="632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2. The children played with the neighbours.</a:t>
            </a:r>
            <a:endParaRPr lang="en-GB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143000" y="2971800"/>
            <a:ext cx="487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Who did the children play with?</a:t>
            </a:r>
            <a:endParaRPr lang="en-GB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838200" y="3429000"/>
            <a:ext cx="662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3. This ball is made of rubber and plastic. </a:t>
            </a:r>
            <a:endParaRPr lang="en-GB"/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1143000" y="3886200"/>
            <a:ext cx="480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What is this ball made of?</a:t>
            </a:r>
            <a:endParaRPr lang="en-GB"/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838200" y="4343400"/>
            <a:ext cx="510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4. We talked about economy at the meeting. </a:t>
            </a:r>
            <a:endParaRPr lang="en-GB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143000" y="4724400"/>
            <a:ext cx="541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What did you talk about at the meeting?</a:t>
            </a:r>
            <a:endParaRPr lang="en-GB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838200" y="5181600"/>
            <a:ext cx="556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5. We are looking at the teacher.</a:t>
            </a:r>
            <a:endParaRPr lang="en-GB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219200" y="5638800"/>
            <a:ext cx="586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>
                <a:solidFill>
                  <a:srgbClr val="FF0000"/>
                </a:solidFill>
              </a:rPr>
              <a:t>Who are you looking at?</a:t>
            </a:r>
            <a:endParaRPr lang="en-GB">
              <a:solidFill>
                <a:srgbClr val="FF0000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1691680" y="332656"/>
            <a:ext cx="61795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Questions with prepositions</a:t>
            </a:r>
            <a:endParaRPr lang="en-US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5675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utoUpdateAnimBg="0"/>
      <p:bldP spid="4105" grpId="0" autoUpdateAnimBg="0"/>
      <p:bldP spid="4107" grpId="0" autoUpdateAnimBg="0"/>
      <p:bldP spid="4109" grpId="0" autoUpdateAnimBg="0"/>
      <p:bldP spid="411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548680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We watch football at home every weekend.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39552" y="1393612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Do</a:t>
            </a:r>
            <a:r>
              <a:rPr lang="en-US" sz="2800" dirty="0" smtClean="0"/>
              <a:t> you watch football at home every weekend?</a:t>
            </a:r>
            <a:endParaRPr lang="en-US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395536" y="2132856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Where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do</a:t>
            </a:r>
            <a:r>
              <a:rPr lang="en-US" sz="2800" dirty="0" smtClean="0"/>
              <a:t> you watch football every weekend?</a:t>
            </a:r>
            <a:endParaRPr lang="en-US" sz="2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2977788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When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do</a:t>
            </a:r>
            <a:r>
              <a:rPr lang="en-US" sz="2800" dirty="0" smtClean="0"/>
              <a:t> you watch football at home?</a:t>
            </a:r>
            <a:endParaRPr lang="en-US" sz="2800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831146"/>
              </p:ext>
            </p:extLst>
          </p:nvPr>
        </p:nvGraphicFramePr>
        <p:xfrm>
          <a:off x="539552" y="3789040"/>
          <a:ext cx="7848870" cy="2280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1080120"/>
                <a:gridCol w="1224136"/>
                <a:gridCol w="1368152"/>
                <a:gridCol w="2880318"/>
              </a:tblGrid>
              <a:tr h="648072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Question word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Auxiliary  verb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Subject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Verb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Other elements</a:t>
                      </a:r>
                      <a:endParaRPr lang="en-US" noProof="0" dirty="0"/>
                    </a:p>
                  </a:txBody>
                  <a:tcPr/>
                </a:tc>
              </a:tr>
              <a:tr h="816091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Do</a:t>
                      </a:r>
                      <a:endParaRPr lang="en-US" noProof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you</a:t>
                      </a:r>
                      <a:endParaRPr lang="en-US" noProof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watch</a:t>
                      </a:r>
                      <a:endParaRPr lang="en-US" noProof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football at home every weekend?</a:t>
                      </a:r>
                      <a:endParaRPr lang="en-US" noProof="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609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Where</a:t>
                      </a:r>
                      <a:endParaRPr lang="en-US" noProof="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do</a:t>
                      </a:r>
                      <a:endParaRPr lang="en-US" noProof="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you</a:t>
                      </a:r>
                      <a:endParaRPr lang="en-US" noProof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smtClean="0"/>
                        <a:t>watch</a:t>
                      </a:r>
                      <a:endParaRPr lang="en-US" noProof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football every weekend?</a:t>
                      </a:r>
                      <a:endParaRPr lang="en-US" noProof="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7 Conector recto">
            <a:hlinkClick r:id="rId2" action="ppaction://hlinksldjump"/>
          </p:cNvPr>
          <p:cNvCxnSpPr/>
          <p:nvPr/>
        </p:nvCxnSpPr>
        <p:spPr>
          <a:xfrm>
            <a:off x="179512" y="6453336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40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268760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Do</a:t>
            </a:r>
            <a:r>
              <a:rPr lang="en-US" sz="2800" dirty="0" smtClean="0"/>
              <a:t> you watch football at home every weekend?</a:t>
            </a:r>
            <a:endParaRPr lang="en-US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09561" y="3501008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Where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do</a:t>
            </a:r>
            <a:r>
              <a:rPr lang="en-US" sz="2800" dirty="0" smtClean="0"/>
              <a:t> you watch football every weekend?</a:t>
            </a:r>
            <a:endParaRPr lang="en-US" sz="2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09561" y="4849996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When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do</a:t>
            </a:r>
            <a:r>
              <a:rPr lang="en-US" sz="2800" dirty="0" smtClean="0"/>
              <a:t> you watch football at home?</a:t>
            </a:r>
            <a:endParaRPr lang="en-US" sz="2800" dirty="0"/>
          </a:p>
        </p:txBody>
      </p:sp>
      <p:sp>
        <p:nvSpPr>
          <p:cNvPr id="7" name="6 Rectángulo"/>
          <p:cNvSpPr/>
          <p:nvPr/>
        </p:nvSpPr>
        <p:spPr>
          <a:xfrm>
            <a:off x="2254400" y="332656"/>
            <a:ext cx="4613955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Yes / No questions</a:t>
            </a:r>
            <a:endParaRPr lang="en-US" sz="45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614954" y="2636912"/>
            <a:ext cx="3648691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Wh</a:t>
            </a:r>
            <a:r>
              <a:rPr lang="en-US" sz="45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- questions</a:t>
            </a:r>
            <a:endParaRPr lang="en-US" sz="45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38203" y="1916832"/>
            <a:ext cx="41556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C00000"/>
                </a:solidFill>
              </a:rPr>
              <a:t>Yes, we do / No, we don’t</a:t>
            </a:r>
            <a:endParaRPr lang="en-US" sz="3000" dirty="0">
              <a:solidFill>
                <a:srgbClr val="C0000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958981" y="4149080"/>
            <a:ext cx="49093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dirty="0">
                <a:solidFill>
                  <a:srgbClr val="C00000"/>
                </a:solidFill>
              </a:rPr>
              <a:t>At</a:t>
            </a:r>
            <a:r>
              <a:rPr lang="es-ES" dirty="0" smtClean="0"/>
              <a:t> </a:t>
            </a:r>
            <a:r>
              <a:rPr lang="es-ES" sz="3000" dirty="0">
                <a:solidFill>
                  <a:srgbClr val="C00000"/>
                </a:solidFill>
              </a:rPr>
              <a:t>home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295389" y="5445224"/>
            <a:ext cx="253197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C00000"/>
                </a:solidFill>
              </a:rPr>
              <a:t>Every weekend</a:t>
            </a:r>
            <a:endParaRPr lang="en-US" sz="3000" dirty="0">
              <a:solidFill>
                <a:srgbClr val="C000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79512" y="1196752"/>
            <a:ext cx="646331" cy="4368583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en-US" sz="3000" dirty="0" smtClean="0">
                <a:solidFill>
                  <a:srgbClr val="C00000"/>
                </a:solidFill>
              </a:rPr>
              <a:t>Two types of questions</a:t>
            </a:r>
            <a:endParaRPr lang="en-US" sz="3000" dirty="0">
              <a:solidFill>
                <a:srgbClr val="C00000"/>
              </a:solidFill>
            </a:endParaRPr>
          </a:p>
        </p:txBody>
      </p:sp>
      <p:cxnSp>
        <p:nvCxnSpPr>
          <p:cNvPr id="13" name="12 Conector recto">
            <a:hlinkClick r:id="rId2" action="ppaction://hlinksldjump"/>
          </p:cNvPr>
          <p:cNvCxnSpPr/>
          <p:nvPr/>
        </p:nvCxnSpPr>
        <p:spPr>
          <a:xfrm>
            <a:off x="179512" y="6453336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970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627784" y="44624"/>
            <a:ext cx="3728135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Auxiliary verbs</a:t>
            </a:r>
            <a:endParaRPr lang="en-US" sz="45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5496" y="980728"/>
            <a:ext cx="9925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Do</a:t>
            </a:r>
            <a:endParaRPr lang="es-E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524" y="2001614"/>
            <a:ext cx="16161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Does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5496" y="3369766"/>
            <a:ext cx="1162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Did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5496" y="4665910"/>
            <a:ext cx="22640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Is / Are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-36512" y="5805264"/>
            <a:ext cx="33361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Can, will …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993339" y="1052736"/>
            <a:ext cx="653910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smtClean="0"/>
              <a:t>Do you like going to the disco?</a:t>
            </a:r>
            <a:endParaRPr lang="en-US" sz="3500" dirty="0"/>
          </a:p>
        </p:txBody>
      </p:sp>
      <p:sp>
        <p:nvSpPr>
          <p:cNvPr id="9" name="8 Rectángulo"/>
          <p:cNvSpPr/>
          <p:nvPr/>
        </p:nvSpPr>
        <p:spPr>
          <a:xfrm>
            <a:off x="2051720" y="2149986"/>
            <a:ext cx="5912196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500" dirty="0" smtClean="0"/>
              <a:t>Does he like </a:t>
            </a:r>
            <a:r>
              <a:rPr lang="en-US" sz="3500" dirty="0"/>
              <a:t>going to the disco</a:t>
            </a:r>
            <a:r>
              <a:rPr lang="en-US" sz="3500" dirty="0" smtClean="0"/>
              <a:t>?</a:t>
            </a:r>
          </a:p>
          <a:p>
            <a:r>
              <a:rPr lang="en-US" sz="3500" dirty="0" smtClean="0"/>
              <a:t>What does your sister study?</a:t>
            </a:r>
            <a:endParaRPr lang="en-US" sz="3500" dirty="0"/>
          </a:p>
        </p:txBody>
      </p:sp>
      <p:sp>
        <p:nvSpPr>
          <p:cNvPr id="10" name="9 Rectángulo"/>
          <p:cNvSpPr/>
          <p:nvPr/>
        </p:nvSpPr>
        <p:spPr>
          <a:xfrm>
            <a:off x="2123728" y="3284984"/>
            <a:ext cx="6787820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500" dirty="0"/>
              <a:t>Did he go to the disco last Saturday</a:t>
            </a:r>
            <a:r>
              <a:rPr lang="en-US" sz="3500" dirty="0" smtClean="0"/>
              <a:t>?</a:t>
            </a:r>
          </a:p>
          <a:p>
            <a:r>
              <a:rPr lang="en-US" sz="3500" dirty="0" smtClean="0"/>
              <a:t>When did he cook this cake?</a:t>
            </a:r>
            <a:endParaRPr lang="en-US" sz="35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772271" y="4563705"/>
            <a:ext cx="549073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/>
              <a:t>Are you listening to me now</a:t>
            </a:r>
            <a:r>
              <a:rPr lang="en-US" sz="3500" dirty="0" smtClean="0"/>
              <a:t>?</a:t>
            </a:r>
          </a:p>
          <a:p>
            <a:r>
              <a:rPr lang="en-US" sz="3500" dirty="0" smtClean="0"/>
              <a:t>Where are they playing?</a:t>
            </a:r>
            <a:endParaRPr lang="en-US" sz="35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563888" y="5966410"/>
            <a:ext cx="523521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 smtClean="0"/>
              <a:t>Will you come to the party?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9143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75656" y="116632"/>
            <a:ext cx="6223242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5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Choosing the right auxiliary verb</a:t>
            </a:r>
            <a:endParaRPr lang="en-US" sz="35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51520" y="980728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 am going to paint my bedroom tomorrow.</a:t>
            </a:r>
            <a:endParaRPr lang="en-US" sz="2200" dirty="0"/>
          </a:p>
        </p:txBody>
      </p:sp>
      <p:sp>
        <p:nvSpPr>
          <p:cNvPr id="4" name="3 CuadroTexto"/>
          <p:cNvSpPr txBox="1"/>
          <p:nvPr/>
        </p:nvSpPr>
        <p:spPr>
          <a:xfrm>
            <a:off x="323529" y="1557953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When …........ your bedroom?</a:t>
            </a:r>
            <a:endParaRPr lang="en-US" sz="2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980728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 </a:t>
            </a:r>
            <a:r>
              <a:rPr lang="en-US" sz="2200" dirty="0" smtClean="0">
                <a:solidFill>
                  <a:srgbClr val="FF0000"/>
                </a:solidFill>
              </a:rPr>
              <a:t>am going to paint </a:t>
            </a:r>
            <a:r>
              <a:rPr lang="en-US" sz="2200" dirty="0" smtClean="0"/>
              <a:t>my bedroom tomorrow.</a:t>
            </a:r>
            <a:endParaRPr lang="en-US" sz="2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292974" y="2062009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 painted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/>
              <a:t>my bedroom yesterday.</a:t>
            </a:r>
            <a:endParaRPr lang="en-US" sz="2200" dirty="0"/>
          </a:p>
        </p:txBody>
      </p:sp>
      <p:sp>
        <p:nvSpPr>
          <p:cNvPr id="7" name="6 CuadroTexto"/>
          <p:cNvSpPr txBox="1"/>
          <p:nvPr/>
        </p:nvSpPr>
        <p:spPr>
          <a:xfrm>
            <a:off x="292974" y="2060848"/>
            <a:ext cx="41350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 </a:t>
            </a:r>
            <a:r>
              <a:rPr lang="en-US" sz="2200" dirty="0" smtClean="0">
                <a:solidFill>
                  <a:srgbClr val="FF0000"/>
                </a:solidFill>
              </a:rPr>
              <a:t>painted </a:t>
            </a:r>
            <a:r>
              <a:rPr lang="en-US" sz="2200" dirty="0" smtClean="0"/>
              <a:t>my bedroom yesterday.</a:t>
            </a:r>
            <a:endParaRPr lang="en-US" sz="2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528" y="2564904"/>
            <a:ext cx="35851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When …........ your bedroom?</a:t>
            </a:r>
            <a:endParaRPr lang="en-US" sz="22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92974" y="3142129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This man paints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/>
              <a:t>his bedroom every year.</a:t>
            </a:r>
            <a:endParaRPr lang="en-US" sz="22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292974" y="3142129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This man </a:t>
            </a:r>
            <a:r>
              <a:rPr lang="en-US" sz="2200" dirty="0" smtClean="0">
                <a:solidFill>
                  <a:srgbClr val="FF0000"/>
                </a:solidFill>
              </a:rPr>
              <a:t>paints </a:t>
            </a:r>
            <a:r>
              <a:rPr lang="en-US" sz="2200" dirty="0" smtClean="0"/>
              <a:t>his bedroom every year.</a:t>
            </a:r>
            <a:endParaRPr lang="en-US" sz="22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23528" y="3646185"/>
            <a:ext cx="37444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When …........ his bedroom?</a:t>
            </a:r>
            <a:endParaRPr lang="en-US" sz="22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92974" y="4221088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 am painting my bedroom now.</a:t>
            </a:r>
            <a:endParaRPr lang="en-US" sz="22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292974" y="4221088"/>
            <a:ext cx="70873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 </a:t>
            </a:r>
            <a:r>
              <a:rPr lang="en-US" sz="2200" dirty="0" smtClean="0">
                <a:solidFill>
                  <a:srgbClr val="FF0000"/>
                </a:solidFill>
              </a:rPr>
              <a:t>am painting </a:t>
            </a:r>
            <a:r>
              <a:rPr lang="en-US" sz="2200" dirty="0" smtClean="0"/>
              <a:t>my bedroom now.</a:t>
            </a:r>
            <a:endParaRPr lang="en-US" sz="22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395536" y="4764744"/>
            <a:ext cx="25202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What …........ now?</a:t>
            </a:r>
            <a:endParaRPr lang="en-US" sz="22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635897" y="1556792"/>
            <a:ext cx="5400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When are you going to paint your bedroom?</a:t>
            </a:r>
            <a:endParaRPr lang="en-US" sz="20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4067945" y="2132856"/>
            <a:ext cx="4104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When did you paint your bedroom?</a:t>
            </a:r>
            <a:endParaRPr lang="en-US" sz="20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5004048" y="3140968"/>
            <a:ext cx="4104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When does he paint his bedroom?</a:t>
            </a:r>
            <a:endParaRPr lang="en-US" sz="20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4499992" y="4221088"/>
            <a:ext cx="4104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What are you doing now?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39355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483768" y="188640"/>
            <a:ext cx="3970253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Question words</a:t>
            </a:r>
            <a:endParaRPr lang="en-US" sz="45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595303"/>
              </p:ext>
            </p:extLst>
          </p:nvPr>
        </p:nvGraphicFramePr>
        <p:xfrm>
          <a:off x="436446" y="974788"/>
          <a:ext cx="8064896" cy="5256587"/>
        </p:xfrm>
        <a:graphic>
          <a:graphicData uri="http://schemas.openxmlformats.org/drawingml/2006/table">
            <a:tbl>
              <a:tblPr bandRow="1">
                <a:tableStyleId>{616DA210-FB5B-4158-B5E0-FEB733F419BA}</a:tableStyleId>
              </a:tblPr>
              <a:tblGrid>
                <a:gridCol w="1296144"/>
                <a:gridCol w="3385828"/>
                <a:gridCol w="3382924"/>
              </a:tblGrid>
              <a:tr h="75094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Who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Objects or actions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What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People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When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Reasons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Where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Manner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Why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Time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Whose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Place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How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Possession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62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621143"/>
              </p:ext>
            </p:extLst>
          </p:nvPr>
        </p:nvGraphicFramePr>
        <p:xfrm>
          <a:off x="683568" y="1124744"/>
          <a:ext cx="8064896" cy="5256587"/>
        </p:xfrm>
        <a:graphic>
          <a:graphicData uri="http://schemas.openxmlformats.org/drawingml/2006/table">
            <a:tbl>
              <a:tblPr bandRow="1">
                <a:tableStyleId>{616DA210-FB5B-4158-B5E0-FEB733F419BA}</a:tableStyleId>
              </a:tblPr>
              <a:tblGrid>
                <a:gridCol w="1296144"/>
                <a:gridCol w="2304256"/>
                <a:gridCol w="4464496"/>
              </a:tblGrid>
              <a:tr h="75094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Who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People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Who is your</a:t>
                      </a:r>
                      <a:r>
                        <a:rPr lang="en-US" baseline="0" noProof="0" dirty="0" smtClean="0"/>
                        <a:t> teacher?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What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Objects or actions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What are you doing?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When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Time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When will you come?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Where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Place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Where are you from?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Why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Reason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Why do you study</a:t>
                      </a:r>
                      <a:r>
                        <a:rPr lang="en-US" baseline="0" noProof="0" dirty="0" smtClean="0"/>
                        <a:t> English?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smtClean="0"/>
                        <a:t>Whose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Possession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Whose car is this?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50941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How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Manner</a:t>
                      </a:r>
                      <a:endParaRPr lang="en-U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How do you cook</a:t>
                      </a:r>
                      <a:r>
                        <a:rPr lang="en-US" baseline="0" noProof="0" dirty="0" smtClean="0"/>
                        <a:t> this cake?</a:t>
                      </a: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2483768" y="188640"/>
            <a:ext cx="3970253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Question words</a:t>
            </a:r>
            <a:endParaRPr lang="en-US" sz="45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328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85800" y="1981200"/>
            <a:ext cx="16764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/>
              <a:t>.......</a:t>
            </a:r>
            <a:endParaRPr lang="es-ES" sz="450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86000" y="1905000"/>
            <a:ext cx="4862513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chemeClr val="accent2"/>
                </a:solidFill>
              </a:rPr>
              <a:t>are those people?</a:t>
            </a:r>
            <a:endParaRPr lang="es-ES" sz="450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1000" y="3505200"/>
            <a:ext cx="81534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a-ES" sz="4500"/>
              <a:t>Those people are our neighbours.</a:t>
            </a:r>
            <a:endParaRPr lang="es-ES" sz="4500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685800" y="1905000"/>
            <a:ext cx="13716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a-ES" sz="4500">
                <a:solidFill>
                  <a:srgbClr val="EB2B0B"/>
                </a:solidFill>
              </a:rPr>
              <a:t>Who</a:t>
            </a:r>
            <a:endParaRPr lang="es-ES" sz="4500">
              <a:solidFill>
                <a:srgbClr val="EB2B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596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863</Words>
  <Application>Microsoft Office PowerPoint</Application>
  <PresentationFormat>On-screen Show (4:3)</PresentationFormat>
  <Paragraphs>203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Fernando</dc:creator>
  <cp:lastModifiedBy>English Academy</cp:lastModifiedBy>
  <cp:revision>34</cp:revision>
  <dcterms:created xsi:type="dcterms:W3CDTF">2011-08-29T22:50:20Z</dcterms:created>
  <dcterms:modified xsi:type="dcterms:W3CDTF">2015-07-21T02:27:34Z</dcterms:modified>
</cp:coreProperties>
</file>