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5" r:id="rId3"/>
    <p:sldId id="310" r:id="rId4"/>
    <p:sldId id="321" r:id="rId5"/>
    <p:sldId id="322" r:id="rId6"/>
    <p:sldId id="313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6/23/2015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6/23/2015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6/23/2015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es-ES" dirty="0" err="1" smtClean="0">
                <a:latin typeface="Corbel"/>
              </a:rPr>
              <a:t>Verbs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followed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by</a:t>
            </a:r>
            <a:r>
              <a:rPr lang="es-ES" dirty="0" smtClean="0">
                <a:latin typeface="Corbel"/>
              </a:rPr>
              <a:t> </a:t>
            </a:r>
            <a:br>
              <a:rPr lang="es-ES" dirty="0" smtClean="0">
                <a:latin typeface="Corbel"/>
              </a:rPr>
            </a:br>
            <a:r>
              <a:rPr lang="es-ES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–</a:t>
            </a:r>
            <a:r>
              <a:rPr lang="es-ES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ing</a:t>
            </a:r>
            <a:r>
              <a:rPr lang="es-ES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smtClean="0">
                <a:latin typeface="Corbel"/>
              </a:rPr>
              <a:t>and </a:t>
            </a:r>
            <a:r>
              <a:rPr lang="es-ES" dirty="0" err="1" smtClean="0">
                <a:latin typeface="Corbel"/>
              </a:rPr>
              <a:t>infinitive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with</a:t>
            </a:r>
            <a:r>
              <a:rPr lang="es-ES" dirty="0" smtClean="0">
                <a:latin typeface="Corbel"/>
              </a:rPr>
              <a:t> </a:t>
            </a:r>
            <a:r>
              <a:rPr lang="es-ES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endParaRPr lang="es-ES" sz="6600" b="0" i="1" spc="100" baseline="0" dirty="0">
              <a:solidFill>
                <a:schemeClr val="bg2">
                  <a:lumMod val="25000"/>
                  <a:lumOff val="75000"/>
                </a:schemeClr>
              </a:solidFill>
              <a:latin typeface="Corbel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es-ES" dirty="0" err="1" smtClean="0">
                <a:solidFill>
                  <a:srgbClr val="56C5FF"/>
                </a:solidFill>
              </a:rPr>
              <a:t>Upper</a:t>
            </a:r>
            <a:r>
              <a:rPr lang="es-ES" dirty="0" smtClean="0">
                <a:solidFill>
                  <a:srgbClr val="56C5FF"/>
                </a:solidFill>
              </a:rPr>
              <a:t> </a:t>
            </a:r>
            <a:r>
              <a:rPr lang="es-ES" dirty="0" err="1" smtClean="0">
                <a:solidFill>
                  <a:srgbClr val="56C5FF"/>
                </a:solidFill>
              </a:rPr>
              <a:t>intermeidate</a:t>
            </a:r>
            <a:endParaRPr lang="es-ES" dirty="0" smtClean="0">
              <a:solidFill>
                <a:srgbClr val="56C5FF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s-ES" sz="2000" b="0" i="0" spc="200" baseline="0" dirty="0" smtClean="0">
                <a:solidFill>
                  <a:srgbClr val="56C5FF"/>
                </a:solidFill>
              </a:rPr>
              <a:t>9.4</a:t>
            </a:r>
            <a:endParaRPr lang="es-ES" sz="2000" b="0" i="0" spc="200" baseline="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s-ES" dirty="0" err="1" smtClean="0">
                <a:latin typeface="Corbel"/>
              </a:rPr>
              <a:t>Some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verbs</a:t>
            </a:r>
            <a:r>
              <a:rPr lang="es-ES" dirty="0" smtClean="0">
                <a:latin typeface="Corbel"/>
              </a:rPr>
              <a:t> are </a:t>
            </a:r>
            <a:r>
              <a:rPr lang="es-ES" dirty="0" err="1" smtClean="0">
                <a:latin typeface="Corbel"/>
              </a:rPr>
              <a:t>followed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by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an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–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form</a:t>
            </a:r>
            <a:endParaRPr lang="es-ES" sz="3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err="1" smtClean="0">
                <a:latin typeface="Corbel"/>
              </a:rPr>
              <a:t>These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include</a:t>
            </a:r>
            <a:r>
              <a:rPr lang="es-ES" dirty="0" smtClean="0">
                <a:latin typeface="Corbel"/>
              </a:rPr>
              <a:t>:</a:t>
            </a:r>
          </a:p>
          <a:p>
            <a:pPr marL="223200" indent="-223200" algn="ctr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i="1" dirty="0" err="1">
                <a:latin typeface="Corbel"/>
              </a:rPr>
              <a:t>c</a:t>
            </a:r>
            <a:r>
              <a:rPr lang="es-ES" sz="2400" b="0" i="1" dirty="0" err="1" smtClean="0">
                <a:solidFill>
                  <a:schemeClr val="tx1"/>
                </a:solidFill>
                <a:latin typeface="Corbel"/>
              </a:rPr>
              <a:t>arry</a:t>
            </a:r>
            <a:r>
              <a:rPr lang="es-ES" sz="2400" b="0" i="1" dirty="0" smtClean="0">
                <a:solidFill>
                  <a:schemeClr val="tx1"/>
                </a:solidFill>
                <a:latin typeface="Corbel"/>
              </a:rPr>
              <a:t> </a:t>
            </a:r>
            <a:r>
              <a:rPr lang="es-ES" sz="2400" b="0" i="1" dirty="0" err="1" smtClean="0">
                <a:solidFill>
                  <a:schemeClr val="tx1"/>
                </a:solidFill>
                <a:latin typeface="Corbel"/>
              </a:rPr>
              <a:t>on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e</a:t>
            </a:r>
            <a:r>
              <a:rPr lang="es-ES" sz="2400" b="0" i="1" dirty="0" err="1" smtClean="0">
                <a:solidFill>
                  <a:schemeClr val="tx1"/>
                </a:solidFill>
                <a:latin typeface="Corbel"/>
              </a:rPr>
              <a:t>njoy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f</a:t>
            </a:r>
            <a:r>
              <a:rPr lang="es-ES" sz="2400" b="0" i="1" dirty="0" err="1" smtClean="0">
                <a:solidFill>
                  <a:schemeClr val="tx1"/>
                </a:solidFill>
                <a:latin typeface="Corbel"/>
              </a:rPr>
              <a:t>ancy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finish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g</a:t>
            </a:r>
            <a:r>
              <a:rPr lang="es-ES" sz="2400" b="0" i="1" dirty="0" err="1" smtClean="0">
                <a:solidFill>
                  <a:schemeClr val="tx1"/>
                </a:solidFill>
                <a:latin typeface="Corbel"/>
              </a:rPr>
              <a:t>ive</a:t>
            </a:r>
            <a:r>
              <a:rPr lang="es-ES" sz="2400" b="0" i="1" dirty="0" smtClean="0">
                <a:solidFill>
                  <a:schemeClr val="tx1"/>
                </a:solidFill>
                <a:latin typeface="Corbel"/>
              </a:rPr>
              <a:t> up, </a:t>
            </a:r>
            <a:r>
              <a:rPr lang="es-ES" i="1" dirty="0" smtClean="0">
                <a:latin typeface="Corbel"/>
              </a:rPr>
              <a:t>imagine, </a:t>
            </a:r>
            <a:r>
              <a:rPr lang="es-ES" i="1" dirty="0" err="1" smtClean="0">
                <a:latin typeface="Corbel"/>
              </a:rPr>
              <a:t>keep</a:t>
            </a:r>
            <a:r>
              <a:rPr lang="es-ES" i="1" dirty="0" smtClean="0">
                <a:latin typeface="Corbel"/>
              </a:rPr>
              <a:t> (</a:t>
            </a:r>
            <a:r>
              <a:rPr lang="es-ES" i="1" dirty="0" err="1" smtClean="0">
                <a:latin typeface="Corbel"/>
              </a:rPr>
              <a:t>on</a:t>
            </a:r>
            <a:r>
              <a:rPr lang="es-ES" i="1" dirty="0" smtClean="0">
                <a:latin typeface="Corbel"/>
              </a:rPr>
              <a:t>) </a:t>
            </a:r>
            <a:r>
              <a:rPr lang="es-ES" i="1" dirty="0" err="1" smtClean="0">
                <a:latin typeface="Corbel"/>
              </a:rPr>
              <a:t>mind</a:t>
            </a:r>
            <a:r>
              <a:rPr lang="es-ES" i="1" dirty="0" smtClean="0">
                <a:latin typeface="Corbel"/>
              </a:rPr>
              <a:t> </a:t>
            </a:r>
            <a:r>
              <a:rPr lang="es-ES" dirty="0" smtClean="0">
                <a:latin typeface="Corbel"/>
              </a:rPr>
              <a:t>and</a:t>
            </a:r>
            <a:r>
              <a:rPr lang="es-ES" i="1" dirty="0" smtClean="0">
                <a:latin typeface="Corbel"/>
              </a:rPr>
              <a:t> </a:t>
            </a:r>
            <a:r>
              <a:rPr lang="es-ES" i="1" dirty="0" err="1" smtClean="0">
                <a:latin typeface="Corbel"/>
              </a:rPr>
              <a:t>suggest</a:t>
            </a:r>
            <a:r>
              <a:rPr lang="es-ES" i="1" dirty="0" smtClean="0">
                <a:latin typeface="Corbel"/>
              </a:rPr>
              <a:t>, </a:t>
            </a:r>
            <a:r>
              <a:rPr lang="es-ES" dirty="0" err="1" smtClean="0">
                <a:latin typeface="Corbel"/>
              </a:rPr>
              <a:t>among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others</a:t>
            </a:r>
            <a:r>
              <a:rPr lang="es-ES" b="1" dirty="0" smtClean="0">
                <a:latin typeface="Corbel"/>
              </a:rPr>
              <a:t>.</a:t>
            </a:r>
            <a:endParaRPr lang="es-ES" i="1" dirty="0" smtClean="0">
              <a:latin typeface="Corbel"/>
            </a:endParaRPr>
          </a:p>
          <a:p>
            <a:pPr marL="0" indent="0" algn="ctr" defTabSz="914400">
              <a:spcBef>
                <a:spcPts val="1800"/>
              </a:spcBef>
              <a:buClr>
                <a:srgbClr val="56C5FF"/>
              </a:buClr>
              <a:buSzPct val="100000"/>
              <a:buNone/>
            </a:pPr>
            <a:endParaRPr lang="es-ES" i="1" dirty="0">
              <a:latin typeface="Corbel"/>
            </a:endParaRP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err="1" smtClean="0">
                <a:latin typeface="Corbel"/>
              </a:rPr>
              <a:t>They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enjoy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going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to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weddings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smtClean="0">
                <a:latin typeface="Corbel"/>
              </a:rPr>
              <a:t>I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finished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watching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movie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last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night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He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suggests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having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dinner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at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the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expensive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restaurant</a:t>
            </a:r>
            <a:endParaRPr lang="es-ES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s-ES" dirty="0" err="1" smtClean="0">
                <a:latin typeface="Corbel"/>
              </a:rPr>
              <a:t>Some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verbs</a:t>
            </a:r>
            <a:r>
              <a:rPr lang="es-ES" dirty="0" smtClean="0">
                <a:latin typeface="Corbel"/>
              </a:rPr>
              <a:t> are </a:t>
            </a:r>
            <a:r>
              <a:rPr lang="es-ES" dirty="0" err="1" smtClean="0">
                <a:latin typeface="Corbel"/>
              </a:rPr>
              <a:t>followed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by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infinitive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with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endParaRPr lang="es-ES" sz="3600" b="1" i="1" spc="100" baseline="0" dirty="0">
              <a:solidFill>
                <a:schemeClr val="bg2">
                  <a:lumMod val="25000"/>
                  <a:lumOff val="75000"/>
                </a:schemeClr>
              </a:solidFill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err="1" smtClean="0">
                <a:latin typeface="Corbel"/>
              </a:rPr>
              <a:t>These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include</a:t>
            </a:r>
            <a:r>
              <a:rPr lang="es-ES" dirty="0" smtClean="0">
                <a:latin typeface="Corbel"/>
              </a:rPr>
              <a:t>:</a:t>
            </a:r>
          </a:p>
          <a:p>
            <a:pPr marL="223200" indent="-223200" algn="ctr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i="1" dirty="0" err="1">
                <a:latin typeface="Corbel"/>
              </a:rPr>
              <a:t>a</a:t>
            </a:r>
            <a:r>
              <a:rPr lang="es-ES" i="1" dirty="0" err="1" smtClean="0">
                <a:latin typeface="Corbel"/>
              </a:rPr>
              <a:t>fford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agree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arrange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expect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manage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promise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refuse</a:t>
            </a:r>
            <a:r>
              <a:rPr lang="es-ES" i="1" dirty="0" smtClean="0">
                <a:latin typeface="Corbel"/>
              </a:rPr>
              <a:t> </a:t>
            </a:r>
            <a:r>
              <a:rPr lang="es-ES" dirty="0" smtClean="0">
                <a:latin typeface="Corbel"/>
              </a:rPr>
              <a:t>and</a:t>
            </a:r>
            <a:r>
              <a:rPr lang="es-ES" i="1" dirty="0" smtClean="0">
                <a:latin typeface="Corbel"/>
              </a:rPr>
              <a:t> </a:t>
            </a:r>
            <a:r>
              <a:rPr lang="es-ES" i="1" dirty="0" err="1" smtClean="0">
                <a:latin typeface="Corbel"/>
              </a:rPr>
              <a:t>seen</a:t>
            </a:r>
            <a:r>
              <a:rPr lang="es-ES" i="1" dirty="0" smtClean="0">
                <a:latin typeface="Corbel"/>
              </a:rPr>
              <a:t>.</a:t>
            </a:r>
          </a:p>
          <a:p>
            <a:pPr marL="0" indent="0" algn="ctr" defTabSz="914400">
              <a:spcBef>
                <a:spcPts val="1800"/>
              </a:spcBef>
              <a:buClr>
                <a:srgbClr val="56C5FF"/>
              </a:buClr>
              <a:buSzPct val="100000"/>
              <a:buNone/>
            </a:pPr>
            <a:endParaRPr lang="es-ES" i="1" dirty="0">
              <a:latin typeface="Corbel"/>
            </a:endParaRP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bride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promised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love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him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smtClean="0">
                <a:latin typeface="Corbel"/>
              </a:rPr>
              <a:t>I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agreed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watch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</a:t>
            </a:r>
            <a:r>
              <a:rPr lang="es-ES" dirty="0" err="1" smtClean="0">
                <a:latin typeface="Corbel"/>
              </a:rPr>
              <a:t>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movie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with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her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He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promised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to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dirty="0" err="1" smtClean="0">
                <a:latin typeface="Corbel"/>
              </a:rPr>
              <a:t>take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us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out</a:t>
            </a:r>
            <a:r>
              <a:rPr lang="es-ES" dirty="0" smtClean="0">
                <a:latin typeface="Corbel"/>
              </a:rPr>
              <a:t>  </a:t>
            </a:r>
            <a:r>
              <a:rPr lang="es-ES" dirty="0" err="1" smtClean="0">
                <a:latin typeface="Corbel"/>
              </a:rPr>
              <a:t>to</a:t>
            </a:r>
            <a:r>
              <a:rPr lang="es-ES" dirty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di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nner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to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the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expensive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restaurant.</a:t>
            </a:r>
            <a:endParaRPr lang="es-ES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0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s-ES" dirty="0" err="1" smtClean="0">
                <a:latin typeface="Corbel"/>
              </a:rPr>
              <a:t>Some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verbs</a:t>
            </a:r>
            <a:r>
              <a:rPr lang="es-ES" dirty="0" smtClean="0">
                <a:latin typeface="Corbel"/>
              </a:rPr>
              <a:t> are </a:t>
            </a:r>
            <a:r>
              <a:rPr lang="es-ES" dirty="0" err="1" smtClean="0">
                <a:latin typeface="Corbel"/>
              </a:rPr>
              <a:t>followed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by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infinitive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with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or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–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form</a:t>
            </a:r>
            <a:r>
              <a:rPr lang="es-ES" dirty="0" smtClean="0">
                <a:latin typeface="Corbel"/>
              </a:rPr>
              <a:t> of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</a:t>
            </a:r>
            <a:endParaRPr lang="es-ES" sz="3600" b="1" i="1" spc="100" baseline="0" dirty="0">
              <a:solidFill>
                <a:srgbClr val="FF0000"/>
              </a:solidFill>
              <a:latin typeface="Corbel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err="1" smtClean="0">
                <a:latin typeface="Corbel"/>
              </a:rPr>
              <a:t>When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using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these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verbs</a:t>
            </a:r>
            <a:r>
              <a:rPr lang="es-ES" dirty="0" smtClean="0">
                <a:latin typeface="Corbel"/>
              </a:rPr>
              <a:t> , </a:t>
            </a:r>
            <a:r>
              <a:rPr lang="es-ES" dirty="0" err="1" smtClean="0">
                <a:latin typeface="Corbel"/>
              </a:rPr>
              <a:t>there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is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little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or</a:t>
            </a:r>
            <a:r>
              <a:rPr lang="es-ES" dirty="0" smtClean="0">
                <a:latin typeface="Corbel"/>
              </a:rPr>
              <a:t> no </a:t>
            </a:r>
            <a:r>
              <a:rPr lang="es-ES" dirty="0" err="1" smtClean="0">
                <a:latin typeface="Corbel"/>
              </a:rPr>
              <a:t>difference</a:t>
            </a:r>
            <a:r>
              <a:rPr lang="es-ES" dirty="0" smtClean="0">
                <a:latin typeface="Corbel"/>
              </a:rPr>
              <a:t> in </a:t>
            </a:r>
            <a:r>
              <a:rPr lang="es-ES" dirty="0" err="1" smtClean="0">
                <a:latin typeface="Corbel"/>
              </a:rPr>
              <a:t>meaning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These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include</a:t>
            </a:r>
            <a:r>
              <a:rPr lang="es-ES" dirty="0" smtClean="0">
                <a:latin typeface="Corbel"/>
              </a:rPr>
              <a:t>:</a:t>
            </a:r>
          </a:p>
          <a:p>
            <a:pPr marL="223200" indent="-223200" algn="ctr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i="1" dirty="0" err="1">
                <a:latin typeface="Corbel"/>
              </a:rPr>
              <a:t>b</a:t>
            </a:r>
            <a:r>
              <a:rPr lang="es-ES" i="1" dirty="0" err="1" smtClean="0">
                <a:latin typeface="Corbel"/>
              </a:rPr>
              <a:t>egin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continue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hate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like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love</a:t>
            </a:r>
            <a:r>
              <a:rPr lang="es-ES" i="1" dirty="0" smtClean="0">
                <a:latin typeface="Corbel"/>
              </a:rPr>
              <a:t>, </a:t>
            </a:r>
            <a:r>
              <a:rPr lang="es-ES" i="1" dirty="0" err="1" smtClean="0">
                <a:latin typeface="Corbel"/>
              </a:rPr>
              <a:t>prefer</a:t>
            </a:r>
            <a:r>
              <a:rPr lang="es-ES" i="1" dirty="0" smtClean="0">
                <a:latin typeface="Corbel"/>
              </a:rPr>
              <a:t> </a:t>
            </a:r>
            <a:r>
              <a:rPr lang="es-ES" dirty="0" smtClean="0">
                <a:latin typeface="Corbel"/>
              </a:rPr>
              <a:t>and</a:t>
            </a:r>
            <a:r>
              <a:rPr lang="es-ES" i="1" dirty="0" smtClean="0">
                <a:latin typeface="Corbel"/>
              </a:rPr>
              <a:t> </a:t>
            </a:r>
            <a:r>
              <a:rPr lang="es-ES" i="1" dirty="0" err="1" smtClean="0">
                <a:latin typeface="Corbel"/>
              </a:rPr>
              <a:t>start</a:t>
            </a:r>
            <a:r>
              <a:rPr lang="es-ES" i="1" dirty="0" smtClean="0">
                <a:latin typeface="Corbel"/>
              </a:rPr>
              <a:t>.</a:t>
            </a:r>
          </a:p>
          <a:p>
            <a:pPr marL="0" indent="0" algn="ctr" defTabSz="914400">
              <a:spcBef>
                <a:spcPts val="1800"/>
              </a:spcBef>
              <a:buClr>
                <a:srgbClr val="56C5FF"/>
              </a:buClr>
              <a:buSzPct val="100000"/>
              <a:buNone/>
            </a:pPr>
            <a:endParaRPr lang="es-ES" i="1" dirty="0">
              <a:latin typeface="Corbel"/>
            </a:endParaRP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smtClean="0">
                <a:latin typeface="Corbel"/>
              </a:rPr>
              <a:t>I </a:t>
            </a:r>
            <a:r>
              <a:rPr lang="es-ES" dirty="0" err="1" smtClean="0">
                <a:latin typeface="Corbel"/>
              </a:rPr>
              <a:t>don`t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like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dancing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.</a:t>
            </a: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I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don`t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like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to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dance</a:t>
            </a: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err="1">
                <a:latin typeface="Corbel"/>
              </a:rPr>
              <a:t>S</a:t>
            </a:r>
            <a:r>
              <a:rPr lang="es-ES" dirty="0" err="1" smtClean="0">
                <a:latin typeface="Corbel"/>
              </a:rPr>
              <a:t>he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hates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reading</a:t>
            </a:r>
            <a:endParaRPr lang="es-ES" b="1" i="1" dirty="0" smtClean="0">
              <a:solidFill>
                <a:schemeClr val="bg2">
                  <a:lumMod val="25000"/>
                  <a:lumOff val="75000"/>
                </a:schemeClr>
              </a:solidFill>
              <a:latin typeface="Corbel"/>
            </a:endParaRPr>
          </a:p>
          <a:p>
            <a:pPr marL="223200" indent="-223200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sz="2400" dirty="0" err="1" smtClean="0">
                <a:latin typeface="Corbel"/>
              </a:rPr>
              <a:t>She</a:t>
            </a:r>
            <a:r>
              <a:rPr lang="es-ES" sz="24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hates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read</a:t>
            </a:r>
            <a:r>
              <a:rPr lang="es-ES" sz="240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.</a:t>
            </a:r>
            <a:endParaRPr lang="es-ES" sz="2400" dirty="0">
              <a:solidFill>
                <a:schemeClr val="bg2">
                  <a:lumMod val="25000"/>
                  <a:lumOff val="75000"/>
                </a:scheme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5916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es-ES" sz="3600" b="0" i="0" spc="100" baseline="0" dirty="0" err="1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However</a:t>
            </a:r>
            <a:r>
              <a:rPr lang="es-ES" sz="3600" b="0" i="0" spc="100" baseline="0" dirty="0" smtClean="0">
                <a:solidFill>
                  <a:schemeClr val="tx1"/>
                </a:solidFill>
                <a:latin typeface="Corbel"/>
                <a:ea typeface="+mj-ea"/>
                <a:cs typeface="+mj-cs"/>
              </a:rPr>
              <a:t>,…………</a:t>
            </a:r>
            <a:endParaRPr lang="es-ES" sz="3600" b="0" i="0" spc="100" baseline="0" dirty="0">
              <a:solidFill>
                <a:schemeClr val="tx1"/>
              </a:solidFill>
              <a:latin typeface="Corbel"/>
              <a:ea typeface="+mj-ea"/>
              <a:cs typeface="+mj-cs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10380831" cy="4114800"/>
          </a:xfrm>
        </p:spPr>
        <p:txBody>
          <a:bodyPr>
            <a:normAutofit/>
          </a:bodyPr>
          <a:lstStyle/>
          <a:p>
            <a:pPr>
              <a:buClr>
                <a:srgbClr val="56C5FF"/>
              </a:buClr>
            </a:pPr>
            <a:r>
              <a:rPr lang="es-ES" dirty="0" err="1" smtClean="0">
                <a:latin typeface="Corbel"/>
              </a:rPr>
              <a:t>Some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verbs</a:t>
            </a:r>
            <a:r>
              <a:rPr lang="es-ES" dirty="0" smtClean="0">
                <a:latin typeface="Corbel"/>
              </a:rPr>
              <a:t> are </a:t>
            </a:r>
            <a:r>
              <a:rPr lang="es-ES" dirty="0" err="1" smtClean="0">
                <a:latin typeface="Corbel"/>
              </a:rPr>
              <a:t>followed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either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by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infinitive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with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or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by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–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form</a:t>
            </a:r>
            <a:r>
              <a:rPr lang="es-ES" dirty="0" smtClean="0">
                <a:latin typeface="Corbel"/>
              </a:rPr>
              <a:t> of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verb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with</a:t>
            </a:r>
            <a:r>
              <a:rPr lang="es-ES" dirty="0" smtClean="0">
                <a:latin typeface="Corbel"/>
              </a:rPr>
              <a:t> a </a:t>
            </a:r>
            <a:r>
              <a:rPr lang="es-ES" dirty="0" err="1" smtClean="0">
                <a:latin typeface="Corbel"/>
              </a:rPr>
              <a:t>difference</a:t>
            </a:r>
            <a:r>
              <a:rPr lang="es-ES" dirty="0" smtClean="0">
                <a:latin typeface="Corbel"/>
              </a:rPr>
              <a:t> in </a:t>
            </a:r>
            <a:r>
              <a:rPr lang="es-ES" dirty="0" err="1" smtClean="0">
                <a:latin typeface="Corbel"/>
              </a:rPr>
              <a:t>meaning</a:t>
            </a:r>
            <a:endParaRPr lang="es-ES" dirty="0" smtClean="0">
              <a:latin typeface="Corbel"/>
            </a:endParaRPr>
          </a:p>
          <a:p>
            <a:pPr marL="0" indent="0">
              <a:buClr>
                <a:srgbClr val="56C5FF"/>
              </a:buClr>
              <a:buNone/>
            </a:pPr>
            <a:endParaRPr lang="es-ES" sz="2400" b="0" i="0" dirty="0" smtClean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smtClean="0">
                <a:latin typeface="Corbel"/>
              </a:rPr>
              <a:t>I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stopped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to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ask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the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way</a:t>
            </a:r>
            <a:r>
              <a:rPr lang="es-ES" dirty="0" smtClean="0">
                <a:latin typeface="Corbel"/>
              </a:rPr>
              <a:t>. 			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=</a:t>
            </a:r>
            <a:r>
              <a:rPr lang="es-ES" dirty="0" smtClean="0">
                <a:latin typeface="Corbel"/>
              </a:rPr>
              <a:t> I </a:t>
            </a:r>
            <a:r>
              <a:rPr lang="es-ES" dirty="0" err="1" smtClean="0">
                <a:latin typeface="Corbel"/>
              </a:rPr>
              <a:t>stopped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moving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I </a:t>
            </a:r>
            <a:r>
              <a:rPr lang="es-ES" sz="2400" b="1" i="0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stopped</a:t>
            </a:r>
            <a:r>
              <a:rPr lang="es-ES" sz="2400" b="1" i="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smoking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last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year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.		</a:t>
            </a:r>
            <a:r>
              <a:rPr lang="es-ES" sz="2400" b="0" i="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=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I no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longer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smoke</a:t>
            </a:r>
            <a:endParaRPr lang="es-ES" sz="2400" b="0" i="0" dirty="0" smtClean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I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tried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to</a:t>
            </a:r>
            <a:r>
              <a:rPr lang="es-ES" sz="2400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her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what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he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was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like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.		</a:t>
            </a:r>
            <a:r>
              <a:rPr lang="es-ES" sz="2400" b="0" i="0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  <a:ea typeface="+mn-ea"/>
                <a:cs typeface="+mn-cs"/>
              </a:rPr>
              <a:t>= 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I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attempted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to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tell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s-ES" sz="2400" b="0" i="0" dirty="0" err="1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her</a:t>
            </a:r>
            <a:r>
              <a:rPr lang="es-ES" sz="2400" b="0" i="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.</a:t>
            </a:r>
          </a:p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r>
              <a:rPr lang="es-ES" dirty="0" smtClean="0">
                <a:latin typeface="Corbel"/>
              </a:rPr>
              <a:t>I </a:t>
            </a:r>
            <a:r>
              <a:rPr lang="es-ES" dirty="0" err="1" smtClean="0">
                <a:latin typeface="Corbel"/>
              </a:rPr>
              <a:t>felt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dizzy</a:t>
            </a:r>
            <a:r>
              <a:rPr lang="es-ES" dirty="0" smtClean="0">
                <a:latin typeface="Corbel"/>
              </a:rPr>
              <a:t> and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tried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b="1" i="1" dirty="0" err="1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taking</a:t>
            </a:r>
            <a:r>
              <a:rPr lang="es-ES" b="1" i="1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an</a:t>
            </a:r>
            <a:r>
              <a:rPr lang="es-ES" dirty="0" smtClean="0">
                <a:latin typeface="Corbel"/>
              </a:rPr>
              <a:t> </a:t>
            </a:r>
            <a:r>
              <a:rPr lang="es-ES" dirty="0" err="1" smtClean="0">
                <a:latin typeface="Corbel"/>
              </a:rPr>
              <a:t>aspirin</a:t>
            </a:r>
            <a:r>
              <a:rPr lang="es-ES" dirty="0" smtClean="0">
                <a:latin typeface="Corbel"/>
              </a:rPr>
              <a:t>.	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  <a:latin typeface="Corbel"/>
              </a:rPr>
              <a:t>=</a:t>
            </a:r>
            <a:r>
              <a:rPr lang="es-ES" dirty="0" smtClean="0">
                <a:latin typeface="Corbel"/>
              </a:rPr>
              <a:t> I </a:t>
            </a:r>
            <a:r>
              <a:rPr lang="es-ES" dirty="0" err="1" smtClean="0">
                <a:latin typeface="Corbel"/>
              </a:rPr>
              <a:t>experimented</a:t>
            </a:r>
            <a:r>
              <a:rPr lang="es-ES" dirty="0" smtClean="0">
                <a:latin typeface="Corbel"/>
              </a:rPr>
              <a:t>.</a:t>
            </a:r>
          </a:p>
          <a:p>
            <a:pPr marL="223200" indent="-223200" algn="l" defTabSz="914400">
              <a:spcBef>
                <a:spcPts val="1800"/>
              </a:spcBef>
              <a:buClr>
                <a:srgbClr val="56C5FF"/>
              </a:buClr>
              <a:buSzPct val="100000"/>
              <a:buFont typeface="Arial"/>
              <a:buChar char="•"/>
            </a:pPr>
            <a:endParaRPr lang="es-ES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(panorámica)</Template>
  <TotalTime>0</TotalTime>
  <Words>222</Words>
  <Application>Microsoft Office PowerPoint</Application>
  <PresentationFormat>Personalizado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 Blue Tunnel 16x9</vt:lpstr>
      <vt:lpstr>Verbs followed by  –ing and infinitive with to</vt:lpstr>
      <vt:lpstr>Some verbs are followed by an –ing form</vt:lpstr>
      <vt:lpstr>Some verbs are followed by the infinitive with to</vt:lpstr>
      <vt:lpstr>Some verbs are followed by the infinitive with to or the –ing form of the verb</vt:lpstr>
      <vt:lpstr>However,…………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2015-06-24T00:16:49Z</dcterms:created>
  <dcterms:modified xsi:type="dcterms:W3CDTF">2015-06-24T01:05:40Z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