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72" r:id="rId3"/>
    <p:sldId id="270" r:id="rId4"/>
    <p:sldId id="276" r:id="rId5"/>
    <p:sldId id="269" r:id="rId6"/>
    <p:sldId id="273" r:id="rId7"/>
    <p:sldId id="275" r:id="rId8"/>
    <p:sldId id="274" r:id="rId9"/>
    <p:sldId id="256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57" r:id="rId18"/>
    <p:sldId id="266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5587" y="2310803"/>
            <a:ext cx="8534400" cy="1507067"/>
          </a:xfrm>
        </p:spPr>
        <p:txBody>
          <a:bodyPr>
            <a:normAutofit/>
          </a:bodyPr>
          <a:lstStyle/>
          <a:p>
            <a:r>
              <a:rPr lang="es-MX" sz="6000" b="1" dirty="0" smtClean="0">
                <a:solidFill>
                  <a:srgbClr val="FF0000"/>
                </a:solidFill>
              </a:rPr>
              <a:t>REPORTED SPEECH</a:t>
            </a:r>
            <a:endParaRPr lang="es-HN" sz="60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265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NEWSPAPER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050" name="Picture 2" descr="I Just Bought a Newspape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239592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 </a:t>
            </a:r>
            <a:r>
              <a:rPr lang="es-MX" dirty="0" err="1" smtClean="0"/>
              <a:t>letter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3074" name="Picture 2" descr="How to Write a Letter - Gear Pa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6" y="375231"/>
            <a:ext cx="8692211" cy="43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 </a:t>
            </a:r>
            <a:r>
              <a:rPr lang="es-MX" dirty="0" err="1" smtClean="0"/>
              <a:t>card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098" name="Picture 2" descr="Gratitude with Grace: How to Write A Thank You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9" y="172506"/>
            <a:ext cx="6858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155" y="4986867"/>
            <a:ext cx="8534400" cy="1507067"/>
          </a:xfrm>
        </p:spPr>
        <p:txBody>
          <a:bodyPr/>
          <a:lstStyle/>
          <a:p>
            <a:r>
              <a:rPr lang="es-MX" dirty="0" smtClean="0"/>
              <a:t>A radio </a:t>
            </a:r>
            <a:r>
              <a:rPr lang="es-MX" dirty="0" err="1" smtClean="0"/>
              <a:t>program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122" name="Picture 2" descr="LipstickFables en La Hora del Té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78" y="0"/>
            <a:ext cx="9422207" cy="52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7292" y="4986867"/>
            <a:ext cx="8534400" cy="1507067"/>
          </a:xfrm>
        </p:spPr>
        <p:txBody>
          <a:bodyPr/>
          <a:lstStyle/>
          <a:p>
            <a:pPr algn="ctr"/>
            <a:r>
              <a:rPr lang="es-MX" dirty="0" err="1" smtClean="0"/>
              <a:t>An</a:t>
            </a:r>
            <a:r>
              <a:rPr lang="es-MX" dirty="0" smtClean="0"/>
              <a:t> email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148" name="Picture 4" descr="How to write an informal email/letter? | 8th grade ISE -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00" y="0"/>
            <a:ext cx="6695985" cy="53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sticky</a:t>
            </a:r>
            <a:r>
              <a:rPr lang="es-MX" dirty="0" smtClean="0"/>
              <a:t> note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7170" name="Picture 2" descr="Luck Tree Fridge Magnets Home Decor Fun Novelty Sticky Note|note clip|notes  ringnotes life -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0"/>
            <a:ext cx="68199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82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Facebook page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8194" name="Picture 2" descr="Qué Debes Poner en Cada Sección de tu Página de Facebook Para Maximizar tu  Engagemen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2" y="0"/>
            <a:ext cx="8112662" cy="48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 WHATSAPP MESSAGE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1026" name="Picture 2" descr="API de WhatsApp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97" y="140329"/>
            <a:ext cx="3260074" cy="657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994" y="4672012"/>
            <a:ext cx="8534400" cy="1507067"/>
          </a:xfrm>
        </p:spPr>
        <p:txBody>
          <a:bodyPr/>
          <a:lstStyle/>
          <a:p>
            <a:pPr algn="ctr"/>
            <a:r>
              <a:rPr lang="es-MX" dirty="0" smtClean="0"/>
              <a:t>A PHONE CONVERSATION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49" y="314855"/>
            <a:ext cx="7147690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065" y="5350933"/>
            <a:ext cx="8534400" cy="1507067"/>
          </a:xfrm>
        </p:spPr>
        <p:txBody>
          <a:bodyPr/>
          <a:lstStyle/>
          <a:p>
            <a:pPr algn="ctr"/>
            <a:r>
              <a:rPr lang="es-MX" b="1" dirty="0" smtClean="0"/>
              <a:t>A dm (</a:t>
            </a:r>
            <a:r>
              <a:rPr lang="es-MX" b="1" dirty="0" err="1" smtClean="0"/>
              <a:t>direct</a:t>
            </a:r>
            <a:r>
              <a:rPr lang="es-MX" b="1" dirty="0" smtClean="0"/>
              <a:t> </a:t>
            </a:r>
            <a:r>
              <a:rPr lang="es-MX" b="1" dirty="0" err="1" smtClean="0"/>
              <a:t>message</a:t>
            </a:r>
            <a:r>
              <a:rPr lang="es-MX" b="1" dirty="0" smtClean="0"/>
              <a:t>)</a:t>
            </a:r>
            <a:endParaRPr lang="es-HN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86" y="54735"/>
            <a:ext cx="50482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731" y="960847"/>
            <a:ext cx="8534400" cy="1507067"/>
          </a:xfrm>
        </p:spPr>
        <p:txBody>
          <a:bodyPr/>
          <a:lstStyle/>
          <a:p>
            <a:r>
              <a:rPr lang="es-MX" b="1" dirty="0" smtClean="0">
                <a:solidFill>
                  <a:srgbClr val="FFC000"/>
                </a:solidFill>
              </a:rPr>
              <a:t>TO SAY WHAT OTHER PEOPLE SAID </a:t>
            </a:r>
            <a:r>
              <a:rPr lang="es-MX" b="1" dirty="0" err="1" smtClean="0">
                <a:solidFill>
                  <a:srgbClr val="FFC000"/>
                </a:solidFill>
              </a:rPr>
              <a:t>Or</a:t>
            </a:r>
            <a:r>
              <a:rPr lang="es-MX" b="1" dirty="0" smtClean="0">
                <a:solidFill>
                  <a:srgbClr val="FFC000"/>
                </a:solidFill>
              </a:rPr>
              <a:t> </a:t>
            </a:r>
            <a:r>
              <a:rPr lang="es-MX" b="1" dirty="0" err="1" smtClean="0">
                <a:solidFill>
                  <a:srgbClr val="FFC000"/>
                </a:solidFill>
              </a:rPr>
              <a:t>told</a:t>
            </a:r>
            <a:r>
              <a:rPr lang="es-MX" b="1" dirty="0" smtClean="0">
                <a:solidFill>
                  <a:srgbClr val="FFC000"/>
                </a:solidFill>
              </a:rPr>
              <a:t> </a:t>
            </a:r>
            <a:r>
              <a:rPr lang="es-MX" b="1" dirty="0" err="1" smtClean="0">
                <a:solidFill>
                  <a:srgbClr val="FFC000"/>
                </a:solidFill>
              </a:rPr>
              <a:t>you</a:t>
            </a:r>
            <a:r>
              <a:rPr lang="es-MX" b="1" dirty="0" smtClean="0">
                <a:solidFill>
                  <a:srgbClr val="FFC000"/>
                </a:solidFill>
              </a:rPr>
              <a:t>.</a:t>
            </a:r>
            <a:endParaRPr lang="es-HN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Gossip is a social skill – not a character f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4150"/>
            <a:ext cx="6096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0169" y="236231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We</a:t>
            </a:r>
            <a:r>
              <a:rPr lang="es-MX" b="1" dirty="0" smtClean="0">
                <a:solidFill>
                  <a:srgbClr val="FF0000"/>
                </a:solidFill>
              </a:rPr>
              <a:t> use </a:t>
            </a:r>
            <a:r>
              <a:rPr lang="es-MX" b="1" dirty="0" err="1" smtClean="0">
                <a:solidFill>
                  <a:srgbClr val="FF0000"/>
                </a:solidFill>
              </a:rPr>
              <a:t>these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verbs</a:t>
            </a:r>
            <a:r>
              <a:rPr lang="es-MX" b="1" dirty="0" smtClean="0">
                <a:solidFill>
                  <a:srgbClr val="FF0000"/>
                </a:solidFill>
              </a:rPr>
              <a:t> in </a:t>
            </a:r>
            <a:r>
              <a:rPr lang="es-MX" b="1" dirty="0" err="1" smtClean="0">
                <a:solidFill>
                  <a:srgbClr val="FF0000"/>
                </a:solidFill>
              </a:rPr>
              <a:t>the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reported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speech</a:t>
            </a:r>
            <a:r>
              <a:rPr lang="es-MX" b="1" dirty="0" smtClean="0">
                <a:solidFill>
                  <a:srgbClr val="FF0000"/>
                </a:solidFill>
              </a:rPr>
              <a:t>: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>
                <a:solidFill>
                  <a:srgbClr val="FF0000"/>
                </a:solidFill>
              </a:rPr>
              <a:t/>
            </a:r>
            <a:br>
              <a:rPr lang="es-MX" b="1" dirty="0">
                <a:solidFill>
                  <a:srgbClr val="FF0000"/>
                </a:solidFill>
              </a:rPr>
            </a:br>
            <a:r>
              <a:rPr lang="es-MX" b="1" dirty="0" err="1" smtClean="0">
                <a:solidFill>
                  <a:srgbClr val="FF0000"/>
                </a:solidFill>
              </a:rPr>
              <a:t>Tell</a:t>
            </a:r>
            <a:r>
              <a:rPr lang="es-MX" b="1" dirty="0" smtClean="0">
                <a:solidFill>
                  <a:srgbClr val="FF0000"/>
                </a:solidFill>
              </a:rPr>
              <a:t>     </a:t>
            </a:r>
            <a:r>
              <a:rPr lang="es-MX" b="1" dirty="0" err="1" smtClean="0">
                <a:solidFill>
                  <a:srgbClr val="FF0000"/>
                </a:solidFill>
              </a:rPr>
              <a:t>told</a:t>
            </a: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err="1" smtClean="0">
                <a:solidFill>
                  <a:srgbClr val="FF0000"/>
                </a:solidFill>
              </a:rPr>
              <a:t>say</a:t>
            </a:r>
            <a:r>
              <a:rPr lang="es-MX" b="1" dirty="0" smtClean="0">
                <a:solidFill>
                  <a:srgbClr val="FF0000"/>
                </a:solidFill>
              </a:rPr>
              <a:t>      </a:t>
            </a:r>
            <a:r>
              <a:rPr lang="es-MX" b="1" dirty="0" err="1" smtClean="0">
                <a:solidFill>
                  <a:srgbClr val="FF0000"/>
                </a:solidFill>
              </a:rPr>
              <a:t>said</a:t>
            </a: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err="1" smtClean="0">
                <a:solidFill>
                  <a:srgbClr val="FF0000"/>
                </a:solidFill>
              </a:rPr>
              <a:t>ask</a:t>
            </a:r>
            <a:r>
              <a:rPr lang="es-MX" b="1" dirty="0" smtClean="0">
                <a:solidFill>
                  <a:srgbClr val="FF0000"/>
                </a:solidFill>
              </a:rPr>
              <a:t>      </a:t>
            </a:r>
            <a:r>
              <a:rPr lang="es-MX" b="1" dirty="0" err="1" smtClean="0">
                <a:solidFill>
                  <a:srgbClr val="FF0000"/>
                </a:solidFill>
              </a:rPr>
              <a:t>asked</a:t>
            </a:r>
            <a:r>
              <a:rPr lang="es-MX" b="1" dirty="0" smtClean="0">
                <a:solidFill>
                  <a:srgbClr val="FF0000"/>
                </a:solidFill>
              </a:rPr>
              <a:t/>
            </a:r>
            <a:br>
              <a:rPr lang="es-MX" b="1" dirty="0" smtClean="0">
                <a:solidFill>
                  <a:srgbClr val="FF0000"/>
                </a:solidFill>
              </a:rPr>
            </a:br>
            <a:endParaRPr lang="es-H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6493" y="2675466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es-MX" sz="6000" b="1" dirty="0" smtClean="0">
                <a:solidFill>
                  <a:srgbClr val="C00000"/>
                </a:solidFill>
              </a:rPr>
              <a:t>REPORTED SPEECH</a:t>
            </a:r>
            <a:br>
              <a:rPr lang="es-MX" sz="6000" b="1" dirty="0" smtClean="0">
                <a:solidFill>
                  <a:srgbClr val="C00000"/>
                </a:solidFill>
              </a:rPr>
            </a:br>
            <a:r>
              <a:rPr lang="es-MX" sz="6000" b="1" dirty="0" smtClean="0">
                <a:solidFill>
                  <a:srgbClr val="C00000"/>
                </a:solidFill>
              </a:rPr>
              <a:t>STATEMENTS</a:t>
            </a:r>
            <a:endParaRPr lang="es-HN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258259"/>
              </p:ext>
            </p:extLst>
          </p:nvPr>
        </p:nvGraphicFramePr>
        <p:xfrm>
          <a:off x="-3" y="115910"/>
          <a:ext cx="12192002" cy="6742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1"/>
                <a:gridCol w="6096001"/>
              </a:tblGrid>
              <a:tr h="749121">
                <a:tc>
                  <a:txBody>
                    <a:bodyPr/>
                    <a:lstStyle/>
                    <a:p>
                      <a:pPr algn="l"/>
                      <a:r>
                        <a:rPr lang="es-MX" sz="3000" b="1" dirty="0" err="1" smtClean="0"/>
                        <a:t>Direct</a:t>
                      </a:r>
                      <a:r>
                        <a:rPr lang="es-MX" sz="3000" b="1" dirty="0" smtClean="0"/>
                        <a:t> </a:t>
                      </a:r>
                      <a:r>
                        <a:rPr lang="es-MX" sz="3000" b="1" dirty="0" err="1" smtClean="0"/>
                        <a:t>message</a:t>
                      </a:r>
                      <a:endParaRPr lang="es-HN" sz="30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sz="3000" b="1" dirty="0" err="1" smtClean="0"/>
                        <a:t>Reported</a:t>
                      </a:r>
                      <a:r>
                        <a:rPr lang="es-MX" sz="3000" b="1" dirty="0" smtClean="0"/>
                        <a:t> </a:t>
                      </a:r>
                      <a:r>
                        <a:rPr lang="es-MX" sz="3000" b="1" dirty="0" err="1" smtClean="0"/>
                        <a:t>speech</a:t>
                      </a:r>
                      <a:endParaRPr lang="es-HN" sz="30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121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s-MX" sz="2000" dirty="0" smtClean="0"/>
                        <a:t>MARIO: I </a:t>
                      </a:r>
                      <a:r>
                        <a:rPr lang="es-MX" sz="2000" b="1" dirty="0" smtClean="0">
                          <a:solidFill>
                            <a:srgbClr val="FFC000"/>
                          </a:solidFill>
                        </a:rPr>
                        <a:t>LOVE</a:t>
                      </a:r>
                      <a:r>
                        <a:rPr lang="es-MX" sz="2000" dirty="0" smtClean="0"/>
                        <a:t> APPLES.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s-MX" sz="2000" dirty="0" smtClean="0"/>
                        <a:t>MARIO:</a:t>
                      </a:r>
                      <a:r>
                        <a:rPr lang="es-MX" sz="2000" baseline="0" dirty="0" smtClean="0"/>
                        <a:t> I </a:t>
                      </a:r>
                      <a:r>
                        <a:rPr lang="es-MX" sz="2000" b="1" baseline="0" dirty="0" smtClean="0">
                          <a:solidFill>
                            <a:srgbClr val="FFC000"/>
                          </a:solidFill>
                        </a:rPr>
                        <a:t>DON’T LOVE </a:t>
                      </a:r>
                      <a:r>
                        <a:rPr lang="es-MX" sz="2000" baseline="0" dirty="0" smtClean="0"/>
                        <a:t>APPLES.</a:t>
                      </a:r>
                      <a:endParaRPr lang="es-HN" sz="20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MARIO SAID (THAT) 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HE 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LOVED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       </a:t>
                      </a:r>
                      <a:r>
                        <a:rPr lang="es-MX" dirty="0" smtClean="0"/>
                        <a:t>APPLES</a:t>
                      </a:r>
                      <a:r>
                        <a:rPr lang="es-MX" dirty="0" smtClean="0"/>
                        <a:t>.</a:t>
                      </a:r>
                    </a:p>
                    <a:p>
                      <a:r>
                        <a:rPr lang="es-MX" dirty="0" smtClean="0"/>
                        <a:t>MARIO SAID</a:t>
                      </a:r>
                      <a:r>
                        <a:rPr lang="es-MX" baseline="0" dirty="0" smtClean="0"/>
                        <a:t> THAT HE 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DIDN’T LOVE    </a:t>
                      </a:r>
                      <a:r>
                        <a:rPr lang="es-MX" baseline="0" dirty="0" smtClean="0"/>
                        <a:t>APPLES</a:t>
                      </a:r>
                      <a:r>
                        <a:rPr lang="es-MX" baseline="0" dirty="0" smtClean="0"/>
                        <a:t>.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121">
                <a:tc>
                  <a:txBody>
                    <a:bodyPr/>
                    <a:lstStyle/>
                    <a:p>
                      <a:r>
                        <a:rPr lang="es-MX" dirty="0" smtClean="0"/>
                        <a:t>3. KEYLA: I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AM TAKING </a:t>
                      </a:r>
                      <a:r>
                        <a:rPr lang="es-MX" dirty="0" smtClean="0"/>
                        <a:t>A CLASS NOW.</a:t>
                      </a:r>
                    </a:p>
                    <a:p>
                      <a:r>
                        <a:rPr lang="es-MX" dirty="0" smtClean="0"/>
                        <a:t>4. KEYLA: I AM NOT TAKING</a:t>
                      </a:r>
                      <a:r>
                        <a:rPr lang="es-MX" baseline="0" dirty="0" smtClean="0"/>
                        <a:t> A CLASS.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SHE TOLD US (THAT) SHE 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WAS TAKING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     </a:t>
                      </a:r>
                      <a:r>
                        <a:rPr lang="es-MX" dirty="0" smtClean="0"/>
                        <a:t>A </a:t>
                      </a:r>
                      <a:r>
                        <a:rPr lang="es-MX" dirty="0" smtClean="0"/>
                        <a:t>CLASS.</a:t>
                      </a:r>
                    </a:p>
                    <a:p>
                      <a:r>
                        <a:rPr lang="es-MX" dirty="0" smtClean="0"/>
                        <a:t>SHE TOLD US THAT SHE 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WASN’T TAKING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       </a:t>
                      </a:r>
                      <a:r>
                        <a:rPr lang="es-MX" dirty="0" smtClean="0"/>
                        <a:t>A </a:t>
                      </a:r>
                      <a:r>
                        <a:rPr lang="es-MX" dirty="0" smtClean="0"/>
                        <a:t>CLASS.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121">
                <a:tc>
                  <a:txBody>
                    <a:bodyPr/>
                    <a:lstStyle/>
                    <a:p>
                      <a:r>
                        <a:rPr lang="es-MX" dirty="0" smtClean="0"/>
                        <a:t>5. OSCAR: I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ATE</a:t>
                      </a:r>
                      <a:r>
                        <a:rPr lang="es-MX" dirty="0" smtClean="0"/>
                        <a:t> BREAD IN THE MORNING.</a:t>
                      </a:r>
                    </a:p>
                    <a:p>
                      <a:r>
                        <a:rPr lang="es-MX" dirty="0" smtClean="0"/>
                        <a:t>6. OSCAR: I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DIDN’T EAT </a:t>
                      </a:r>
                      <a:r>
                        <a:rPr lang="es-MX" dirty="0" smtClean="0"/>
                        <a:t>BREAD IN THE MORNING.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HE TOLD US THAT HE 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HAD EATEN    </a:t>
                      </a:r>
                      <a:r>
                        <a:rPr lang="es-MX" dirty="0" smtClean="0"/>
                        <a:t>BREAD </a:t>
                      </a:r>
                      <a:r>
                        <a:rPr lang="es-MX" dirty="0" smtClean="0"/>
                        <a:t>THAT…</a:t>
                      </a:r>
                    </a:p>
                    <a:p>
                      <a:r>
                        <a:rPr lang="es-MX" dirty="0" smtClean="0"/>
                        <a:t>HE TOLD US THAT HE 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HADN’T EATEN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        </a:t>
                      </a:r>
                      <a:r>
                        <a:rPr lang="es-MX" dirty="0" smtClean="0"/>
                        <a:t>BREAD</a:t>
                      </a:r>
                      <a:r>
                        <a:rPr lang="es-MX" dirty="0" smtClean="0"/>
                        <a:t>…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121">
                <a:tc>
                  <a:txBody>
                    <a:bodyPr/>
                    <a:lstStyle/>
                    <a:p>
                      <a:r>
                        <a:rPr lang="es-MX" dirty="0" smtClean="0"/>
                        <a:t>7. EYMI:</a:t>
                      </a:r>
                      <a:r>
                        <a:rPr lang="es-MX" baseline="0" dirty="0" smtClean="0"/>
                        <a:t> MY FRIENDS AND I </a:t>
                      </a:r>
                      <a:r>
                        <a:rPr lang="es-MX" b="1" baseline="0" dirty="0" smtClean="0">
                          <a:solidFill>
                            <a:srgbClr val="FFC000"/>
                          </a:solidFill>
                        </a:rPr>
                        <a:t>HAVE EXERCISED.</a:t>
                      </a:r>
                    </a:p>
                    <a:p>
                      <a:r>
                        <a:rPr lang="es-MX" baseline="0" dirty="0" smtClean="0"/>
                        <a:t>8. SHE: MY FRIENDS AND I </a:t>
                      </a:r>
                      <a:r>
                        <a:rPr lang="es-MX" b="1" baseline="0" dirty="0" smtClean="0">
                          <a:solidFill>
                            <a:srgbClr val="FFC000"/>
                          </a:solidFill>
                        </a:rPr>
                        <a:t>HAVEN’T EXERCISED</a:t>
                      </a:r>
                      <a:r>
                        <a:rPr lang="es-MX" baseline="0" dirty="0" smtClean="0"/>
                        <a:t>.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SHE SAID THAT HER FRIENDS AND </a:t>
                      </a:r>
                      <a:r>
                        <a:rPr lang="es-MX" dirty="0" smtClean="0"/>
                        <a:t>HER 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HAD EXERCISED</a:t>
                      </a:r>
                      <a:r>
                        <a:rPr lang="es-MX" dirty="0" smtClean="0"/>
                        <a:t>.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SHE SAID</a:t>
                      </a:r>
                      <a:r>
                        <a:rPr lang="es-MX" baseline="0" dirty="0" smtClean="0"/>
                        <a:t> THAT </a:t>
                      </a:r>
                      <a:r>
                        <a:rPr lang="es-MX" baseline="0" dirty="0" smtClean="0"/>
                        <a:t>THEY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HADN’T EXERCISED</a:t>
                      </a:r>
                      <a:r>
                        <a:rPr lang="es-MX" baseline="0" dirty="0" smtClean="0"/>
                        <a:t>.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121">
                <a:tc>
                  <a:txBody>
                    <a:bodyPr/>
                    <a:lstStyle/>
                    <a:p>
                      <a:r>
                        <a:rPr lang="es-MX" dirty="0" smtClean="0"/>
                        <a:t>9. CIRO: I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WILL GO </a:t>
                      </a:r>
                      <a:r>
                        <a:rPr lang="es-MX" dirty="0" smtClean="0"/>
                        <a:t>TO THE CHURCH.</a:t>
                      </a:r>
                    </a:p>
                    <a:p>
                      <a:r>
                        <a:rPr lang="es-MX" dirty="0" smtClean="0"/>
                        <a:t>10. HE: I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WON’T GO </a:t>
                      </a:r>
                      <a:r>
                        <a:rPr lang="es-MX" dirty="0" smtClean="0"/>
                        <a:t>TO THE CHURCH.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HE SAID THAT HE 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WOULD GO     </a:t>
                      </a:r>
                      <a:r>
                        <a:rPr lang="es-MX" dirty="0" smtClean="0"/>
                        <a:t>TO </a:t>
                      </a:r>
                      <a:r>
                        <a:rPr lang="es-MX" dirty="0" smtClean="0"/>
                        <a:t>THE CHURCH.</a:t>
                      </a:r>
                    </a:p>
                    <a:p>
                      <a:r>
                        <a:rPr lang="es-MX" dirty="0" smtClean="0"/>
                        <a:t>HE SAID THAT HE 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WOULDN’T GO      </a:t>
                      </a:r>
                      <a:r>
                        <a:rPr lang="es-MX" dirty="0" smtClean="0"/>
                        <a:t>TO </a:t>
                      </a:r>
                      <a:r>
                        <a:rPr lang="es-MX" dirty="0" smtClean="0"/>
                        <a:t>THE </a:t>
                      </a:r>
                      <a:r>
                        <a:rPr lang="es-MX" dirty="0" smtClean="0"/>
                        <a:t>CHURCH</a:t>
                      </a:r>
                      <a:r>
                        <a:rPr lang="es-MX" dirty="0" smtClean="0"/>
                        <a:t>.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121">
                <a:tc>
                  <a:txBody>
                    <a:bodyPr/>
                    <a:lstStyle/>
                    <a:p>
                      <a:r>
                        <a:rPr lang="es-MX" dirty="0" smtClean="0"/>
                        <a:t>11. MAGDIEL: I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AM GOING TO HELP </a:t>
                      </a:r>
                      <a:r>
                        <a:rPr lang="es-MX" dirty="0" smtClean="0"/>
                        <a:t>MUM…</a:t>
                      </a:r>
                    </a:p>
                    <a:p>
                      <a:r>
                        <a:rPr lang="es-MX" dirty="0" smtClean="0"/>
                        <a:t>12. HE : I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AM NOT GOING TO HELP </a:t>
                      </a:r>
                      <a:r>
                        <a:rPr lang="es-MX" dirty="0" smtClean="0"/>
                        <a:t>MUM…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HE SAID THAT HE 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WAS GOING TO HELP    </a:t>
                      </a:r>
                      <a:r>
                        <a:rPr lang="es-MX" dirty="0" smtClean="0"/>
                        <a:t>MUM</a:t>
                      </a:r>
                      <a:r>
                        <a:rPr lang="es-MX" dirty="0" smtClean="0"/>
                        <a:t>…</a:t>
                      </a:r>
                    </a:p>
                    <a:p>
                      <a:r>
                        <a:rPr lang="es-MX" dirty="0" smtClean="0"/>
                        <a:t>HE SAID THAT </a:t>
                      </a:r>
                      <a:r>
                        <a:rPr lang="es-MX" dirty="0" smtClean="0"/>
                        <a:t>HE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WASN’T GOING TO HELP      </a:t>
                      </a:r>
                      <a:r>
                        <a:rPr lang="es-MX" baseline="0" dirty="0" smtClean="0"/>
                        <a:t>MUM…</a:t>
                      </a:r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121"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49121"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3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507067"/>
          </a:xfrm>
        </p:spPr>
        <p:txBody>
          <a:bodyPr/>
          <a:lstStyle/>
          <a:p>
            <a:pPr algn="ctr"/>
            <a:r>
              <a:rPr lang="es-MX" b="1" dirty="0" err="1" smtClean="0"/>
              <a:t>modals</a:t>
            </a:r>
            <a:endParaRPr lang="es-HN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14081"/>
              </p:ext>
            </p:extLst>
          </p:nvPr>
        </p:nvGraphicFramePr>
        <p:xfrm>
          <a:off x="1144889" y="1986566"/>
          <a:ext cx="9902222" cy="3801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1111"/>
                <a:gridCol w="4951111"/>
              </a:tblGrid>
              <a:tr h="760306">
                <a:tc>
                  <a:txBody>
                    <a:bodyPr/>
                    <a:lstStyle/>
                    <a:p>
                      <a:r>
                        <a:rPr lang="es-MX" dirty="0" smtClean="0"/>
                        <a:t>JOSUE:</a:t>
                      </a:r>
                      <a:r>
                        <a:rPr lang="es-MX" baseline="0" dirty="0" smtClean="0"/>
                        <a:t> I </a:t>
                      </a:r>
                      <a:r>
                        <a:rPr lang="es-MX" b="1" baseline="0" dirty="0" smtClean="0">
                          <a:solidFill>
                            <a:srgbClr val="FFC000"/>
                          </a:solidFill>
                        </a:rPr>
                        <a:t>CAN PLAY </a:t>
                      </a:r>
                      <a:r>
                        <a:rPr lang="es-MX" baseline="0" dirty="0" smtClean="0"/>
                        <a:t>VIDEO GAMES.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HE SAID THAT HE </a:t>
                      </a:r>
                      <a:r>
                        <a:rPr lang="es-MX" b="1" baseline="0" dirty="0" smtClean="0">
                          <a:solidFill>
                            <a:srgbClr val="FFC000"/>
                          </a:solidFill>
                        </a:rPr>
                        <a:t> COULD PLAY 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s-MX" dirty="0" smtClean="0"/>
                        <a:t>VIDEO GAMES.</a:t>
                      </a:r>
                      <a:endParaRPr lang="es-HN" dirty="0"/>
                    </a:p>
                  </a:txBody>
                  <a:tcPr/>
                </a:tc>
              </a:tr>
              <a:tr h="760306">
                <a:tc>
                  <a:txBody>
                    <a:bodyPr/>
                    <a:lstStyle/>
                    <a:p>
                      <a:r>
                        <a:rPr lang="es-MX" dirty="0" smtClean="0"/>
                        <a:t>JOSE: I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MAY GO </a:t>
                      </a:r>
                      <a:r>
                        <a:rPr lang="es-MX" dirty="0" smtClean="0"/>
                        <a:t>TO THE MALL TODAY.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HE TOLD CIRO THAT HE 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MIGHT GO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    </a:t>
                      </a:r>
                      <a:r>
                        <a:rPr lang="es-MX" dirty="0" smtClean="0"/>
                        <a:t>TO </a:t>
                      </a:r>
                      <a:r>
                        <a:rPr lang="es-MX" dirty="0" smtClean="0"/>
                        <a:t>THE MALL.</a:t>
                      </a:r>
                      <a:endParaRPr lang="es-HN" dirty="0"/>
                    </a:p>
                  </a:txBody>
                  <a:tcPr/>
                </a:tc>
              </a:tr>
              <a:tr h="760306">
                <a:tc>
                  <a:txBody>
                    <a:bodyPr/>
                    <a:lstStyle/>
                    <a:p>
                      <a:r>
                        <a:rPr lang="es-MX" dirty="0" smtClean="0"/>
                        <a:t>MARIO:</a:t>
                      </a:r>
                      <a:r>
                        <a:rPr lang="es-MX" baseline="0" dirty="0" smtClean="0"/>
                        <a:t> MY WIFE </a:t>
                      </a:r>
                      <a:r>
                        <a:rPr lang="es-MX" b="1" baseline="0" dirty="0" smtClean="0">
                          <a:solidFill>
                            <a:srgbClr val="FFC000"/>
                          </a:solidFill>
                        </a:rPr>
                        <a:t>HAS TO CLEAN </a:t>
                      </a:r>
                      <a:r>
                        <a:rPr lang="es-MX" baseline="0" dirty="0" smtClean="0"/>
                        <a:t>THE HOUSE.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HE TOLD US THAT HIS WIFE </a:t>
                      </a:r>
                      <a:r>
                        <a:rPr lang="es-MX" b="1" dirty="0" smtClean="0">
                          <a:solidFill>
                            <a:srgbClr val="FFFF00"/>
                          </a:solidFill>
                        </a:rPr>
                        <a:t>HAD TO CLEAN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     </a:t>
                      </a:r>
                      <a:r>
                        <a:rPr lang="es-MX" baseline="0" dirty="0" smtClean="0"/>
                        <a:t>THE </a:t>
                      </a:r>
                      <a:r>
                        <a:rPr lang="es-MX" baseline="0" dirty="0" smtClean="0"/>
                        <a:t>HOUSE.</a:t>
                      </a:r>
                      <a:endParaRPr lang="es-HN" dirty="0"/>
                    </a:p>
                  </a:txBody>
                  <a:tcPr/>
                </a:tc>
              </a:tr>
              <a:tr h="760306">
                <a:tc>
                  <a:txBody>
                    <a:bodyPr/>
                    <a:lstStyle/>
                    <a:p>
                      <a:r>
                        <a:rPr lang="es-MX" dirty="0" smtClean="0"/>
                        <a:t>ISIS: MY CHILDREN </a:t>
                      </a:r>
                      <a:r>
                        <a:rPr lang="es-MX" b="1" dirty="0" smtClean="0">
                          <a:solidFill>
                            <a:srgbClr val="FFC000"/>
                          </a:solidFill>
                        </a:rPr>
                        <a:t>MUST DO </a:t>
                      </a:r>
                      <a:r>
                        <a:rPr lang="es-MX" dirty="0" smtClean="0"/>
                        <a:t>THE HMWK.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SHE SAID THAT HER CHILDREN 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b="1" baseline="0" dirty="0" smtClean="0">
                          <a:solidFill>
                            <a:srgbClr val="FFFF00"/>
                          </a:solidFill>
                        </a:rPr>
                        <a:t>HAD TO DO   </a:t>
                      </a:r>
                      <a:r>
                        <a:rPr lang="es-MX" dirty="0" smtClean="0"/>
                        <a:t>THE </a:t>
                      </a:r>
                      <a:r>
                        <a:rPr lang="es-MX" dirty="0" smtClean="0"/>
                        <a:t>HWMK.</a:t>
                      </a:r>
                      <a:endParaRPr lang="es-HN" dirty="0"/>
                    </a:p>
                  </a:txBody>
                  <a:tcPr/>
                </a:tc>
              </a:tr>
              <a:tr h="760306">
                <a:tc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35" y="428066"/>
            <a:ext cx="11333882" cy="60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7" y="186679"/>
            <a:ext cx="7521262" cy="64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VOCABULARY </a:t>
            </a:r>
            <a:br>
              <a:rPr lang="es-MX" b="1" dirty="0" smtClean="0">
                <a:solidFill>
                  <a:srgbClr val="FF0000"/>
                </a:solidFill>
              </a:rPr>
            </a:br>
            <a:r>
              <a:rPr lang="es-MX" b="1" dirty="0" smtClean="0">
                <a:solidFill>
                  <a:srgbClr val="FF0000"/>
                </a:solidFill>
              </a:rPr>
              <a:t>UNIT 11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603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604</TotalTime>
  <Words>378</Words>
  <Application>Microsoft Office PowerPoint</Application>
  <PresentationFormat>Panorámica</PresentationFormat>
  <Paragraphs>50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Sector</vt:lpstr>
      <vt:lpstr>REPORTED SPEECH</vt:lpstr>
      <vt:lpstr>TO SAY WHAT OTHER PEOPLE SAID Or told you.</vt:lpstr>
      <vt:lpstr>We use these verbs in the reported speech:  Tell     told say      said ask      asked </vt:lpstr>
      <vt:lpstr>REPORTED SPEECH STATEMENTS</vt:lpstr>
      <vt:lpstr>Presentación de PowerPoint</vt:lpstr>
      <vt:lpstr>modals</vt:lpstr>
      <vt:lpstr>Presentación de PowerPoint</vt:lpstr>
      <vt:lpstr>Presentación de PowerPoint</vt:lpstr>
      <vt:lpstr>VOCABULARY  UNIT 11</vt:lpstr>
      <vt:lpstr>A NEWSPAPER</vt:lpstr>
      <vt:lpstr>A letter</vt:lpstr>
      <vt:lpstr>A card</vt:lpstr>
      <vt:lpstr>A radio program</vt:lpstr>
      <vt:lpstr>An email</vt:lpstr>
      <vt:lpstr>A sticky note</vt:lpstr>
      <vt:lpstr>A Facebook page</vt:lpstr>
      <vt:lpstr>A WHATSAPP MESSAGE</vt:lpstr>
      <vt:lpstr>A PHONE CONVERSATION</vt:lpstr>
      <vt:lpstr>A dm (direct message)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 UNIT 11</dc:title>
  <dc:creator>Karol Hernandez</dc:creator>
  <cp:lastModifiedBy>Karol Hernandez</cp:lastModifiedBy>
  <cp:revision>24</cp:revision>
  <dcterms:created xsi:type="dcterms:W3CDTF">2022-03-26T00:50:41Z</dcterms:created>
  <dcterms:modified xsi:type="dcterms:W3CDTF">2022-09-10T18:12:03Z</dcterms:modified>
</cp:coreProperties>
</file>