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58" r:id="rId8"/>
    <p:sldId id="260" r:id="rId9"/>
    <p:sldId id="26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92398" y="2051435"/>
            <a:ext cx="6815669" cy="1515533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Used to, Would and </a:t>
            </a:r>
            <a:b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</a:rPr>
              <a:t>Past Simple</a:t>
            </a:r>
            <a:endParaRPr lang="en-US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Upper Intermediate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5.3</a:t>
            </a:r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A. Q. P.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96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chemeClr val="accent1">
                    <a:lumMod val="75000"/>
                  </a:schemeClr>
                </a:solidFill>
              </a:rPr>
              <a:t>Past Simple for past states</a:t>
            </a:r>
            <a:endParaRPr lang="en-US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also use the past simple for past states.</a:t>
            </a:r>
          </a:p>
          <a:p>
            <a:endParaRPr lang="en-US" dirty="0"/>
          </a:p>
          <a:p>
            <a:pPr lvl="1"/>
            <a:r>
              <a:rPr lang="en-US" dirty="0"/>
              <a:t>I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went </a:t>
            </a:r>
            <a:r>
              <a:rPr lang="en-US" dirty="0"/>
              <a:t>to Egypt in 1988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/>
              <a:t>However, if something happened only once we can’t use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‘used to’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‘would’ </a:t>
            </a:r>
            <a:r>
              <a:rPr lang="en-US" dirty="0"/>
              <a:t>– we must use the past </a:t>
            </a:r>
            <a:r>
              <a:rPr lang="en-US" dirty="0" smtClean="0"/>
              <a:t>simple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2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Use the following words to fill in the blanks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4034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 smtClean="0">
                <a:solidFill>
                  <a:schemeClr val="accent1">
                    <a:lumMod val="75000"/>
                  </a:schemeClr>
                </a:solidFill>
              </a:rPr>
              <a:t>               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used to make          caught            used to live         would get up           spent    </a:t>
            </a:r>
          </a:p>
          <a:p>
            <a:endParaRPr lang="en-US" sz="2000" dirty="0"/>
          </a:p>
          <a:p>
            <a:r>
              <a:rPr lang="en-US" sz="2000" dirty="0" smtClean="0"/>
              <a:t>When </a:t>
            </a:r>
            <a:r>
              <a:rPr lang="en-US" sz="2000" dirty="0"/>
              <a:t>I was young we </a:t>
            </a:r>
            <a:r>
              <a:rPr lang="en-US" sz="2000" dirty="0" smtClean="0"/>
              <a:t>_____________ in </a:t>
            </a:r>
            <a:r>
              <a:rPr lang="en-US" sz="2000" dirty="0"/>
              <a:t>a </a:t>
            </a:r>
            <a:r>
              <a:rPr lang="en-US" sz="2000" dirty="0" smtClean="0"/>
              <a:t> big house </a:t>
            </a:r>
            <a:r>
              <a:rPr lang="en-US" sz="2000" dirty="0"/>
              <a:t>in the country side.</a:t>
            </a:r>
          </a:p>
          <a:p>
            <a:r>
              <a:rPr lang="en-US" sz="2000" dirty="0"/>
              <a:t>On summer mornings we _____________ while </a:t>
            </a:r>
            <a:r>
              <a:rPr lang="en-US" sz="2000" dirty="0" smtClean="0"/>
              <a:t>everybody else </a:t>
            </a:r>
            <a:r>
              <a:rPr lang="en-US" sz="2000" dirty="0"/>
              <a:t>was asleep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 _____________ breakfast for myself and creep out of the house to go fishing.</a:t>
            </a:r>
          </a:p>
          <a:p>
            <a:r>
              <a:rPr lang="en-US" sz="2000" dirty="0" smtClean="0"/>
              <a:t>I _____________ hours fishing on a small rive near our house..</a:t>
            </a:r>
          </a:p>
          <a:p>
            <a:r>
              <a:rPr lang="en-US" sz="2000" dirty="0" smtClean="0"/>
              <a:t>Once I _____________ an enormous trout.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407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Past habit – used to/would/past simple</a:t>
            </a: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When we talk about things that happened in the past but don’t happen anymore we can do it in different ways. 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651549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Used to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</a:t>
            </a:r>
            <a:r>
              <a:rPr lang="en-US" sz="2800" dirty="0"/>
              <a:t>can use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‘used to’ </a:t>
            </a:r>
            <a:r>
              <a:rPr lang="en-US" sz="2800" dirty="0"/>
              <a:t>to talk about past states </a:t>
            </a:r>
            <a:r>
              <a:rPr lang="en-US" sz="2800" dirty="0" smtClean="0"/>
              <a:t>….</a:t>
            </a:r>
          </a:p>
          <a:p>
            <a:pPr lvl="1"/>
            <a:r>
              <a:rPr lang="en-US" sz="2800" i="1" dirty="0"/>
              <a:t>We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used to </a:t>
            </a:r>
            <a:r>
              <a:rPr lang="en-US" sz="2800" i="1" dirty="0"/>
              <a:t>live in New York when I was a kid.</a:t>
            </a:r>
            <a:endParaRPr lang="en-US" sz="2800" dirty="0"/>
          </a:p>
          <a:p>
            <a:pPr lvl="1"/>
            <a:r>
              <a:rPr lang="en-US" sz="2800" i="1" dirty="0"/>
              <a:t>There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didn’t use to </a:t>
            </a:r>
            <a:r>
              <a:rPr lang="en-US" sz="2800" i="1" dirty="0"/>
              <a:t>be a petrol station there. When was it built</a:t>
            </a:r>
            <a:r>
              <a:rPr lang="en-US" sz="2800" i="1" dirty="0" smtClean="0"/>
              <a:t>?</a:t>
            </a:r>
            <a:endParaRPr lang="en-US" sz="2800" dirty="0" smtClean="0"/>
          </a:p>
          <a:p>
            <a:r>
              <a:rPr lang="en-US" sz="2800" dirty="0"/>
              <a:t>… or we can use ‘used to’ to talk about repeated past </a:t>
            </a:r>
            <a:r>
              <a:rPr lang="en-US" sz="2800" dirty="0" smtClean="0"/>
              <a:t>action</a:t>
            </a:r>
            <a:endParaRPr lang="en-US" sz="2800" dirty="0"/>
          </a:p>
          <a:p>
            <a:pPr lvl="1"/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used to </a:t>
            </a:r>
            <a:r>
              <a:rPr lang="en-US" sz="2800" i="1" dirty="0"/>
              <a:t>go swimming every Thursday when I was at school.</a:t>
            </a:r>
            <a:endParaRPr lang="en-US" sz="2800" dirty="0"/>
          </a:p>
          <a:p>
            <a:pPr lvl="1"/>
            <a:r>
              <a:rPr lang="en-US" sz="2800" i="1" dirty="0"/>
              <a:t>I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used to </a:t>
            </a:r>
            <a:r>
              <a:rPr lang="en-US" sz="2800" i="1" dirty="0"/>
              <a:t>smoke but I gave up a few years ago</a:t>
            </a:r>
            <a:r>
              <a:rPr lang="en-US" sz="2800" i="1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373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Remember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Remember that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‘used to’ </a:t>
            </a:r>
            <a:r>
              <a:rPr lang="en-US" sz="3600" dirty="0"/>
              <a:t>is only for past states/actions that don’t happen now – we can’t use it for things that still happen now. </a:t>
            </a:r>
            <a:endParaRPr lang="en-US" sz="3600" dirty="0" smtClean="0"/>
          </a:p>
          <a:p>
            <a:r>
              <a:rPr lang="en-US" sz="3600" dirty="0" smtClean="0"/>
              <a:t>Also</a:t>
            </a:r>
            <a:r>
              <a:rPr lang="en-US" sz="3600" dirty="0"/>
              <a:t>,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‘used to + infinitive’ </a:t>
            </a:r>
            <a:r>
              <a:rPr lang="en-US" sz="3600" dirty="0"/>
              <a:t>should not be confused with ‘be/get used to + ‘</a:t>
            </a:r>
            <a:r>
              <a:rPr lang="en-US" sz="3600" dirty="0" err="1"/>
              <a:t>ing</a:t>
            </a:r>
            <a:r>
              <a:rPr lang="en-US" sz="3600" dirty="0"/>
              <a:t>’ form’ – this is covered in a </a:t>
            </a:r>
            <a:r>
              <a:rPr lang="en-US" sz="3600" dirty="0" smtClean="0"/>
              <a:t>future lesson.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9626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We can use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‘would’ </a:t>
            </a:r>
            <a:r>
              <a:rPr lang="en-US" dirty="0"/>
              <a:t>to talk about repeated past actions.</a:t>
            </a:r>
            <a:endParaRPr lang="en-US" dirty="0"/>
          </a:p>
          <a:p>
            <a:pPr lvl="1"/>
            <a:r>
              <a:rPr lang="en-US" sz="2400" i="1" dirty="0"/>
              <a:t>Every Saturday I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would </a:t>
            </a:r>
            <a:r>
              <a:rPr lang="en-US" sz="2400" i="1" dirty="0"/>
              <a:t>go on a long bike ride.</a:t>
            </a:r>
            <a:endParaRPr lang="en-US" sz="2400" dirty="0"/>
          </a:p>
          <a:p>
            <a:pPr lvl="1"/>
            <a:r>
              <a:rPr lang="en-US" sz="2400" i="1" dirty="0"/>
              <a:t>My teachers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would </a:t>
            </a:r>
            <a:r>
              <a:rPr lang="en-US" sz="2400" i="1" dirty="0"/>
              <a:t>always say “Sit down and shut up!”</a:t>
            </a:r>
            <a:endParaRPr lang="en-US" sz="2400" dirty="0"/>
          </a:p>
          <a:p>
            <a:r>
              <a:rPr lang="en-US" dirty="0" smtClean="0"/>
              <a:t>Often </a:t>
            </a:r>
            <a:r>
              <a:rPr lang="en-US" dirty="0"/>
              <a:t>either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‘would’ </a:t>
            </a:r>
            <a:r>
              <a:rPr lang="en-US" dirty="0"/>
              <a:t>or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‘used to’ </a:t>
            </a:r>
            <a:r>
              <a:rPr lang="en-US" dirty="0"/>
              <a:t>is possible. Both of these sentences are possible.</a:t>
            </a:r>
          </a:p>
          <a:p>
            <a:pPr lvl="1"/>
            <a:r>
              <a:rPr lang="en-US" sz="2400" i="1" dirty="0"/>
              <a:t>Every Saturday, I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en-US" sz="2400" i="1" dirty="0"/>
              <a:t> go on a long bike ride.</a:t>
            </a:r>
            <a:endParaRPr lang="en-US" sz="2400" dirty="0"/>
          </a:p>
          <a:p>
            <a:pPr lvl="1"/>
            <a:r>
              <a:rPr lang="en-US" sz="2400" i="1" dirty="0"/>
              <a:t>Every Saturday I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used to </a:t>
            </a:r>
            <a:r>
              <a:rPr lang="en-US" sz="2400" i="1" dirty="0"/>
              <a:t>go on a long bike </a:t>
            </a:r>
            <a:r>
              <a:rPr lang="en-US" sz="2400" i="1" dirty="0" smtClean="0"/>
              <a:t>ride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343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However…..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However, only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‘used to’ </a:t>
            </a:r>
            <a:r>
              <a:rPr lang="en-US" dirty="0"/>
              <a:t>is possible when we talk about past states.</a:t>
            </a:r>
          </a:p>
          <a:p>
            <a:endParaRPr lang="en-US" dirty="0"/>
          </a:p>
          <a:p>
            <a:pPr lvl="1"/>
            <a:r>
              <a:rPr lang="en-US" dirty="0"/>
              <a:t>We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used to </a:t>
            </a:r>
            <a:r>
              <a:rPr lang="en-US" dirty="0"/>
              <a:t>live in New York when I was a kid.</a:t>
            </a:r>
          </a:p>
          <a:p>
            <a:pPr lvl="1"/>
            <a:r>
              <a:rPr lang="en-US" strike="sngStrike" dirty="0"/>
              <a:t>We </a:t>
            </a:r>
            <a:r>
              <a:rPr lang="en-US" b="1" i="1" strike="sngStrike" dirty="0">
                <a:solidFill>
                  <a:schemeClr val="accent1">
                    <a:lumMod val="75000"/>
                  </a:schemeClr>
                </a:solidFill>
              </a:rPr>
              <a:t>would </a:t>
            </a:r>
            <a:r>
              <a:rPr lang="en-US" strike="sngStrike" dirty="0"/>
              <a:t>live in New York when I was a kid</a:t>
            </a:r>
            <a:r>
              <a:rPr lang="en-US" strike="sngStrike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We </a:t>
            </a:r>
            <a:r>
              <a:rPr lang="en-US" b="1" dirty="0">
                <a:solidFill>
                  <a:srgbClr val="FF0000"/>
                </a:solidFill>
              </a:rPr>
              <a:t>don’t</a:t>
            </a:r>
            <a:r>
              <a:rPr lang="en-US" dirty="0"/>
              <a:t> use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en-US" dirty="0"/>
              <a:t> to talk about states.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886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85153"/>
              </p:ext>
            </p:extLst>
          </p:nvPr>
        </p:nvGraphicFramePr>
        <p:xfrm>
          <a:off x="944451" y="2691685"/>
          <a:ext cx="10534917" cy="154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1639"/>
                <a:gridCol w="3511639"/>
                <a:gridCol w="3511639"/>
              </a:tblGrid>
              <a:tr h="6301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Affirmative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Negative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Questions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used to </a:t>
                      </a:r>
                      <a:r>
                        <a:rPr lang="en-US" sz="2400" dirty="0" smtClean="0"/>
                        <a:t>paly tennis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didn’t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use</a:t>
                      </a:r>
                      <a:r>
                        <a:rPr lang="en-US" sz="2400" b="1" i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to </a:t>
                      </a:r>
                      <a:r>
                        <a:rPr lang="en-US" sz="2400" baseline="0" dirty="0" smtClean="0"/>
                        <a:t>play tennis.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Did</a:t>
                      </a:r>
                      <a:r>
                        <a:rPr lang="en-US" sz="2400" dirty="0" smtClean="0"/>
                        <a:t> I </a:t>
                      </a:r>
                      <a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use to </a:t>
                      </a:r>
                      <a:r>
                        <a:rPr lang="en-US" sz="2400" dirty="0" smtClean="0"/>
                        <a:t>play</a:t>
                      </a:r>
                      <a:r>
                        <a:rPr lang="en-US" sz="2400" baseline="0" dirty="0" smtClean="0"/>
                        <a:t> tennis?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would</a:t>
                      </a:r>
                      <a:r>
                        <a:rPr lang="en-US" sz="2400" dirty="0" smtClean="0"/>
                        <a:t> play tennis.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wouldn’t </a:t>
                      </a:r>
                      <a:r>
                        <a:rPr lang="en-US" sz="2400" dirty="0" smtClean="0"/>
                        <a:t>play tennis.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Marcador de conteni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Would</a:t>
            </a:r>
            <a:r>
              <a:rPr lang="en-US" dirty="0" smtClean="0"/>
              <a:t> is not very common in questions with this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3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accent1">
                    <a:lumMod val="75000"/>
                  </a:schemeClr>
                </a:solidFill>
              </a:rPr>
              <a:t>Past Simple</a:t>
            </a:r>
            <a:endParaRPr lang="en-US" sz="8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95569"/>
            <a:ext cx="960119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We use the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past simple </a:t>
            </a:r>
            <a:r>
              <a:rPr lang="en-US" sz="3600" dirty="0" smtClean="0"/>
              <a:t>to talk about one event at a specific time in the past.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We also use the </a:t>
            </a:r>
            <a:r>
              <a:rPr lang="en-US" sz="3600" b="1" i="1" dirty="0" smtClean="0">
                <a:solidFill>
                  <a:schemeClr val="accent1">
                    <a:lumMod val="75000"/>
                  </a:schemeClr>
                </a:solidFill>
              </a:rPr>
              <a:t>simple past </a:t>
            </a:r>
            <a:r>
              <a:rPr lang="en-US" sz="3600" dirty="0" smtClean="0"/>
              <a:t>to talk about something that happened a fixed number of times or for a fixed length of time</a:t>
            </a:r>
            <a:r>
              <a:rPr lang="en-US" sz="3600" dirty="0" smtClean="0"/>
              <a:t>.</a:t>
            </a:r>
          </a:p>
          <a:p>
            <a:r>
              <a:rPr lang="en-US" sz="3600" dirty="0"/>
              <a:t>We can use the past simple in the same way as ‘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used to’ </a:t>
            </a:r>
            <a:r>
              <a:rPr lang="en-US" sz="3600" dirty="0"/>
              <a:t>and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‘would’ </a:t>
            </a:r>
            <a:r>
              <a:rPr lang="en-US" sz="3600" dirty="0"/>
              <a:t>to talk about repeated past actions.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3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dirty="0" smtClean="0">
                <a:solidFill>
                  <a:schemeClr val="accent1">
                    <a:lumMod val="75000"/>
                  </a:schemeClr>
                </a:solidFill>
              </a:rPr>
              <a:t>Examples</a:t>
            </a:r>
            <a:endParaRPr lang="en-US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bought</a:t>
            </a:r>
            <a:r>
              <a:rPr lang="en-US" dirty="0" smtClean="0"/>
              <a:t> an ice-cream.						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dirty="0" smtClean="0"/>
              <a:t> one time</a:t>
            </a:r>
          </a:p>
          <a:p>
            <a:r>
              <a:rPr lang="en-US" dirty="0" smtClean="0"/>
              <a:t>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bought</a:t>
            </a:r>
            <a:r>
              <a:rPr lang="en-US" dirty="0" smtClean="0"/>
              <a:t> an ice-cream three times.			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dirty="0" smtClean="0"/>
              <a:t> three times</a:t>
            </a:r>
          </a:p>
          <a:p>
            <a:r>
              <a:rPr lang="en-US" dirty="0" smtClean="0"/>
              <a:t>He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bought</a:t>
            </a:r>
            <a:r>
              <a:rPr lang="en-US" dirty="0" smtClean="0"/>
              <a:t> me ice-creams all summer.			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US" dirty="0" smtClean="0"/>
              <a:t> for a fixed length of time</a:t>
            </a:r>
          </a:p>
          <a:p>
            <a:r>
              <a:rPr lang="en-US" dirty="0" smtClean="0"/>
              <a:t>He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would buy </a:t>
            </a:r>
            <a:r>
              <a:rPr lang="en-US" dirty="0" smtClean="0"/>
              <a:t>me ice-cream every weekend.	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dirty="0" smtClean="0"/>
              <a:t>regular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8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75</TotalTime>
  <Words>570</Words>
  <Application>Microsoft Office PowerPoint</Application>
  <PresentationFormat>Panorámica</PresentationFormat>
  <Paragraphs>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Orgánico</vt:lpstr>
      <vt:lpstr>Used to, Would and  Past Simple</vt:lpstr>
      <vt:lpstr>Past habit – used to/would/past simple</vt:lpstr>
      <vt:lpstr>Used to</vt:lpstr>
      <vt:lpstr>Remember</vt:lpstr>
      <vt:lpstr>Would</vt:lpstr>
      <vt:lpstr>However…..</vt:lpstr>
      <vt:lpstr>Examples</vt:lpstr>
      <vt:lpstr>Past Simple</vt:lpstr>
      <vt:lpstr>Examples</vt:lpstr>
      <vt:lpstr>Past Simple for past states</vt:lpstr>
      <vt:lpstr>Use the following words to fill in the blanks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Used to, Would and  Past Simple</dc:title>
  <dc:creator>Any Quinonez de Pineda</dc:creator>
  <cp:lastModifiedBy>Any Quinonez de Pineda</cp:lastModifiedBy>
  <cp:revision>9</cp:revision>
  <dcterms:created xsi:type="dcterms:W3CDTF">2015-05-25T00:39:13Z</dcterms:created>
  <dcterms:modified xsi:type="dcterms:W3CDTF">2015-05-25T02:01:14Z</dcterms:modified>
</cp:coreProperties>
</file>