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4" r:id="rId9"/>
    <p:sldId id="263" r:id="rId10"/>
    <p:sldId id="265" r:id="rId11"/>
    <p:sldId id="266" r:id="rId12"/>
    <p:sldId id="267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9" r:id="rId22"/>
    <p:sldId id="278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72" d="100"/>
          <a:sy n="72" d="100"/>
        </p:scale>
        <p:origin x="64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670521-03AC-4BE8-931D-418305A2DAC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HN" dirty="0"/>
              <a:t>UNIT 9 REVIEW</a:t>
            </a:r>
            <a:endParaRPr lang="es-ES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9E655B6-4A2E-41DB-AF7B-AC85316F0FC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HN" sz="3200" dirty="0">
                <a:solidFill>
                  <a:srgbClr val="0070C0"/>
                </a:solidFill>
                <a:latin typeface="Abadi" panose="020B0604020104020204" pitchFamily="34" charset="0"/>
              </a:rPr>
              <a:t>ENTERTAINMENT</a:t>
            </a:r>
            <a:endParaRPr lang="es-ES" sz="3200" dirty="0">
              <a:solidFill>
                <a:srgbClr val="0070C0"/>
              </a:solidFill>
              <a:latin typeface="Abadi" panose="020B06040201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06377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14FA7E-B53C-4018-9FF3-1EE1B5B19BA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HN" dirty="0"/>
              <a:t>Will vs </a:t>
            </a:r>
            <a:r>
              <a:rPr lang="es-HN" dirty="0" err="1"/>
              <a:t>going</a:t>
            </a:r>
            <a:r>
              <a:rPr lang="es-HN" dirty="0"/>
              <a:t> </a:t>
            </a:r>
            <a:r>
              <a:rPr lang="es-HN" dirty="0" err="1"/>
              <a:t>to</a:t>
            </a:r>
            <a:endParaRPr lang="es-ES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0BD405E-050E-4687-9A61-78B872D4A16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HN" sz="3200" dirty="0">
                <a:latin typeface="KG Cold Coffee" panose="02000505000000020004" pitchFamily="2" charset="0"/>
              </a:rPr>
              <a:t>FUTURE TENSE</a:t>
            </a:r>
            <a:endParaRPr lang="es-ES" sz="3200" dirty="0">
              <a:latin typeface="KG Cold Coffee" panose="02000505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07249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A1A234-86A7-4F5B-9E1D-FA0231EF8A2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/>
          <a:lstStyle/>
          <a:p>
            <a:r>
              <a:rPr lang="es-HN" dirty="0"/>
              <a:t>WILL</a:t>
            </a:r>
            <a:r>
              <a:rPr lang="en-US" dirty="0"/>
              <a:t>=immediate decisions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ED414C4-049B-4AFE-87A0-D4FD40AF27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5" y="2638044"/>
            <a:ext cx="9086221" cy="3101983"/>
          </a:xfrm>
        </p:spPr>
        <p:txBody>
          <a:bodyPr>
            <a:normAutofit/>
          </a:bodyPr>
          <a:lstStyle/>
          <a:p>
            <a:r>
              <a:rPr lang="en-US" sz="3200" b="1" i="1" dirty="0">
                <a:solidFill>
                  <a:srgbClr val="00B050"/>
                </a:solidFill>
                <a:latin typeface="Skolar-Light-Latin"/>
              </a:rPr>
              <a:t>Will</a:t>
            </a:r>
            <a:r>
              <a:rPr lang="en-US" sz="2800" dirty="0">
                <a:latin typeface="Skolar-Light-Latin"/>
              </a:rPr>
              <a:t> is used to express future actions decided at the moment of speaking. Without planning it.</a:t>
            </a:r>
          </a:p>
          <a:p>
            <a:endParaRPr lang="en-US" sz="2800" dirty="0">
              <a:latin typeface="Skolar-Light-Latin"/>
            </a:endParaRPr>
          </a:p>
          <a:p>
            <a:pPr algn="ctr"/>
            <a:r>
              <a:rPr lang="en-US" sz="2800" i="1" dirty="0">
                <a:solidFill>
                  <a:srgbClr val="00B050"/>
                </a:solidFill>
                <a:latin typeface="Skolar-Light-Latin"/>
              </a:rPr>
              <a:t>I will take a plane to Hawaii.</a:t>
            </a:r>
          </a:p>
          <a:p>
            <a:pPr algn="ctr"/>
            <a:r>
              <a:rPr lang="en-US" sz="2800" i="1" dirty="0">
                <a:solidFill>
                  <a:srgbClr val="00B050"/>
                </a:solidFill>
                <a:latin typeface="Skolar-Light-Latin"/>
              </a:rPr>
              <a:t>I will marry that man!</a:t>
            </a:r>
          </a:p>
        </p:txBody>
      </p:sp>
    </p:spTree>
    <p:extLst>
      <p:ext uri="{BB962C8B-B14F-4D97-AF65-F5344CB8AC3E}">
        <p14:creationId xmlns:p14="http://schemas.microsoft.com/office/powerpoint/2010/main" val="20753518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91109B-3F9D-4513-A6E9-406D525FA756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r>
              <a:rPr lang="es-HN" dirty="0"/>
              <a:t>WILL=PERSONAL OPINION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A3CC6F3-982F-4E58-BED1-1DC6A783FF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5" y="2638044"/>
            <a:ext cx="9086221" cy="3101983"/>
          </a:xfrm>
        </p:spPr>
        <p:txBody>
          <a:bodyPr>
            <a:normAutofit/>
          </a:bodyPr>
          <a:lstStyle/>
          <a:p>
            <a:r>
              <a:rPr lang="en-US" sz="3600" b="1" i="1" dirty="0">
                <a:solidFill>
                  <a:srgbClr val="002060"/>
                </a:solidFill>
                <a:latin typeface="Abadi" panose="020B0604020104020204" pitchFamily="34" charset="0"/>
              </a:rPr>
              <a:t>Will </a:t>
            </a:r>
            <a:r>
              <a:rPr lang="en-US" sz="2800" dirty="0">
                <a:latin typeface="Abadi" panose="020B0604020104020204" pitchFamily="34" charset="0"/>
              </a:rPr>
              <a:t>to express opinion without having evidence, a prediction.</a:t>
            </a:r>
          </a:p>
          <a:p>
            <a:pPr marL="0" indent="0" algn="ctr">
              <a:buNone/>
            </a:pPr>
            <a:r>
              <a:rPr lang="en-US" sz="2800" i="1" dirty="0">
                <a:solidFill>
                  <a:srgbClr val="002060"/>
                </a:solidFill>
                <a:latin typeface="Abadi" panose="020B0604020104020204" pitchFamily="34" charset="0"/>
              </a:rPr>
              <a:t>She will say “yes” to José</a:t>
            </a:r>
            <a:r>
              <a:rPr lang="en-US" sz="2800" dirty="0">
                <a:latin typeface="Abadi" panose="020B0604020104020204" pitchFamily="34" charset="0"/>
              </a:rPr>
              <a:t>.</a:t>
            </a:r>
          </a:p>
          <a:p>
            <a:pPr marL="0" indent="0" algn="ctr">
              <a:buNone/>
            </a:pPr>
            <a:r>
              <a:rPr lang="en-US" sz="2800" i="1" dirty="0">
                <a:solidFill>
                  <a:srgbClr val="002060"/>
                </a:solidFill>
                <a:latin typeface="Abadi" panose="020B0604020104020204" pitchFamily="34" charset="0"/>
              </a:rPr>
              <a:t>Manchester will win the game.</a:t>
            </a:r>
          </a:p>
          <a:p>
            <a:endParaRPr lang="en-US" sz="2800" dirty="0">
              <a:latin typeface="Abadi" panose="020B0604020104020204" pitchFamily="34" charset="0"/>
            </a:endParaRPr>
          </a:p>
          <a:p>
            <a:endParaRPr lang="en-US" sz="2800" dirty="0">
              <a:latin typeface="Abadi" panose="020B06040201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87893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EFEBCF1-0B60-4A82-A9CB-9D546BCE3D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b="1" i="1" dirty="0">
                <a:solidFill>
                  <a:srgbClr val="FFC000"/>
                </a:solidFill>
                <a:latin typeface="Skolar-Light-Latin"/>
              </a:rPr>
              <a:t>Will</a:t>
            </a:r>
            <a:r>
              <a:rPr lang="en-US" sz="4000" dirty="0">
                <a:latin typeface="Skolar-Light-Latin"/>
              </a:rPr>
              <a:t> to express a future fact. A command!</a:t>
            </a:r>
          </a:p>
          <a:p>
            <a:pPr marL="0" indent="0" algn="ctr">
              <a:buNone/>
            </a:pPr>
            <a:r>
              <a:rPr lang="en-US" sz="3200" i="1" dirty="0">
                <a:solidFill>
                  <a:srgbClr val="FFC000"/>
                </a:solidFill>
                <a:latin typeface="Skolar-Light-Latin"/>
              </a:rPr>
              <a:t>The sun will rise tomorrow.</a:t>
            </a:r>
          </a:p>
          <a:p>
            <a:pPr marL="0" indent="0" algn="ctr">
              <a:buNone/>
            </a:pPr>
            <a:r>
              <a:rPr lang="en-US" sz="3200" i="1" dirty="0">
                <a:solidFill>
                  <a:srgbClr val="FFC000"/>
                </a:solidFill>
                <a:latin typeface="Skolar-Light-Latin"/>
              </a:rPr>
              <a:t>You will take that test!</a:t>
            </a: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F142CA1F-AEFA-4C43-9604-1E64930F71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0438" y="965200"/>
            <a:ext cx="7731125" cy="1187450"/>
          </a:xfrm>
          <a:solidFill>
            <a:srgbClr val="00B050"/>
          </a:solidFill>
        </p:spPr>
        <p:txBody>
          <a:bodyPr/>
          <a:lstStyle/>
          <a:p>
            <a:r>
              <a:rPr lang="es-HN" dirty="0"/>
              <a:t>WILL=FUTURE FACT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853242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D272E7-C698-4DA7-9B02-9A6DA2B20F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/>
              <a:t>GOING TO</a:t>
            </a:r>
            <a:endParaRPr lang="es-ES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F157A84-1ACF-4BC8-801A-E867FB9D62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HN" sz="3200" dirty="0">
                <a:latin typeface="KG Cold Coffee" panose="02000505000000020004" pitchFamily="2" charset="0"/>
              </a:rPr>
              <a:t>FUTURE TENSE</a:t>
            </a:r>
            <a:endParaRPr lang="es-ES" sz="3200" dirty="0">
              <a:latin typeface="KG Cold Coffee" panose="02000505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2672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E5BB05-EDF3-4483-9552-2992D2D7A05B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75000"/>
            </a:schemeClr>
          </a:solidFill>
        </p:spPr>
        <p:txBody>
          <a:bodyPr/>
          <a:lstStyle/>
          <a:p>
            <a:r>
              <a:rPr lang="es-HN" dirty="0"/>
              <a:t>GOING TO=FUTURE PLANS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AC54B8C-8DD6-4A25-AD63-F73AD8D03A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5" y="2638044"/>
            <a:ext cx="9311507" cy="3101983"/>
          </a:xfrm>
        </p:spPr>
        <p:txBody>
          <a:bodyPr/>
          <a:lstStyle/>
          <a:p>
            <a:r>
              <a:rPr lang="en-US" sz="2800" dirty="0">
                <a:latin typeface="Abadi" panose="020B0604020104020204" pitchFamily="34" charset="0"/>
              </a:rPr>
              <a:t>Express future plans decided before the moment of speaking</a:t>
            </a:r>
            <a:r>
              <a:rPr lang="es-HN" dirty="0"/>
              <a:t>.</a:t>
            </a:r>
          </a:p>
          <a:p>
            <a:endParaRPr lang="es-HN" dirty="0"/>
          </a:p>
          <a:p>
            <a:pPr marL="0" indent="0" algn="ctr">
              <a:buNone/>
            </a:pPr>
            <a:r>
              <a:rPr lang="en-US" sz="2800" i="1" dirty="0">
                <a:solidFill>
                  <a:schemeClr val="accent3">
                    <a:lumMod val="75000"/>
                  </a:schemeClr>
                </a:solidFill>
              </a:rPr>
              <a:t>I am going to study for this test today.</a:t>
            </a:r>
          </a:p>
          <a:p>
            <a:pPr marL="0" indent="0" algn="ctr">
              <a:buNone/>
            </a:pPr>
            <a:r>
              <a:rPr lang="en-US" sz="2800" i="1" dirty="0">
                <a:solidFill>
                  <a:schemeClr val="accent3">
                    <a:lumMod val="75000"/>
                  </a:schemeClr>
                </a:solidFill>
              </a:rPr>
              <a:t>She is going to take a bus home instead.</a:t>
            </a:r>
          </a:p>
        </p:txBody>
      </p:sp>
    </p:spTree>
    <p:extLst>
      <p:ext uri="{BB962C8B-B14F-4D97-AF65-F5344CB8AC3E}">
        <p14:creationId xmlns:p14="http://schemas.microsoft.com/office/powerpoint/2010/main" val="29983140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9C6784-3FAE-4BC2-B637-39A25CD2F359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FF66FF"/>
          </a:solidFill>
        </p:spPr>
        <p:txBody>
          <a:bodyPr/>
          <a:lstStyle/>
          <a:p>
            <a:r>
              <a:rPr lang="es-HN" dirty="0"/>
              <a:t>GOING TO=PREDICTION WITH EVIDENCE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5584DBA-C14A-4293-9187-4DCBFD23FB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5" y="2638044"/>
            <a:ext cx="9430777" cy="3101983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Abadi" panose="020B0604020104020204" pitchFamily="34" charset="0"/>
              </a:rPr>
              <a:t>Express a prediction with evidence.</a:t>
            </a:r>
          </a:p>
          <a:p>
            <a:endParaRPr lang="en-US" sz="3200" dirty="0">
              <a:latin typeface="Abadi" panose="020B0604020104020204" pitchFamily="34" charset="0"/>
            </a:endParaRPr>
          </a:p>
          <a:p>
            <a:pPr marL="0" indent="0" algn="ctr">
              <a:buNone/>
            </a:pPr>
            <a:r>
              <a:rPr lang="en-US" sz="2800" i="1" dirty="0">
                <a:solidFill>
                  <a:srgbClr val="FF0000"/>
                </a:solidFill>
                <a:latin typeface="Abadi" panose="020B0604020104020204" pitchFamily="34" charset="0"/>
              </a:rPr>
              <a:t>Look at the sky! It is going to be a perfect day.</a:t>
            </a:r>
          </a:p>
          <a:p>
            <a:pPr marL="0" indent="0" algn="ctr">
              <a:buNone/>
            </a:pPr>
            <a:r>
              <a:rPr lang="en-US" sz="2800" i="1" dirty="0">
                <a:solidFill>
                  <a:srgbClr val="FF0000"/>
                </a:solidFill>
                <a:latin typeface="Abadi" panose="020B0604020104020204" pitchFamily="34" charset="0"/>
              </a:rPr>
              <a:t>I woke up late. I am going to miss the plane!</a:t>
            </a:r>
          </a:p>
          <a:p>
            <a:pPr marL="0" indent="0" algn="ctr">
              <a:buNone/>
            </a:pPr>
            <a:endParaRPr lang="es-ES" i="1" dirty="0">
              <a:solidFill>
                <a:srgbClr val="FF0000"/>
              </a:solidFill>
              <a:latin typeface="Abadi" panose="020B06040201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2496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DF8389-547E-4310-9673-7D82DD3F33CC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FFCC00"/>
          </a:solidFill>
        </p:spPr>
        <p:txBody>
          <a:bodyPr/>
          <a:lstStyle/>
          <a:p>
            <a:r>
              <a:rPr lang="es-HN" dirty="0"/>
              <a:t>GOING TO=OBVIOUS REASONS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7B0050C-A834-4EFF-B6F1-70107AB9E4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Abadi" panose="020B0604020104020204" pitchFamily="34" charset="0"/>
              </a:rPr>
              <a:t>Express or predict future events that are about to happen.</a:t>
            </a:r>
          </a:p>
          <a:p>
            <a:endParaRPr lang="en-US" sz="2800" dirty="0">
              <a:latin typeface="Abadi" panose="020B0604020104020204" pitchFamily="34" charset="0"/>
            </a:endParaRPr>
          </a:p>
          <a:p>
            <a:r>
              <a:rPr lang="en-US" sz="2400" i="1" dirty="0">
                <a:solidFill>
                  <a:schemeClr val="accent3">
                    <a:lumMod val="75000"/>
                  </a:schemeClr>
                </a:solidFill>
                <a:latin typeface="Abadi" panose="020B0604020104020204" pitchFamily="34" charset="0"/>
              </a:rPr>
              <a:t>Luis is drunk. He is going to be kicked out of the bar.</a:t>
            </a:r>
          </a:p>
          <a:p>
            <a:r>
              <a:rPr lang="en-US" sz="2400" i="1" dirty="0">
                <a:solidFill>
                  <a:schemeClr val="accent3">
                    <a:lumMod val="75000"/>
                  </a:schemeClr>
                </a:solidFill>
                <a:latin typeface="Abadi" panose="020B0604020104020204" pitchFamily="34" charset="0"/>
              </a:rPr>
              <a:t>We didn´t study for the test. We </a:t>
            </a:r>
            <a:r>
              <a:rPr lang="en-US" sz="2400" i="1">
                <a:solidFill>
                  <a:schemeClr val="accent3">
                    <a:lumMod val="75000"/>
                  </a:schemeClr>
                </a:solidFill>
                <a:latin typeface="Abadi" panose="020B0604020104020204" pitchFamily="34" charset="0"/>
              </a:rPr>
              <a:t>are going to fail!</a:t>
            </a:r>
            <a:endParaRPr lang="en-US" sz="2400" i="1" dirty="0">
              <a:solidFill>
                <a:schemeClr val="accent3">
                  <a:lumMod val="75000"/>
                </a:schemeClr>
              </a:solidFill>
              <a:latin typeface="Abadi" panose="020B06040201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430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31C611-FDC7-4D87-BEE5-844AC7ED1A7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HN" dirty="0"/>
              <a:t>INFINITIVES OF PURPOSE</a:t>
            </a:r>
            <a:br>
              <a:rPr lang="es-HN" dirty="0"/>
            </a:br>
            <a:endParaRPr lang="es-ES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97ABE0B-BF29-4FAE-87D9-9B3EBB240C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HN" sz="3200" dirty="0">
                <a:latin typeface="KG Cold Coffee" panose="02000505000000020004" pitchFamily="2" charset="0"/>
              </a:rPr>
              <a:t>TO AND FOR</a:t>
            </a:r>
            <a:endParaRPr lang="es-ES" sz="3200" dirty="0">
              <a:latin typeface="KG Cold Coffee" panose="02000505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31664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E607BE-D9F9-4D29-8F20-3624FE81B7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78296"/>
            <a:ext cx="4651248" cy="5883965"/>
          </a:xfrm>
        </p:spPr>
        <p:txBody>
          <a:bodyPr>
            <a:normAutofit/>
          </a:bodyPr>
          <a:lstStyle/>
          <a:p>
            <a:r>
              <a:rPr lang="en-US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Infinitives of Purpose </a:t>
            </a:r>
            <a:r>
              <a:rPr lang="en-US" cap="none" dirty="0">
                <a:solidFill>
                  <a:srgbClr val="202124"/>
                </a:solidFill>
                <a:latin typeface="arial" panose="020B0604020202020204" pitchFamily="34" charset="0"/>
              </a:rPr>
              <a:t>W</a:t>
            </a:r>
            <a:r>
              <a:rPr lang="en-US" b="0" i="0" cap="none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e </a:t>
            </a:r>
            <a:r>
              <a:rPr lang="en-US" b="1" i="0" cap="none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can use to + infinitive to say</a:t>
            </a:r>
            <a:r>
              <a:rPr lang="en-US" b="0" i="0" cap="none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 why we do something. it tells the other person the reason. We need to have a normal verb as well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EB8B318-D761-4454-84BF-0E12F3717A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HN" dirty="0"/>
              <a:t>EXAMPLES:</a:t>
            </a:r>
            <a:endParaRPr lang="es-ES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50D5401-9811-4F32-898A-22B5068332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06768" y="1575344"/>
            <a:ext cx="3794760" cy="4083334"/>
          </a:xfrm>
        </p:spPr>
        <p:txBody>
          <a:bodyPr>
            <a:normAutofit fontScale="92500" lnSpcReduction="20000"/>
          </a:bodyPr>
          <a:lstStyle/>
          <a:p>
            <a:r>
              <a:rPr lang="en-US" sz="2000" b="0" i="1" cap="none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I went on a holiday to relax. </a:t>
            </a:r>
          </a:p>
          <a:p>
            <a:r>
              <a:rPr lang="en-US" cap="none" dirty="0">
                <a:solidFill>
                  <a:srgbClr val="202124"/>
                </a:solidFill>
                <a:latin typeface="arial" panose="020B0604020202020204" pitchFamily="34" charset="0"/>
              </a:rPr>
              <a:t>I</a:t>
            </a:r>
            <a:r>
              <a:rPr lang="en-US" b="0" i="0" cap="none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went on holiday (this is what </a:t>
            </a:r>
            <a:r>
              <a:rPr lang="en-US" dirty="0">
                <a:solidFill>
                  <a:srgbClr val="202124"/>
                </a:solidFill>
                <a:latin typeface="arial" panose="020B0604020202020204" pitchFamily="34" charset="0"/>
              </a:rPr>
              <a:t>I</a:t>
            </a:r>
            <a:r>
              <a:rPr lang="en-US" b="0" i="0" cap="none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did) to relax (this is why </a:t>
            </a:r>
            <a:r>
              <a:rPr lang="en-US" dirty="0">
                <a:solidFill>
                  <a:srgbClr val="202124"/>
                </a:solidFill>
                <a:latin typeface="arial" panose="020B0604020202020204" pitchFamily="34" charset="0"/>
              </a:rPr>
              <a:t>I</a:t>
            </a:r>
            <a:r>
              <a:rPr lang="en-US" b="0" i="0" cap="none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did it).</a:t>
            </a:r>
          </a:p>
          <a:p>
            <a:endParaRPr lang="en-US" dirty="0">
              <a:solidFill>
                <a:srgbClr val="202124"/>
              </a:solidFill>
              <a:latin typeface="arial" panose="020B0604020202020204" pitchFamily="34" charset="0"/>
            </a:endParaRPr>
          </a:p>
          <a:p>
            <a:r>
              <a:rPr lang="en-US" sz="1800" i="1" dirty="0">
                <a:solidFill>
                  <a:srgbClr val="FF0000"/>
                </a:solidFill>
                <a:latin typeface="arial" panose="020B0604020202020204" pitchFamily="34" charset="0"/>
              </a:rPr>
              <a:t>I studied all night to pass the test</a:t>
            </a:r>
          </a:p>
          <a:p>
            <a:endParaRPr lang="en-US" sz="1800" i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endParaRPr lang="en-US" sz="1800" i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r>
              <a:rPr lang="en-US" sz="1800" i="1" dirty="0">
                <a:solidFill>
                  <a:srgbClr val="FF0000"/>
                </a:solidFill>
                <a:latin typeface="arial" panose="020B0604020202020204" pitchFamily="34" charset="0"/>
              </a:rPr>
              <a:t>. </a:t>
            </a:r>
            <a:r>
              <a:rPr lang="en-US" sz="1800" b="1" dirty="0">
                <a:solidFill>
                  <a:schemeClr val="tx1"/>
                </a:solidFill>
                <a:latin typeface="arial" panose="020B0604020202020204" pitchFamily="34" charset="0"/>
              </a:rPr>
              <a:t>We use “to”+ infinitive. TO goes before a VERB.</a:t>
            </a:r>
          </a:p>
          <a:p>
            <a:endParaRPr lang="en-US" sz="1800" i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r>
              <a:rPr lang="en-US" sz="2000" dirty="0"/>
              <a:t>we need to</a:t>
            </a:r>
            <a:r>
              <a:rPr lang="en-US" sz="2400" dirty="0"/>
              <a:t> we need to use ‘to + infinitive’. we need to use ‘to + infinitive’.to</a:t>
            </a:r>
            <a:r>
              <a:rPr lang="en-US" sz="2000" dirty="0"/>
              <a:t> use ‘to + infinitive’.</a:t>
            </a:r>
            <a:endParaRPr lang="es-ES" sz="18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25701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9CABBC-6C8B-4F6C-B639-688796AEB8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2121" y="924936"/>
            <a:ext cx="10906539" cy="1188720"/>
          </a:xfrm>
        </p:spPr>
        <p:txBody>
          <a:bodyPr>
            <a:normAutofit fontScale="90000"/>
          </a:bodyPr>
          <a:lstStyle/>
          <a:p>
            <a:r>
              <a:rPr lang="es-HN" sz="3100" b="1" dirty="0"/>
              <a:t>SEE-LOOK-WATCH</a:t>
            </a:r>
            <a:br>
              <a:rPr lang="es-HN" dirty="0"/>
            </a:br>
            <a:r>
              <a:rPr lang="en-US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 </a:t>
            </a:r>
            <a:r>
              <a:rPr lang="en-US" sz="2200" b="0" i="1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look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, </a:t>
            </a:r>
            <a:r>
              <a:rPr lang="en-US" sz="2200" b="0" i="1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watch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, and </a:t>
            </a:r>
            <a:r>
              <a:rPr lang="en-US" sz="2200" i="1" dirty="0">
                <a:solidFill>
                  <a:srgbClr val="000000"/>
                </a:solidFill>
                <a:latin typeface="Verdana" panose="020B0604030504040204" pitchFamily="34" charset="0"/>
              </a:rPr>
              <a:t>SEE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 are usually used when you are talking about </a:t>
            </a:r>
            <a:r>
              <a:rPr lang="en-US" sz="2200" b="1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paying attention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 to what you see</a:t>
            </a:r>
            <a:endParaRPr lang="es-ES" dirty="0"/>
          </a:p>
        </p:txBody>
      </p:sp>
      <p:pic>
        <p:nvPicPr>
          <p:cNvPr id="1026" name="Picture 2" descr="See, Look, Watch - short conversations | Mark Kulek - ESL. - YouTube">
            <a:extLst>
              <a:ext uri="{FF2B5EF4-FFF2-40B4-BE49-F238E27FC236}">
                <a16:creationId xmlns:a16="http://schemas.microsoft.com/office/drawing/2014/main" id="{85FA8E21-4BFA-4E49-82F4-8A00C892B50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5303" y="2507215"/>
            <a:ext cx="8547653" cy="40998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88086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0806F4-73B3-40C9-80DD-66FE45B4B7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FOR+ infinitive=for before a noun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5234358-3A64-4EFE-BB9E-4CFD3A138E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EXAMPLES: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latin typeface="Abadi" panose="020B0604020104020204" pitchFamily="34" charset="0"/>
              </a:rPr>
              <a:t>I went to the shop </a:t>
            </a:r>
            <a:r>
              <a:rPr lang="en-US" dirty="0">
                <a:highlight>
                  <a:srgbClr val="FFFF00"/>
                </a:highlight>
                <a:latin typeface="Abadi" panose="020B0604020104020204" pitchFamily="34" charset="0"/>
              </a:rPr>
              <a:t>for milk. </a:t>
            </a:r>
            <a:r>
              <a:rPr lang="en-US" dirty="0">
                <a:latin typeface="Abadi" panose="020B0604020104020204" pitchFamily="34" charset="0"/>
              </a:rPr>
              <a:t>/ I went to the shop to buy milk.</a:t>
            </a:r>
          </a:p>
          <a:p>
            <a:pPr marL="0" indent="0">
              <a:buNone/>
            </a:pPr>
            <a:endParaRPr lang="en-US" dirty="0">
              <a:latin typeface="Abadi" panose="020B0604020104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badi" panose="020B0604020104020204" pitchFamily="34" charset="0"/>
              </a:rPr>
              <a:t>Manuel drove his car </a:t>
            </a:r>
            <a:r>
              <a:rPr lang="en-US" dirty="0">
                <a:highlight>
                  <a:srgbClr val="FFFF00"/>
                </a:highlight>
                <a:latin typeface="Abadi" panose="020B0604020104020204" pitchFamily="34" charset="0"/>
              </a:rPr>
              <a:t>for pleasure. </a:t>
            </a:r>
            <a:r>
              <a:rPr lang="en-US" dirty="0">
                <a:latin typeface="Abadi" panose="020B0604020104020204" pitchFamily="34" charset="0"/>
              </a:rPr>
              <a:t>/ Manuel drove his car to feel pleasure.</a:t>
            </a:r>
          </a:p>
          <a:p>
            <a:pPr marL="0" indent="0">
              <a:buNone/>
            </a:pPr>
            <a:endParaRPr lang="en-US" dirty="0">
              <a:latin typeface="Abadi" panose="020B0604020104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badi" panose="020B0604020104020204" pitchFamily="34" charset="0"/>
              </a:rPr>
              <a:t>He ate his lunch </a:t>
            </a:r>
            <a:r>
              <a:rPr lang="en-US" dirty="0">
                <a:highlight>
                  <a:srgbClr val="FFFF00"/>
                </a:highlight>
                <a:latin typeface="Abadi" panose="020B0604020104020204" pitchFamily="34" charset="0"/>
              </a:rPr>
              <a:t>for satisfaction. </a:t>
            </a:r>
            <a:r>
              <a:rPr lang="en-US" dirty="0">
                <a:latin typeface="Abadi" panose="020B0604020104020204" pitchFamily="34" charset="0"/>
              </a:rPr>
              <a:t>/ He ate his lunch to feel satisfied.</a:t>
            </a:r>
          </a:p>
          <a:p>
            <a:pPr marL="0" indent="0">
              <a:buNone/>
            </a:pPr>
            <a:endParaRPr lang="en-US" dirty="0">
              <a:latin typeface="Abadi" panose="020B0604020104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badi" panose="020B0604020104020204" pitchFamily="34" charset="0"/>
              </a:rPr>
              <a:t>Mom made this cake </a:t>
            </a:r>
            <a:r>
              <a:rPr lang="en-US" dirty="0">
                <a:highlight>
                  <a:srgbClr val="FFFF00"/>
                </a:highlight>
                <a:latin typeface="Abadi" panose="020B0604020104020204" pitchFamily="34" charset="0"/>
              </a:rPr>
              <a:t>for </a:t>
            </a:r>
            <a:r>
              <a:rPr lang="en-US" dirty="0">
                <a:latin typeface="Abadi" panose="020B0604020104020204" pitchFamily="34" charset="0"/>
              </a:rPr>
              <a:t> Karla´s </a:t>
            </a:r>
            <a:r>
              <a:rPr lang="en-US" dirty="0">
                <a:highlight>
                  <a:srgbClr val="FFFF00"/>
                </a:highlight>
                <a:latin typeface="Abadi" panose="020B0604020104020204" pitchFamily="34" charset="0"/>
              </a:rPr>
              <a:t>birthday. </a:t>
            </a:r>
            <a:r>
              <a:rPr lang="en-US" dirty="0">
                <a:latin typeface="Abadi" panose="020B0604020104020204" pitchFamily="34" charset="0"/>
              </a:rPr>
              <a:t>/ Mom made this cake </a:t>
            </a:r>
            <a:r>
              <a:rPr lang="en-US" dirty="0">
                <a:highlight>
                  <a:srgbClr val="FFFF00"/>
                </a:highlight>
                <a:latin typeface="Abadi" panose="020B0604020104020204" pitchFamily="34" charset="0"/>
              </a:rPr>
              <a:t>to celebrate </a:t>
            </a:r>
            <a:r>
              <a:rPr lang="en-US" dirty="0">
                <a:latin typeface="Abadi" panose="020B0604020104020204" pitchFamily="34" charset="0"/>
              </a:rPr>
              <a:t>Karla´s birthday</a:t>
            </a:r>
          </a:p>
          <a:p>
            <a:pPr marL="0" indent="0">
              <a:buNone/>
            </a:pPr>
            <a:endParaRPr lang="en-US" dirty="0">
              <a:latin typeface="Abadi" panose="020B0604020104020204" pitchFamily="34" charset="0"/>
            </a:endParaRP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FFBBE85-711F-428F-B131-FA30FC4F5BBE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s-HN" dirty="0"/>
              <a:t>FOR + A NOUN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0765126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BA81A8-B8C7-462E-B6BC-BC84D072AC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7593" y="3308082"/>
            <a:ext cx="4486656" cy="1141497"/>
          </a:xfrm>
        </p:spPr>
        <p:txBody>
          <a:bodyPr/>
          <a:lstStyle/>
          <a:p>
            <a:r>
              <a:rPr lang="es-HN" dirty="0"/>
              <a:t>LET´S PRACTICE</a:t>
            </a:r>
            <a:endParaRPr lang="es-ES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435F89A-AF6F-402F-8D2F-40615DF3E2D8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s-HN" dirty="0"/>
              <a:t>TO + INFINITIVE VERB</a:t>
            </a:r>
            <a:endParaRPr lang="es-ES" dirty="0"/>
          </a:p>
        </p:txBody>
      </p:sp>
      <p:pic>
        <p:nvPicPr>
          <p:cNvPr id="2050" name="Picture 2" descr="Infinitive of purpose - Games to learn English | Games to learn English">
            <a:extLst>
              <a:ext uri="{FF2B5EF4-FFF2-40B4-BE49-F238E27FC236}">
                <a16:creationId xmlns:a16="http://schemas.microsoft.com/office/drawing/2014/main" id="{09BB6EEC-3EF8-4121-B6C2-DF54C275F127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40" r="2740"/>
          <a:stretch/>
        </p:blipFill>
        <p:spPr bwMode="auto">
          <a:xfrm>
            <a:off x="5247729" y="0"/>
            <a:ext cx="694427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432198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4E3C42-6984-4AB8-A1E9-C6829B872D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/>
              <a:t>FOR + NOUN</a:t>
            </a:r>
            <a:endParaRPr lang="es-ES" dirty="0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65279BB7-E357-4A6A-856A-260BD85B2F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89903" y="0"/>
            <a:ext cx="6102097" cy="6858000"/>
          </a:xfrm>
        </p:spPr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DB2D47B-2CA4-49B8-8448-D36D82399799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s-HN" dirty="0"/>
              <a:t>INFINITIVES OF INTENTIONS</a:t>
            </a:r>
            <a:endParaRPr lang="es-ES" dirty="0"/>
          </a:p>
        </p:txBody>
      </p:sp>
      <p:sp>
        <p:nvSpPr>
          <p:cNvPr id="6" name="Marcador de contenido 2">
            <a:extLst>
              <a:ext uri="{FF2B5EF4-FFF2-40B4-BE49-F238E27FC236}">
                <a16:creationId xmlns:a16="http://schemas.microsoft.com/office/drawing/2014/main" id="{F765A4A8-8010-4951-A951-E2770E8580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60592" y="1295001"/>
            <a:ext cx="4815840" cy="5248656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She went to the mall for a dress. (to buy a dress)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We will open the bottle for the celebration. (to celebrate)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They entered the class for knowledge. (to learn new things)</a:t>
            </a:r>
          </a:p>
          <a:p>
            <a:pPr marL="0" indent="0">
              <a:buNone/>
            </a:pPr>
            <a:endParaRPr lang="en-US" dirty="0">
              <a:latin typeface="Abadi" panose="020B0604020104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badi" panose="020B0604020104020204" pitchFamily="34" charset="0"/>
              </a:rPr>
              <a:t>Isabel washed her face for a good hygiene. (to get clean)</a:t>
            </a:r>
          </a:p>
          <a:p>
            <a:pPr marL="0" indent="0">
              <a:buNone/>
            </a:pPr>
            <a:endParaRPr lang="en-US" dirty="0">
              <a:latin typeface="Abadi" panose="020B0604020104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badi" panose="020B0604020104020204" pitchFamily="34" charset="0"/>
              </a:rPr>
              <a:t>I wear sun block for protection. (to protect my skin)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0297B624-7BFB-44DB-BDAC-4C002B592497}"/>
              </a:ext>
            </a:extLst>
          </p:cNvPr>
          <p:cNvSpPr/>
          <p:nvPr/>
        </p:nvSpPr>
        <p:spPr>
          <a:xfrm>
            <a:off x="6154575" y="106017"/>
            <a:ext cx="5904903" cy="1188984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00322459-E88C-42DC-AACE-90482D6AC41D}"/>
              </a:ext>
            </a:extLst>
          </p:cNvPr>
          <p:cNvSpPr txBox="1">
            <a:spLocks/>
          </p:cNvSpPr>
          <p:nvPr/>
        </p:nvSpPr>
        <p:spPr bwMode="blackWhite">
          <a:xfrm>
            <a:off x="6687451" y="160361"/>
            <a:ext cx="4494998" cy="113464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 anchorCtr="1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2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HN"/>
              <a:t>FOR + NOUN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228773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136881F3-FC6F-4616-8470-0593D9A812B7}"/>
              </a:ext>
            </a:extLst>
          </p:cNvPr>
          <p:cNvSpPr/>
          <p:nvPr/>
        </p:nvSpPr>
        <p:spPr>
          <a:xfrm>
            <a:off x="1961322" y="2478157"/>
            <a:ext cx="8401878" cy="3750365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0" i="1" dirty="0">
                <a:solidFill>
                  <a:schemeClr val="bg1"/>
                </a:solidFill>
                <a:effectLst/>
                <a:latin typeface="Skolar-Light-Latin"/>
              </a:rPr>
              <a:t>I can see a cat in the window. </a:t>
            </a:r>
            <a:endParaRPr lang="es-ES" sz="2400" dirty="0">
              <a:solidFill>
                <a:schemeClr val="bg1"/>
              </a:solidFill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CD84ECD9-09FD-4A81-B71D-494BE839B3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/>
              <a:t>SEE=</a:t>
            </a:r>
            <a:r>
              <a:rPr lang="es-HN" dirty="0" err="1"/>
              <a:t>visit</a:t>
            </a:r>
            <a:r>
              <a:rPr lang="es-HN" dirty="0"/>
              <a:t>=can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2DDE3EC-4602-4279-9C00-04A7CD378B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b="1" i="0" u="sng" dirty="0">
                <a:solidFill>
                  <a:srgbClr val="FFFF00"/>
                </a:solidFill>
                <a:effectLst/>
                <a:latin typeface="Skolar-Light-Latin"/>
              </a:rPr>
              <a:t>“See” </a:t>
            </a:r>
            <a:r>
              <a:rPr lang="en-US" sz="3200" b="0" i="0" dirty="0">
                <a:solidFill>
                  <a:srgbClr val="222F3A"/>
                </a:solidFill>
                <a:effectLst/>
                <a:latin typeface="Skolar-Light-Latin"/>
              </a:rPr>
              <a:t>means to </a:t>
            </a:r>
            <a:r>
              <a:rPr lang="en-US" sz="3200" b="1" i="0" u="sng" dirty="0">
                <a:solidFill>
                  <a:srgbClr val="FFFF00"/>
                </a:solidFill>
                <a:effectLst/>
                <a:latin typeface="Skolar-Light-Latin"/>
              </a:rPr>
              <a:t>notice</a:t>
            </a:r>
            <a:r>
              <a:rPr lang="en-US" sz="3200" b="0" i="0" dirty="0">
                <a:solidFill>
                  <a:srgbClr val="222F3A"/>
                </a:solidFill>
                <a:effectLst/>
                <a:latin typeface="Skolar-Light-Latin"/>
              </a:rPr>
              <a:t> or become </a:t>
            </a:r>
            <a:r>
              <a:rPr lang="en-US" sz="3200" b="1" i="0" dirty="0">
                <a:solidFill>
                  <a:srgbClr val="222F3A"/>
                </a:solidFill>
                <a:effectLst/>
                <a:latin typeface="Skolar-Light-Latin"/>
              </a:rPr>
              <a:t>aware</a:t>
            </a:r>
            <a:r>
              <a:rPr lang="en-US" sz="3200" b="0" i="0" dirty="0">
                <a:solidFill>
                  <a:srgbClr val="222F3A"/>
                </a:solidFill>
                <a:effectLst/>
                <a:latin typeface="Skolar-Light-Latin"/>
              </a:rPr>
              <a:t> of someone or something by using your eyes. Can also mean to visit. </a:t>
            </a:r>
            <a:endParaRPr lang="en-US" sz="3200" dirty="0">
              <a:solidFill>
                <a:srgbClr val="222F3A"/>
              </a:solidFill>
              <a:latin typeface="Skolar-Light-Latin"/>
            </a:endParaRPr>
          </a:p>
          <a:p>
            <a:pPr marL="0" indent="0" algn="ctr">
              <a:buNone/>
            </a:pPr>
            <a:endParaRPr lang="en-US" sz="2400" b="0" i="0" dirty="0">
              <a:solidFill>
                <a:schemeClr val="bg1"/>
              </a:solidFill>
              <a:effectLst/>
              <a:latin typeface="Skolar-Light-Latin"/>
            </a:endParaRPr>
          </a:p>
          <a:p>
            <a:pPr marL="0" indent="0" algn="ctr">
              <a:buNone/>
            </a:pPr>
            <a:r>
              <a:rPr lang="en-US" sz="2400" b="0" i="0" dirty="0">
                <a:solidFill>
                  <a:schemeClr val="bg1"/>
                </a:solidFill>
                <a:effectLst/>
                <a:latin typeface="Skolar-Light-Latin"/>
              </a:rPr>
              <a:t>She will see the doctor today.</a:t>
            </a:r>
          </a:p>
          <a:p>
            <a:pPr marL="0" indent="0" algn="ctr">
              <a:buNone/>
            </a:pPr>
            <a:endParaRPr lang="en-US" sz="2400" b="0" i="0" dirty="0">
              <a:solidFill>
                <a:srgbClr val="222F3A"/>
              </a:solidFill>
              <a:effectLst/>
              <a:latin typeface="Skolar-Light-Latin"/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696210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136881F3-FC6F-4616-8470-0593D9A812B7}"/>
              </a:ext>
            </a:extLst>
          </p:cNvPr>
          <p:cNvSpPr/>
          <p:nvPr/>
        </p:nvSpPr>
        <p:spPr>
          <a:xfrm>
            <a:off x="1895061" y="2505523"/>
            <a:ext cx="8401878" cy="375036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0" i="1" dirty="0">
                <a:solidFill>
                  <a:schemeClr val="bg1"/>
                </a:solidFill>
                <a:effectLst/>
                <a:latin typeface="Skolar-Light-Latin"/>
              </a:rPr>
              <a:t>I can see a cat in the window. </a:t>
            </a:r>
            <a:endParaRPr lang="es-ES" sz="2400" dirty="0">
              <a:solidFill>
                <a:schemeClr val="bg1"/>
              </a:solidFill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CD84ECD9-09FD-4A81-B71D-494BE839B3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/>
              <a:t>LOOK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2DDE3EC-4602-4279-9C00-04A7CD378B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5062" y="2638045"/>
            <a:ext cx="8401878" cy="1324356"/>
          </a:xfrm>
        </p:spPr>
        <p:txBody>
          <a:bodyPr>
            <a:normAutofit fontScale="92500" lnSpcReduction="20000"/>
          </a:bodyPr>
          <a:lstStyle/>
          <a:p>
            <a:r>
              <a:rPr lang="en-US" sz="3200" b="0" i="0" dirty="0">
                <a:solidFill>
                  <a:srgbClr val="0070C0"/>
                </a:solidFill>
                <a:effectLst/>
                <a:latin typeface="Skolar-Light-Latin"/>
              </a:rPr>
              <a:t>“Look” </a:t>
            </a:r>
            <a:r>
              <a:rPr lang="en-US" sz="3200" b="0" i="0" dirty="0">
                <a:solidFill>
                  <a:srgbClr val="222F3A"/>
                </a:solidFill>
                <a:effectLst/>
                <a:latin typeface="Skolar-Light-Latin"/>
              </a:rPr>
              <a:t>means to direct your eyes in a particular direction. </a:t>
            </a:r>
            <a:r>
              <a:rPr lang="en-US" sz="3500" i="1" dirty="0">
                <a:solidFill>
                  <a:srgbClr val="000000"/>
                </a:solidFill>
                <a:effectLst/>
                <a:latin typeface="Skolar-Light-Latin"/>
              </a:rPr>
              <a:t>Look</a:t>
            </a:r>
            <a:r>
              <a:rPr lang="en-US" sz="3500" i="0" dirty="0">
                <a:solidFill>
                  <a:srgbClr val="000000"/>
                </a:solidFill>
                <a:effectLst/>
                <a:latin typeface="Skolar-Light-Latin"/>
              </a:rPr>
              <a:t> is used to say something about where you are directing your attention. </a:t>
            </a:r>
            <a:endParaRPr lang="en-US" sz="3200" dirty="0">
              <a:solidFill>
                <a:srgbClr val="222F3A"/>
              </a:solidFill>
              <a:latin typeface="Skolar-Light-Latin"/>
            </a:endParaRPr>
          </a:p>
          <a:p>
            <a:endParaRPr lang="en-US" sz="3200" b="0" i="0" dirty="0">
              <a:solidFill>
                <a:srgbClr val="222F3A"/>
              </a:solidFill>
              <a:effectLst/>
              <a:latin typeface="Skolar-Light-Latin"/>
            </a:endParaRPr>
          </a:p>
          <a:p>
            <a:endParaRPr lang="en-US" sz="3200" b="0" i="0" dirty="0">
              <a:solidFill>
                <a:srgbClr val="222F3A"/>
              </a:solidFill>
              <a:effectLst/>
              <a:latin typeface="Skolar-Light-Latin"/>
            </a:endParaRPr>
          </a:p>
          <a:p>
            <a:endParaRPr lang="en-US" sz="3200" dirty="0">
              <a:solidFill>
                <a:srgbClr val="222F3A"/>
              </a:solidFill>
              <a:latin typeface="Skolar-Light-Latin"/>
            </a:endParaRPr>
          </a:p>
          <a:p>
            <a:endParaRPr lang="es-ES" dirty="0"/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E7635582-2392-4D70-9A6C-2CE42DC58495}"/>
              </a:ext>
            </a:extLst>
          </p:cNvPr>
          <p:cNvSpPr txBox="1">
            <a:spLocks/>
          </p:cNvSpPr>
          <p:nvPr/>
        </p:nvSpPr>
        <p:spPr>
          <a:xfrm>
            <a:off x="3339548" y="4142169"/>
            <a:ext cx="6414052" cy="1324356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dirty="0">
                <a:solidFill>
                  <a:srgbClr val="222F3A"/>
                </a:solidFill>
                <a:latin typeface="Skolar-Light-Latin"/>
              </a:rPr>
              <a:t> </a:t>
            </a:r>
            <a:r>
              <a:rPr lang="en-US" sz="3300" i="1" dirty="0">
                <a:solidFill>
                  <a:srgbClr val="FF0000"/>
                </a:solidFill>
                <a:latin typeface="Skolar-Light-Latin"/>
              </a:rPr>
              <a:t>Look! The bus is coming!</a:t>
            </a:r>
          </a:p>
          <a:p>
            <a:r>
              <a:rPr lang="en-US" sz="3300" b="0" i="1" dirty="0">
                <a:solidFill>
                  <a:srgbClr val="FF0000"/>
                </a:solidFill>
                <a:effectLst/>
                <a:latin typeface="Skolar-Light-Latin"/>
              </a:rPr>
              <a:t>She looked at the bill before she paid it.</a:t>
            </a:r>
          </a:p>
          <a:p>
            <a:r>
              <a:rPr lang="en-US" sz="3300" i="1" dirty="0">
                <a:solidFill>
                  <a:srgbClr val="FF0000"/>
                </a:solidFill>
                <a:latin typeface="Skolar-Light-Latin"/>
              </a:rPr>
              <a:t>Don´t look down while dancing.</a:t>
            </a:r>
            <a:endParaRPr lang="en-US" sz="3300" dirty="0">
              <a:solidFill>
                <a:srgbClr val="FF0000"/>
              </a:solidFill>
              <a:latin typeface="Skolar-Light-Latin"/>
            </a:endParaRPr>
          </a:p>
          <a:p>
            <a:endParaRPr lang="en-US" sz="3200" dirty="0">
              <a:solidFill>
                <a:srgbClr val="222F3A"/>
              </a:solidFill>
              <a:latin typeface="Skolar-Light-Latin"/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122092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F28D256F-C37C-49E6-95AD-FB966210C050}"/>
              </a:ext>
            </a:extLst>
          </p:cNvPr>
          <p:cNvSpPr/>
          <p:nvPr/>
        </p:nvSpPr>
        <p:spPr>
          <a:xfrm>
            <a:off x="1060174" y="2638044"/>
            <a:ext cx="10389704" cy="393503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8E1D012-972E-49F6-9DBB-AA038B613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/>
              <a:t>WATCH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9E16F06-549E-4F21-A7EB-AD7382C0FB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i="1" dirty="0">
                <a:solidFill>
                  <a:srgbClr val="FF0000"/>
                </a:solidFill>
                <a:effectLst/>
                <a:latin typeface="Verdana" panose="020B0604030504040204" pitchFamily="34" charset="0"/>
              </a:rPr>
              <a:t>Watch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 is used to say that you are paying attention to something by </a:t>
            </a:r>
            <a:r>
              <a:rPr lang="en-US" sz="2400" b="1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looking at it for a period of time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.</a:t>
            </a:r>
          </a:p>
          <a:p>
            <a:pPr algn="l"/>
            <a:r>
              <a:rPr lang="en-US" sz="2400" b="0" i="1" dirty="0">
                <a:solidFill>
                  <a:srgbClr val="7030A0"/>
                </a:solidFill>
                <a:effectLst/>
                <a:latin typeface="Skolar-Light-Latin"/>
              </a:rPr>
              <a:t>I’m going outside for a minute. Would you please watch my bag?</a:t>
            </a:r>
            <a:r>
              <a:rPr lang="en-US" sz="2400" dirty="0">
                <a:solidFill>
                  <a:srgbClr val="7030A0"/>
                </a:solidFill>
                <a:latin typeface="Skolar-Light-Latin"/>
              </a:rPr>
              <a:t> </a:t>
            </a:r>
            <a:r>
              <a:rPr lang="en-US" sz="2000" dirty="0">
                <a:solidFill>
                  <a:srgbClr val="222F3A"/>
                </a:solidFill>
                <a:latin typeface="Skolar-Light-Latin"/>
              </a:rPr>
              <a:t>(</a:t>
            </a:r>
            <a:r>
              <a:rPr lang="en-US" sz="2000" b="0" i="0" dirty="0">
                <a:solidFill>
                  <a:srgbClr val="222F3A"/>
                </a:solidFill>
                <a:effectLst/>
                <a:latin typeface="Skolar-Light-Latin"/>
              </a:rPr>
              <a:t>The friend wants you to pay attention to the bag for a period of time)</a:t>
            </a:r>
          </a:p>
          <a:p>
            <a:pPr algn="l"/>
            <a:r>
              <a:rPr lang="en-US" sz="2400" dirty="0">
                <a:solidFill>
                  <a:srgbClr val="7030A0"/>
                </a:solidFill>
                <a:latin typeface="Skolar-Light-Latin"/>
              </a:rPr>
              <a:t>We will watch the game on TV. </a:t>
            </a:r>
            <a:r>
              <a:rPr lang="en-US" sz="2000" dirty="0">
                <a:solidFill>
                  <a:schemeClr val="tx1"/>
                </a:solidFill>
                <a:latin typeface="Skolar-Light-Latin"/>
              </a:rPr>
              <a:t>(Movement and attention)</a:t>
            </a:r>
            <a:endParaRPr lang="en-US" sz="2000" b="0" i="0" dirty="0">
              <a:solidFill>
                <a:schemeClr val="tx1"/>
              </a:solidFill>
              <a:effectLst/>
              <a:latin typeface="Skolar-Light-Latin"/>
            </a:endParaRPr>
          </a:p>
          <a:p>
            <a:endParaRPr lang="en-US" sz="2400" dirty="0">
              <a:solidFill>
                <a:srgbClr val="222F3A"/>
              </a:solidFill>
              <a:latin typeface="Skolar-Light-Latin"/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716183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DE6F62-72BA-455A-A2FA-C649B60CEB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err="1"/>
              <a:t>summary</a:t>
            </a:r>
            <a:endParaRPr lang="es-ES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1FBDB65-B049-4A44-9FB3-CFBC40F39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s-HN" sz="3200" dirty="0">
                <a:solidFill>
                  <a:srgbClr val="0070C0"/>
                </a:solidFill>
                <a:latin typeface="KG Cold Coffee" panose="02000505000000020004" pitchFamily="2" charset="0"/>
              </a:rPr>
              <a:t>SEE</a:t>
            </a:r>
          </a:p>
          <a:p>
            <a:r>
              <a:rPr lang="es-HN" sz="3200" dirty="0">
                <a:solidFill>
                  <a:srgbClr val="0070C0"/>
                </a:solidFill>
                <a:latin typeface="KG Cold Coffee" panose="02000505000000020004" pitchFamily="2" charset="0"/>
              </a:rPr>
              <a:t>LOOK</a:t>
            </a:r>
          </a:p>
          <a:p>
            <a:r>
              <a:rPr lang="es-HN" sz="3200" dirty="0">
                <a:solidFill>
                  <a:srgbClr val="0070C0"/>
                </a:solidFill>
                <a:latin typeface="KG Cold Coffee" panose="02000505000000020004" pitchFamily="2" charset="0"/>
              </a:rPr>
              <a:t>WATCH</a:t>
            </a:r>
            <a:endParaRPr lang="es-ES" sz="3200" dirty="0">
              <a:solidFill>
                <a:srgbClr val="0070C0"/>
              </a:solidFill>
              <a:latin typeface="KG Cold Coffee" panose="02000505000000020004" pitchFamily="2" charset="0"/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34373114-3BDE-44AB-9C15-99B028078201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718"/>
          <a:stretch/>
        </p:blipFill>
        <p:spPr bwMode="auto">
          <a:xfrm>
            <a:off x="6374297" y="397566"/>
            <a:ext cx="5177942" cy="6460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04058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AEA4CB-042F-4F11-94DB-2477440EB6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/>
              <a:t>APPLICATION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AD678FF-E100-486F-B800-5A34FC1FB1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638044"/>
            <a:ext cx="7729728" cy="3749504"/>
          </a:xfrm>
        </p:spPr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Verdana" panose="020B0604030504040204" pitchFamily="34" charset="0"/>
              </a:rPr>
              <a:t>Susana</a:t>
            </a:r>
            <a:r>
              <a:rPr lang="en-US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 </a:t>
            </a:r>
            <a:r>
              <a:rPr lang="en-US" b="1" i="1" dirty="0">
                <a:solidFill>
                  <a:srgbClr val="0070C0"/>
                </a:solidFill>
                <a:effectLst/>
                <a:latin typeface="Verdana" panose="020B0604030504040204" pitchFamily="34" charset="0"/>
              </a:rPr>
              <a:t>sees</a:t>
            </a:r>
            <a:r>
              <a:rPr lang="en-US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 the sun coming in through the window and knows it is morning. [=she notices the sunlight with her eyes]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en-US" b="0" i="0" dirty="0">
              <a:solidFill>
                <a:srgbClr val="000000"/>
              </a:solidFill>
              <a:effectLst/>
              <a:latin typeface="Verdana" panose="020B060403050404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Verdana" panose="020B0604030504040204" pitchFamily="34" charset="0"/>
              </a:rPr>
              <a:t>Susana</a:t>
            </a:r>
            <a:r>
              <a:rPr lang="en-US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 </a:t>
            </a:r>
            <a:r>
              <a:rPr lang="en-US" b="1" i="1" dirty="0">
                <a:solidFill>
                  <a:srgbClr val="0070C0"/>
                </a:solidFill>
                <a:effectLst/>
                <a:latin typeface="Verdana" panose="020B0604030504040204" pitchFamily="34" charset="0"/>
              </a:rPr>
              <a:t>looks</a:t>
            </a:r>
            <a:r>
              <a:rPr lang="en-US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 towards the window because she wants to know if it is morning yet. [=she directs her attention towards the window]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en-US" b="0" i="0" dirty="0">
              <a:solidFill>
                <a:srgbClr val="000000"/>
              </a:solidFill>
              <a:effectLst/>
              <a:latin typeface="Verdana" panose="020B060403050404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Verdana" panose="020B0604030504040204" pitchFamily="34" charset="0"/>
              </a:rPr>
              <a:t>Susana</a:t>
            </a:r>
            <a:r>
              <a:rPr lang="en-US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 </a:t>
            </a:r>
            <a:r>
              <a:rPr lang="en-US" b="1" i="1" dirty="0">
                <a:solidFill>
                  <a:srgbClr val="0070C0"/>
                </a:solidFill>
                <a:effectLst/>
                <a:latin typeface="Verdana" panose="020B0604030504040204" pitchFamily="34" charset="0"/>
              </a:rPr>
              <a:t>watches</a:t>
            </a:r>
            <a:r>
              <a:rPr lang="en-US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 the sun come up in the morning. [=she pays attention to the rising sun for a period of time]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870937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A7A5CAE-973E-4235-A062-0C12D3D59A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/>
              <a:t>PRACTICE</a:t>
            </a:r>
            <a:endParaRPr lang="es-ES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F705F96-243B-4FC0-B8CB-0E0C7312F56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HN" dirty="0"/>
              <a:t>SEE-LOOK-WATCH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187776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C272F5-C06A-4BE0-A1B5-0F70851CE7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2511" y="239467"/>
            <a:ext cx="7729728" cy="1188720"/>
          </a:xfrm>
          <a:solidFill>
            <a:schemeClr val="accent3">
              <a:lumMod val="60000"/>
              <a:lumOff val="40000"/>
            </a:schemeClr>
          </a:solidFill>
        </p:spPr>
        <p:txBody>
          <a:bodyPr/>
          <a:lstStyle/>
          <a:p>
            <a:r>
              <a:rPr lang="es-HN" dirty="0"/>
              <a:t>CHOOSE THE CORRECT FORM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E13E5B7-2C80-427A-BD78-E3F6093A4B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548" y="1570317"/>
            <a:ext cx="10601739" cy="5287683"/>
          </a:xfrm>
        </p:spPr>
        <p:txBody>
          <a:bodyPr>
            <a:normAutofit fontScale="85000" lnSpcReduction="20000"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sz="3200" b="0" i="0" dirty="0">
                <a:solidFill>
                  <a:srgbClr val="202124"/>
                </a:solidFill>
                <a:effectLst/>
                <a:latin typeface="Abadi" panose="020B0604020104020204" pitchFamily="34" charset="0"/>
              </a:rPr>
              <a:t>I _________a little </a:t>
            </a:r>
            <a:r>
              <a:rPr lang="en-US" sz="3200" dirty="0">
                <a:solidFill>
                  <a:srgbClr val="202124"/>
                </a:solidFill>
                <a:latin typeface="Abadi" panose="020B0604020104020204" pitchFamily="34" charset="0"/>
              </a:rPr>
              <a:t>bird on top of the tree</a:t>
            </a:r>
            <a:r>
              <a:rPr lang="en-US" sz="3200" b="0" i="0" dirty="0">
                <a:solidFill>
                  <a:srgbClr val="202124"/>
                </a:solidFill>
                <a:effectLst/>
                <a:latin typeface="Abadi" panose="020B0604020104020204" pitchFamily="34" charset="0"/>
              </a:rPr>
              <a:t>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200" b="0" i="0" dirty="0">
                <a:solidFill>
                  <a:srgbClr val="202124"/>
                </a:solidFill>
                <a:effectLst/>
                <a:latin typeface="Abadi" panose="020B0604020104020204" pitchFamily="34" charset="0"/>
              </a:rPr>
              <a:t>Tom _________ at the picture and smiled.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200" b="0" i="0" dirty="0">
                <a:solidFill>
                  <a:srgbClr val="202124"/>
                </a:solidFill>
                <a:effectLst/>
                <a:latin typeface="Abadi" panose="020B0604020104020204" pitchFamily="34" charset="0"/>
              </a:rPr>
              <a:t>Sarah ________ her sister dancing all night long.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202124"/>
                </a:solidFill>
                <a:latin typeface="Abadi" panose="020B0604020104020204" pitchFamily="34" charset="0"/>
              </a:rPr>
              <a:t>We are going to _______ a new movie next week.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202124"/>
                </a:solidFill>
                <a:latin typeface="Abadi" panose="020B0604020104020204" pitchFamily="34" charset="0"/>
              </a:rPr>
              <a:t>They will _______ their favorite series tonight.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202124"/>
                </a:solidFill>
                <a:latin typeface="Abadi" panose="020B0604020104020204" pitchFamily="34" charset="0"/>
              </a:rPr>
              <a:t>Did you ever ________ the live concert of Michael J?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202124"/>
                </a:solidFill>
                <a:latin typeface="Abadi" panose="020B0604020104020204" pitchFamily="34" charset="0"/>
              </a:rPr>
              <a:t>Alicia __________ James last week.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202124"/>
                </a:solidFill>
                <a:latin typeface="Abadi" panose="020B0604020104020204" pitchFamily="34" charset="0"/>
              </a:rPr>
              <a:t>I want to _______ my family and friends soon.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202124"/>
                </a:solidFill>
                <a:latin typeface="Abadi" panose="020B0604020104020204" pitchFamily="34" charset="0"/>
              </a:rPr>
              <a:t>Have you ________ TV all night long?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202124"/>
                </a:solidFill>
                <a:latin typeface="Abadi" panose="020B0604020104020204" pitchFamily="34" charset="0"/>
              </a:rPr>
              <a:t>Have you ________ Manuel today?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202124"/>
                </a:solidFill>
                <a:latin typeface="Abadi" panose="020B0604020104020204" pitchFamily="34" charset="0"/>
              </a:rPr>
              <a:t>Have you ________ at the new teacher?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en-US" sz="3200" dirty="0">
              <a:solidFill>
                <a:srgbClr val="202124"/>
              </a:solidFill>
              <a:latin typeface="Abadi" panose="020B0604020104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endParaRPr lang="en-US" sz="3200" dirty="0">
              <a:solidFill>
                <a:srgbClr val="202124"/>
              </a:solidFill>
              <a:latin typeface="Abadi" panose="020B0604020104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endParaRPr lang="en-US" sz="3200" dirty="0">
              <a:solidFill>
                <a:srgbClr val="202124"/>
              </a:solidFill>
              <a:latin typeface="Abadi" panose="020B0604020104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38114024"/>
      </p:ext>
    </p:extLst>
  </p:cSld>
  <p:clrMapOvr>
    <a:masterClrMapping/>
  </p:clrMapOvr>
</p:sld>
</file>

<file path=ppt/theme/theme1.xml><?xml version="1.0" encoding="utf-8"?>
<a:theme xmlns:a="http://schemas.openxmlformats.org/drawingml/2006/main" name="Paquete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TM10001115[[fn=Paquete]]</Template>
  <TotalTime>112</TotalTime>
  <Words>895</Words>
  <Application>Microsoft Office PowerPoint</Application>
  <PresentationFormat>Panorámica</PresentationFormat>
  <Paragraphs>116</Paragraphs>
  <Slides>22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22</vt:i4>
      </vt:variant>
    </vt:vector>
  </HeadingPairs>
  <TitlesOfParts>
    <vt:vector size="30" baseType="lpstr">
      <vt:lpstr>Abadi</vt:lpstr>
      <vt:lpstr>Arial</vt:lpstr>
      <vt:lpstr>Arial</vt:lpstr>
      <vt:lpstr>Gill Sans MT</vt:lpstr>
      <vt:lpstr>KG Cold Coffee</vt:lpstr>
      <vt:lpstr>Skolar-Light-Latin</vt:lpstr>
      <vt:lpstr>Verdana</vt:lpstr>
      <vt:lpstr>Paquete</vt:lpstr>
      <vt:lpstr>UNIT 9 REVIEW</vt:lpstr>
      <vt:lpstr>SEE-LOOK-WATCH  look, watch, and SEE are usually used when you are talking about paying attention to what you see</vt:lpstr>
      <vt:lpstr>SEE=visit=can</vt:lpstr>
      <vt:lpstr>LOOK</vt:lpstr>
      <vt:lpstr>WATCH</vt:lpstr>
      <vt:lpstr>summary</vt:lpstr>
      <vt:lpstr>APPLICATION</vt:lpstr>
      <vt:lpstr>PRACTICE</vt:lpstr>
      <vt:lpstr>CHOOSE THE CORRECT FORM</vt:lpstr>
      <vt:lpstr>Will vs going to</vt:lpstr>
      <vt:lpstr>WILL=immediate decisions</vt:lpstr>
      <vt:lpstr>WILL=PERSONAL OPINION</vt:lpstr>
      <vt:lpstr>WILL=FUTURE FACT</vt:lpstr>
      <vt:lpstr>GOING TO</vt:lpstr>
      <vt:lpstr>GOING TO=FUTURE PLANS</vt:lpstr>
      <vt:lpstr>GOING TO=PREDICTION WITH EVIDENCE</vt:lpstr>
      <vt:lpstr>GOING TO=OBVIOUS REASONS</vt:lpstr>
      <vt:lpstr>INFINITIVES OF PURPOSE </vt:lpstr>
      <vt:lpstr>Infinitives of Purpose We can use to + infinitive to say why we do something. it tells the other person the reason. We need to have a normal verb as well</vt:lpstr>
      <vt:lpstr>FOR+ infinitive=for before a noun</vt:lpstr>
      <vt:lpstr>LET´S PRACTICE</vt:lpstr>
      <vt:lpstr>FOR + NOUN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9 REVIEW</dc:title>
  <dc:creator>hogar</dc:creator>
  <cp:lastModifiedBy>hogar</cp:lastModifiedBy>
  <cp:revision>3</cp:revision>
  <dcterms:created xsi:type="dcterms:W3CDTF">2021-09-02T13:57:47Z</dcterms:created>
  <dcterms:modified xsi:type="dcterms:W3CDTF">2021-09-02T16:38:53Z</dcterms:modified>
</cp:coreProperties>
</file>