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1" r:id="rId4"/>
    <p:sldId id="272" r:id="rId5"/>
    <p:sldId id="260" r:id="rId6"/>
    <p:sldId id="261" r:id="rId7"/>
    <p:sldId id="258" r:id="rId8"/>
    <p:sldId id="262" r:id="rId9"/>
    <p:sldId id="263" r:id="rId10"/>
    <p:sldId id="264" r:id="rId11"/>
    <p:sldId id="267" r:id="rId12"/>
    <p:sldId id="265" r:id="rId13"/>
    <p:sldId id="266" r:id="rId14"/>
    <p:sldId id="25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81D0C"/>
    <a:srgbClr val="EBF935"/>
    <a:srgbClr val="6699FF"/>
    <a:srgbClr val="CC04BE"/>
    <a:srgbClr val="FFFF66"/>
    <a:srgbClr val="CC66FF"/>
    <a:srgbClr val="9933FF"/>
    <a:srgbClr val="CC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7200" y="274638"/>
            <a:ext cx="441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72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0EB15-0794-48C5-82F7-F9BDF4CD19AD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558E3-DDA8-4218-A712-753DB737FF05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5867400"/>
            <a:ext cx="55488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UNIT 5 LESSON C</a:t>
            </a:r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7011888" cy="11430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REALLY AND VERY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39617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>
                <a:solidFill>
                  <a:srgbClr val="CC04BE"/>
                </a:solidFill>
              </a:rPr>
              <a:t>«</a:t>
            </a:r>
            <a:r>
              <a:rPr lang="es-HN" b="1" dirty="0" err="1" smtClean="0">
                <a:solidFill>
                  <a:srgbClr val="CC04BE"/>
                </a:solidFill>
              </a:rPr>
              <a:t>Really</a:t>
            </a:r>
            <a:r>
              <a:rPr lang="es-HN" b="1" dirty="0" smtClean="0">
                <a:solidFill>
                  <a:srgbClr val="CC04BE"/>
                </a:solidFill>
              </a:rPr>
              <a:t>» and «</a:t>
            </a:r>
            <a:r>
              <a:rPr lang="es-HN" b="1" dirty="0" err="1" smtClean="0">
                <a:solidFill>
                  <a:srgbClr val="CC04BE"/>
                </a:solidFill>
              </a:rPr>
              <a:t>very</a:t>
            </a:r>
            <a:r>
              <a:rPr lang="es-HN" b="1" dirty="0" smtClean="0">
                <a:solidFill>
                  <a:srgbClr val="CC04BE"/>
                </a:solidFill>
              </a:rPr>
              <a:t>» are </a:t>
            </a:r>
            <a:r>
              <a:rPr lang="es-HN" b="1" dirty="0" err="1" smtClean="0">
                <a:solidFill>
                  <a:srgbClr val="CC04BE"/>
                </a:solidFill>
              </a:rPr>
              <a:t>always</a:t>
            </a:r>
            <a:r>
              <a:rPr lang="es-HN" b="1" dirty="0" smtClean="0">
                <a:solidFill>
                  <a:srgbClr val="CC04BE"/>
                </a:solidFill>
              </a:rPr>
              <a:t> </a:t>
            </a:r>
            <a:r>
              <a:rPr lang="es-HN" b="1" dirty="0" err="1" smtClean="0">
                <a:solidFill>
                  <a:srgbClr val="CC04BE"/>
                </a:solidFill>
              </a:rPr>
              <a:t>before</a:t>
            </a:r>
            <a:r>
              <a:rPr lang="es-HN" b="1" dirty="0" smtClean="0">
                <a:solidFill>
                  <a:srgbClr val="CC04BE"/>
                </a:solidFill>
              </a:rPr>
              <a:t> </a:t>
            </a:r>
            <a:r>
              <a:rPr lang="es-HN" b="1" dirty="0" err="1" smtClean="0">
                <a:solidFill>
                  <a:srgbClr val="CC04BE"/>
                </a:solidFill>
              </a:rPr>
              <a:t>an</a:t>
            </a:r>
            <a:r>
              <a:rPr lang="es-HN" b="1" dirty="0" smtClean="0">
                <a:solidFill>
                  <a:srgbClr val="CC04BE"/>
                </a:solidFill>
              </a:rPr>
              <a:t> ADJECTIVE.</a:t>
            </a:r>
            <a:endParaRPr lang="es-HN" b="1" dirty="0">
              <a:solidFill>
                <a:srgbClr val="CC04B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600200"/>
            <a:ext cx="4896544" cy="4525963"/>
          </a:xfrm>
          <a:solidFill>
            <a:srgbClr val="99FF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HN" b="1" dirty="0" smtClean="0"/>
              <a:t>1. </a:t>
            </a:r>
            <a:r>
              <a:rPr lang="es-HN" b="1" dirty="0" err="1" smtClean="0"/>
              <a:t>Really</a:t>
            </a:r>
            <a:r>
              <a:rPr lang="es-HN" b="1" dirty="0" smtClean="0"/>
              <a:t> </a:t>
            </a:r>
            <a:r>
              <a:rPr lang="es-HN" b="1" u="sng" dirty="0" err="1" smtClean="0"/>
              <a:t>good</a:t>
            </a:r>
            <a:endParaRPr lang="es-HN" b="1" u="sng" dirty="0" smtClean="0"/>
          </a:p>
          <a:p>
            <a:pPr marL="0" indent="0">
              <a:buNone/>
            </a:pPr>
            <a:endParaRPr lang="es-HN" b="1" u="sng" dirty="0" smtClean="0"/>
          </a:p>
          <a:p>
            <a:pPr marL="0" indent="0">
              <a:buNone/>
            </a:pPr>
            <a:r>
              <a:rPr lang="es-HN" b="1" dirty="0" smtClean="0"/>
              <a:t>             </a:t>
            </a:r>
            <a:r>
              <a:rPr lang="es-HN" b="1" dirty="0" err="1" smtClean="0"/>
              <a:t>adjective</a:t>
            </a:r>
            <a:endParaRPr lang="es-HN" b="1" dirty="0" smtClean="0"/>
          </a:p>
          <a:p>
            <a:pPr marL="0" indent="0">
              <a:buNone/>
            </a:pP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b="1" dirty="0" smtClean="0"/>
              <a:t>2. </a:t>
            </a:r>
            <a:r>
              <a:rPr lang="es-HN" b="1" dirty="0" err="1" smtClean="0"/>
              <a:t>Very</a:t>
            </a:r>
            <a:r>
              <a:rPr lang="es-HN" b="1" dirty="0" smtClean="0"/>
              <a:t> </a:t>
            </a:r>
            <a:r>
              <a:rPr lang="es-HN" b="1" u="sng" dirty="0" err="1" smtClean="0"/>
              <a:t>interesting</a:t>
            </a:r>
            <a:endParaRPr lang="es-HN" b="1" u="sng" dirty="0" smtClean="0"/>
          </a:p>
          <a:p>
            <a:pPr marL="0" indent="0">
              <a:buNone/>
            </a:pPr>
            <a:endParaRPr lang="es-HN" b="1" u="sng" dirty="0" smtClean="0"/>
          </a:p>
          <a:p>
            <a:pPr marL="0" indent="0">
              <a:buNone/>
            </a:pPr>
            <a:r>
              <a:rPr lang="es-HN" b="1" dirty="0"/>
              <a:t> </a:t>
            </a:r>
            <a:r>
              <a:rPr lang="es-HN" b="1" dirty="0" smtClean="0"/>
              <a:t>              </a:t>
            </a:r>
            <a:r>
              <a:rPr lang="es-HN" b="1" dirty="0" err="1" smtClean="0"/>
              <a:t>adjective</a:t>
            </a:r>
            <a:endParaRPr lang="es-HN" b="1" dirty="0" smtClean="0"/>
          </a:p>
          <a:p>
            <a:pPr marL="0" indent="0">
              <a:buNone/>
            </a:pPr>
            <a:endParaRPr lang="es-HN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635896" y="2060848"/>
            <a:ext cx="0" cy="648072"/>
          </a:xfrm>
          <a:prstGeom prst="straightConnector1">
            <a:avLst/>
          </a:prstGeom>
          <a:ln w="76200">
            <a:solidFill>
              <a:srgbClr val="F81D0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851920" y="4725144"/>
            <a:ext cx="0" cy="648072"/>
          </a:xfrm>
          <a:prstGeom prst="straightConnector1">
            <a:avLst/>
          </a:prstGeom>
          <a:ln w="76200">
            <a:solidFill>
              <a:srgbClr val="F81D0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62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355160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REALLY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s-HN" b="1" dirty="0" smtClean="0"/>
              <a:t>«</a:t>
            </a:r>
            <a:r>
              <a:rPr lang="es-HN" b="1" dirty="0" err="1" smtClean="0"/>
              <a:t>It’s</a:t>
            </a:r>
            <a:r>
              <a:rPr lang="es-HN" b="1" dirty="0" smtClean="0"/>
              <a:t> more </a:t>
            </a:r>
            <a:r>
              <a:rPr lang="es-HN" b="1" dirty="0" err="1" smtClean="0"/>
              <a:t>relevant</a:t>
            </a:r>
            <a:r>
              <a:rPr lang="es-HN" b="1" dirty="0" smtClean="0"/>
              <a:t>»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069159"/>
          </a:xfrm>
          <a:solidFill>
            <a:srgbClr val="CC66FF"/>
          </a:solidFill>
        </p:spPr>
        <p:txBody>
          <a:bodyPr>
            <a:noAutofit/>
          </a:bodyPr>
          <a:lstStyle/>
          <a:p>
            <a:r>
              <a:rPr lang="es-HN" sz="4600" b="1" dirty="0" err="1" smtClean="0"/>
              <a:t>The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house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big</a:t>
            </a:r>
            <a:r>
              <a:rPr lang="es-HN" sz="4600" b="1" dirty="0" smtClean="0"/>
              <a:t>.</a:t>
            </a:r>
          </a:p>
          <a:p>
            <a:r>
              <a:rPr lang="es-HN" sz="4600" b="1" dirty="0" smtClean="0"/>
              <a:t>Natalie </a:t>
            </a:r>
            <a:r>
              <a:rPr lang="es-HN" sz="4600" b="1" dirty="0" err="1" smtClean="0"/>
              <a:t>Portman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interesting</a:t>
            </a:r>
            <a:r>
              <a:rPr lang="es-HN" sz="4600" b="1" dirty="0" smtClean="0"/>
              <a:t>.</a:t>
            </a:r>
          </a:p>
          <a:p>
            <a:r>
              <a:rPr lang="es-HN" sz="4600" b="1" dirty="0" err="1" smtClean="0"/>
              <a:t>Scarlett</a:t>
            </a:r>
            <a:r>
              <a:rPr lang="es-HN" sz="4600" b="1" dirty="0" smtClean="0"/>
              <a:t> Johansson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sexy.</a:t>
            </a:r>
          </a:p>
          <a:p>
            <a:r>
              <a:rPr lang="es-HN" sz="4600" b="1" dirty="0" err="1" smtClean="0"/>
              <a:t>This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class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quiet</a:t>
            </a:r>
            <a:r>
              <a:rPr lang="es-HN" sz="4600" b="1" dirty="0" smtClean="0"/>
              <a:t>.</a:t>
            </a:r>
          </a:p>
          <a:p>
            <a:r>
              <a:rPr lang="es-HN" sz="4600" b="1" dirty="0" err="1" smtClean="0"/>
              <a:t>Latin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people</a:t>
            </a:r>
            <a:r>
              <a:rPr lang="es-HN" sz="4600" b="1" dirty="0" smtClean="0"/>
              <a:t> are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noisy</a:t>
            </a:r>
            <a:r>
              <a:rPr lang="es-HN" sz="4600" b="1" dirty="0" smtClean="0"/>
              <a:t>. </a:t>
            </a:r>
            <a:endParaRPr lang="es-HN" sz="4600" b="1" dirty="0"/>
          </a:p>
        </p:txBody>
      </p:sp>
    </p:spTree>
    <p:extLst>
      <p:ext uri="{BB962C8B-B14F-4D97-AF65-F5344CB8AC3E}">
        <p14:creationId xmlns:p14="http://schemas.microsoft.com/office/powerpoint/2010/main" val="104916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VERY</a:t>
            </a:r>
            <a:br>
              <a:rPr lang="es-HN" b="1" dirty="0" smtClean="0"/>
            </a:br>
            <a:r>
              <a:rPr lang="es-HN" b="1" dirty="0" smtClean="0"/>
              <a:t>«</a:t>
            </a:r>
            <a:r>
              <a:rPr lang="es-HN" b="1" dirty="0" err="1" smtClean="0"/>
              <a:t>It’s</a:t>
            </a:r>
            <a:r>
              <a:rPr lang="es-HN" b="1" dirty="0" smtClean="0"/>
              <a:t> more NEUTRAL»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997152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s-HN" sz="4000" b="1" dirty="0" err="1" smtClean="0"/>
              <a:t>The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Catholic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university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big</a:t>
            </a:r>
            <a:r>
              <a:rPr lang="es-HN" sz="4000" b="1" dirty="0" smtClean="0"/>
              <a:t>.</a:t>
            </a:r>
          </a:p>
          <a:p>
            <a:r>
              <a:rPr lang="es-HN" sz="4000" b="1" dirty="0" smtClean="0"/>
              <a:t>El Chavo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stupid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but</a:t>
            </a:r>
            <a:r>
              <a:rPr lang="es-HN" sz="4000" b="1" dirty="0" smtClean="0"/>
              <a:t> Quico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more </a:t>
            </a:r>
            <a:r>
              <a:rPr lang="es-HN" sz="4000" b="1" dirty="0" err="1" smtClean="0"/>
              <a:t>stupid</a:t>
            </a:r>
            <a:r>
              <a:rPr lang="es-HN" sz="4000" b="1" dirty="0" smtClean="0"/>
              <a:t>.</a:t>
            </a:r>
          </a:p>
          <a:p>
            <a:r>
              <a:rPr lang="es-HN" sz="4000" b="1" dirty="0" err="1" smtClean="0"/>
              <a:t>Arnold</a:t>
            </a:r>
            <a:r>
              <a:rPr lang="es-HN" sz="4000" b="1" dirty="0" smtClean="0"/>
              <a:t> Schwarzenegger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tall</a:t>
            </a:r>
            <a:r>
              <a:rPr lang="es-HN" sz="4000" b="1" dirty="0" smtClean="0"/>
              <a:t>. </a:t>
            </a:r>
            <a:r>
              <a:rPr lang="es-HN" sz="4000" b="1" dirty="0" err="1" smtClean="0"/>
              <a:t>Jordan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taller.</a:t>
            </a:r>
          </a:p>
          <a:p>
            <a:r>
              <a:rPr lang="es-HN" sz="4000" b="1" dirty="0" smtClean="0"/>
              <a:t>Norma de Callejas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elegant</a:t>
            </a:r>
            <a:r>
              <a:rPr lang="es-HN" sz="4000" b="1" dirty="0" smtClean="0"/>
              <a:t>.</a:t>
            </a:r>
          </a:p>
          <a:p>
            <a:r>
              <a:rPr lang="es-HN" sz="4000" b="1" dirty="0" err="1" smtClean="0"/>
              <a:t>The</a:t>
            </a:r>
            <a:r>
              <a:rPr lang="es-HN" sz="4000" b="1" dirty="0" smtClean="0"/>
              <a:t> English </a:t>
            </a:r>
            <a:r>
              <a:rPr lang="es-HN" sz="4000" b="1" dirty="0" err="1" smtClean="0"/>
              <a:t>class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boring</a:t>
            </a:r>
            <a:r>
              <a:rPr lang="es-HN" sz="4000" b="1" dirty="0" smtClean="0"/>
              <a:t>.</a:t>
            </a:r>
            <a:endParaRPr lang="es-HN" sz="4000" b="1" dirty="0"/>
          </a:p>
        </p:txBody>
      </p:sp>
    </p:spTree>
    <p:extLst>
      <p:ext uri="{BB962C8B-B14F-4D97-AF65-F5344CB8AC3E}">
        <p14:creationId xmlns:p14="http://schemas.microsoft.com/office/powerpoint/2010/main" val="215768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308650"/>
            <a:ext cx="3384376" cy="604664"/>
          </a:xfrm>
        </p:spPr>
        <p:txBody>
          <a:bodyPr>
            <a:noAutofit/>
          </a:bodyPr>
          <a:lstStyle/>
          <a:p>
            <a:r>
              <a:rPr lang="en-US" sz="3000" dirty="0" smtClean="0"/>
              <a:t>Textbook </a:t>
            </a:r>
            <a:r>
              <a:rPr lang="en-US" sz="3000" dirty="0" err="1" smtClean="0"/>
              <a:t>pag</a:t>
            </a:r>
            <a:r>
              <a:rPr lang="en-US" sz="3000" dirty="0" smtClean="0"/>
              <a:t>: 62</a:t>
            </a:r>
          </a:p>
          <a:p>
            <a:endParaRPr lang="en-US" sz="3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132" y="1695450"/>
            <a:ext cx="5381625" cy="51625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175" y="79876"/>
            <a:ext cx="4314825" cy="1666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00" y="188640"/>
            <a:ext cx="8532530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8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41" y="274638"/>
            <a:ext cx="8276959" cy="621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908720"/>
            <a:ext cx="7772400" cy="4968551"/>
          </a:xfrm>
          <a:solidFill>
            <a:srgbClr val="99FFCC"/>
          </a:solidFill>
        </p:spPr>
        <p:txBody>
          <a:bodyPr>
            <a:normAutofit lnSpcReduction="10000"/>
          </a:bodyPr>
          <a:lstStyle/>
          <a:p>
            <a:r>
              <a:rPr lang="en-US" sz="3500" b="1" dirty="0" smtClean="0"/>
              <a:t>Listen to the prices:</a:t>
            </a:r>
          </a:p>
          <a:p>
            <a:endParaRPr lang="en-US" sz="3500" b="1" dirty="0" smtClean="0"/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80.00                 18.00</a:t>
            </a:r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45.00                 25.00</a:t>
            </a:r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140.00               114.00</a:t>
            </a:r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25.00                  35.00</a:t>
            </a:r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6.00                     16.00</a:t>
            </a:r>
          </a:p>
          <a:p>
            <a:pPr marL="457200" indent="-457200">
              <a:buAutoNum type="alphaLcPeriod"/>
            </a:pPr>
            <a:r>
              <a:rPr lang="en-US" sz="3500" b="1" dirty="0" smtClean="0">
                <a:solidFill>
                  <a:schemeClr val="tx1"/>
                </a:solidFill>
              </a:rPr>
              <a:t>70.00                   17.00</a:t>
            </a:r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7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2564904"/>
            <a:ext cx="4419600" cy="1143000"/>
          </a:xfrm>
        </p:spPr>
        <p:txBody>
          <a:bodyPr>
            <a:normAutofit/>
          </a:bodyPr>
          <a:lstStyle/>
          <a:p>
            <a:r>
              <a:rPr lang="es-HN" sz="6500" b="1" dirty="0" smtClean="0"/>
              <a:t>HAVE / HAS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209968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6588224" cy="3730426"/>
          </a:xfrm>
        </p:spPr>
        <p:txBody>
          <a:bodyPr>
            <a:normAutofit fontScale="90000"/>
          </a:bodyPr>
          <a:lstStyle/>
          <a:p>
            <a:pPr algn="l"/>
            <a:r>
              <a:rPr lang="es-MX" dirty="0" smtClean="0"/>
              <a:t>A. Do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car?</a:t>
            </a:r>
            <a:br>
              <a:rPr lang="es-MX" dirty="0" smtClean="0"/>
            </a:br>
            <a:r>
              <a:rPr lang="es-MX" dirty="0" smtClean="0"/>
              <a:t>B. Yes, I </a:t>
            </a:r>
            <a:r>
              <a:rPr lang="es-MX" dirty="0" err="1" smtClean="0"/>
              <a:t>have</a:t>
            </a:r>
            <a:r>
              <a:rPr lang="es-MX" dirty="0" smtClean="0"/>
              <a:t> a car./</a:t>
            </a:r>
            <a:br>
              <a:rPr lang="es-MX" dirty="0" smtClean="0"/>
            </a:br>
            <a:r>
              <a:rPr lang="es-MX" dirty="0"/>
              <a:t> </a:t>
            </a:r>
            <a:r>
              <a:rPr lang="es-MX" dirty="0" smtClean="0"/>
              <a:t>    No, I </a:t>
            </a:r>
            <a:r>
              <a:rPr lang="es-MX" dirty="0" err="1" smtClean="0"/>
              <a:t>don’t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car.</a:t>
            </a:r>
            <a:br>
              <a:rPr lang="es-MX" dirty="0" smtClean="0"/>
            </a:br>
            <a:r>
              <a:rPr lang="es-MX" dirty="0" smtClean="0"/>
              <a:t>A. </a:t>
            </a:r>
            <a:r>
              <a:rPr lang="es-MX" dirty="0" err="1" smtClean="0"/>
              <a:t>Does</a:t>
            </a:r>
            <a:r>
              <a:rPr lang="es-MX" dirty="0" smtClean="0"/>
              <a:t> </a:t>
            </a:r>
            <a:r>
              <a:rPr lang="es-MX" dirty="0" err="1" smtClean="0"/>
              <a:t>Jhony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</a:t>
            </a:r>
            <a:r>
              <a:rPr lang="es-MX" dirty="0" err="1" smtClean="0"/>
              <a:t>dog</a:t>
            </a:r>
            <a:r>
              <a:rPr lang="es-MX" dirty="0" smtClean="0"/>
              <a:t>?</a:t>
            </a:r>
            <a:br>
              <a:rPr lang="es-MX" dirty="0" smtClean="0"/>
            </a:br>
            <a:r>
              <a:rPr lang="es-MX" dirty="0" smtClean="0"/>
              <a:t>B. Yes, he has a </a:t>
            </a:r>
            <a:r>
              <a:rPr lang="es-MX" dirty="0" err="1" smtClean="0"/>
              <a:t>dog</a:t>
            </a:r>
            <a:r>
              <a:rPr lang="es-MX" dirty="0" smtClean="0"/>
              <a:t>. /</a:t>
            </a:r>
            <a:br>
              <a:rPr lang="es-MX" dirty="0" smtClean="0"/>
            </a:br>
            <a:r>
              <a:rPr lang="es-MX" dirty="0"/>
              <a:t> </a:t>
            </a:r>
            <a:r>
              <a:rPr lang="es-MX" dirty="0" smtClean="0"/>
              <a:t>     No, he </a:t>
            </a:r>
            <a:r>
              <a:rPr lang="es-MX" dirty="0" err="1" smtClean="0"/>
              <a:t>doesn’t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</a:t>
            </a:r>
            <a:r>
              <a:rPr lang="es-MX" dirty="0" err="1" smtClean="0"/>
              <a:t>dog</a:t>
            </a:r>
            <a:r>
              <a:rPr lang="es-MX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759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660232" cy="3370386"/>
          </a:xfrm>
        </p:spPr>
        <p:txBody>
          <a:bodyPr/>
          <a:lstStyle/>
          <a:p>
            <a:pPr algn="l"/>
            <a:r>
              <a:rPr lang="es-MX" dirty="0" smtClean="0"/>
              <a:t>A. </a:t>
            </a:r>
            <a:r>
              <a:rPr lang="es-MX" dirty="0" err="1" smtClean="0"/>
              <a:t>What</a:t>
            </a:r>
            <a:r>
              <a:rPr lang="es-MX" dirty="0" smtClean="0"/>
              <a:t> do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?</a:t>
            </a:r>
            <a:br>
              <a:rPr lang="es-MX" dirty="0" smtClean="0"/>
            </a:br>
            <a:r>
              <a:rPr lang="es-MX" dirty="0" smtClean="0"/>
              <a:t>B. I </a:t>
            </a:r>
            <a:r>
              <a:rPr lang="es-MX" dirty="0" err="1" smtClean="0"/>
              <a:t>have</a:t>
            </a:r>
            <a:r>
              <a:rPr lang="es-MX" dirty="0" smtClean="0"/>
              <a:t> a </a:t>
            </a:r>
            <a:r>
              <a:rPr lang="es-MX" dirty="0" err="1" smtClean="0"/>
              <a:t>big</a:t>
            </a:r>
            <a:r>
              <a:rPr lang="es-MX" dirty="0" smtClean="0"/>
              <a:t> </a:t>
            </a:r>
            <a:r>
              <a:rPr lang="es-MX" dirty="0" err="1" smtClean="0"/>
              <a:t>family</a:t>
            </a:r>
            <a:r>
              <a:rPr lang="es-MX" dirty="0" smtClean="0"/>
              <a:t>.</a:t>
            </a:r>
            <a:br>
              <a:rPr lang="es-MX" dirty="0" smtClean="0"/>
            </a:br>
            <a:r>
              <a:rPr lang="es-MX" dirty="0" smtClean="0"/>
              <a:t>A. </a:t>
            </a:r>
            <a:r>
              <a:rPr lang="es-MX" dirty="0" err="1" smtClean="0"/>
              <a:t>What</a:t>
            </a:r>
            <a:r>
              <a:rPr lang="es-MX" dirty="0" smtClean="0"/>
              <a:t> </a:t>
            </a:r>
            <a:r>
              <a:rPr lang="es-MX" dirty="0" err="1" smtClean="0"/>
              <a:t>does</a:t>
            </a:r>
            <a:r>
              <a:rPr lang="es-MX" dirty="0" smtClean="0"/>
              <a:t> Emilio </a:t>
            </a:r>
            <a:r>
              <a:rPr lang="es-MX" dirty="0" err="1" smtClean="0"/>
              <a:t>have</a:t>
            </a:r>
            <a:r>
              <a:rPr lang="es-MX" dirty="0" smtClean="0"/>
              <a:t>?</a:t>
            </a:r>
            <a:br>
              <a:rPr lang="es-MX" dirty="0" smtClean="0"/>
            </a:br>
            <a:r>
              <a:rPr lang="es-MX" dirty="0" smtClean="0"/>
              <a:t>B. </a:t>
            </a:r>
            <a:r>
              <a:rPr lang="es-MX" smtClean="0"/>
              <a:t>He has a BMW.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51084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71184" cy="6120680"/>
          </a:xfrm>
          <a:solidFill>
            <a:srgbClr val="66FFFF"/>
          </a:solidFill>
        </p:spPr>
        <p:txBody>
          <a:bodyPr>
            <a:normAutofit/>
          </a:bodyPr>
          <a:lstStyle/>
          <a:p>
            <a:pPr algn="l"/>
            <a:r>
              <a:rPr lang="es-HN" b="1" dirty="0" smtClean="0"/>
              <a:t>POSITIVE </a:t>
            </a:r>
            <a:r>
              <a:rPr lang="es-HN" b="1" dirty="0"/>
              <a:t>SENTENCES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I            </a:t>
            </a:r>
            <a:r>
              <a:rPr lang="es-HN" b="1" dirty="0" err="1" smtClean="0"/>
              <a:t>have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YOU   </a:t>
            </a:r>
            <a:br>
              <a:rPr lang="es-HN" b="1" dirty="0" smtClean="0"/>
            </a:br>
            <a:r>
              <a:rPr lang="es-HN" b="1" dirty="0" smtClean="0"/>
              <a:t>HE</a:t>
            </a:r>
            <a:br>
              <a:rPr lang="es-HN" b="1" dirty="0" smtClean="0"/>
            </a:br>
            <a:r>
              <a:rPr lang="es-HN" b="1" dirty="0" smtClean="0"/>
              <a:t>SHE      has           a </a:t>
            </a:r>
            <a:r>
              <a:rPr lang="es-HN" b="1" dirty="0" err="1" smtClean="0"/>
              <a:t>bike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IT</a:t>
            </a:r>
            <a:br>
              <a:rPr lang="es-HN" b="1" dirty="0" smtClean="0"/>
            </a:br>
            <a:r>
              <a:rPr lang="es-HN" b="1" dirty="0" smtClean="0"/>
              <a:t>WE        </a:t>
            </a:r>
            <a:r>
              <a:rPr lang="es-HN" b="1" dirty="0" err="1" smtClean="0"/>
              <a:t>have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THEY</a:t>
            </a:r>
            <a:endParaRPr lang="es-HN" b="1" dirty="0"/>
          </a:p>
        </p:txBody>
      </p:sp>
      <p:sp>
        <p:nvSpPr>
          <p:cNvPr id="4" name="Right Brace 3"/>
          <p:cNvSpPr/>
          <p:nvPr/>
        </p:nvSpPr>
        <p:spPr>
          <a:xfrm>
            <a:off x="1975489" y="1412776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1988096" y="4910755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ight Brace 5"/>
          <p:cNvSpPr/>
          <p:nvPr/>
        </p:nvSpPr>
        <p:spPr>
          <a:xfrm>
            <a:off x="1975489" y="2885922"/>
            <a:ext cx="432048" cy="1856540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ight Brace 6"/>
          <p:cNvSpPr/>
          <p:nvPr/>
        </p:nvSpPr>
        <p:spPr>
          <a:xfrm>
            <a:off x="3851920" y="1556793"/>
            <a:ext cx="576064" cy="4650106"/>
          </a:xfrm>
          <a:prstGeom prst="rightBrace">
            <a:avLst>
              <a:gd name="adj1" fmla="val 0"/>
              <a:gd name="adj2" fmla="val 50000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3994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704856" cy="583264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l"/>
            <a:r>
              <a:rPr lang="es-HN" b="1" dirty="0" smtClean="0"/>
              <a:t>NEGATIVE SENTENCES</a:t>
            </a:r>
            <a:br>
              <a:rPr lang="es-HN" b="1" dirty="0" smtClean="0"/>
            </a:b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I            </a:t>
            </a:r>
            <a:r>
              <a:rPr lang="es-HN" b="1" dirty="0" smtClean="0"/>
              <a:t>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YOU   </a:t>
            </a:r>
            <a:br>
              <a:rPr lang="es-HN" b="1" dirty="0"/>
            </a:br>
            <a:r>
              <a:rPr lang="es-HN" b="1" dirty="0"/>
              <a:t>HE</a:t>
            </a:r>
            <a:br>
              <a:rPr lang="es-HN" b="1" dirty="0"/>
            </a:br>
            <a:r>
              <a:rPr lang="es-HN" b="1" dirty="0"/>
              <a:t>SHE      </a:t>
            </a:r>
            <a:r>
              <a:rPr lang="es-HN" b="1" dirty="0" smtClean="0"/>
              <a:t> </a:t>
            </a:r>
            <a:r>
              <a:rPr lang="es-HN" b="1" dirty="0" err="1" smtClean="0"/>
              <a:t>doesn’t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 smtClean="0"/>
              <a:t>           </a:t>
            </a:r>
            <a:r>
              <a:rPr lang="es-HN" b="1" dirty="0"/>
              <a:t>a </a:t>
            </a:r>
            <a:r>
              <a:rPr lang="es-HN" b="1" dirty="0" err="1"/>
              <a:t>bike</a:t>
            </a:r>
            <a:r>
              <a:rPr lang="es-HN" b="1" dirty="0"/>
              <a:t>.</a:t>
            </a:r>
            <a:br>
              <a:rPr lang="es-HN" b="1" dirty="0"/>
            </a:br>
            <a:r>
              <a:rPr lang="es-HN" b="1" dirty="0"/>
              <a:t>IT</a:t>
            </a:r>
            <a:br>
              <a:rPr lang="es-HN" b="1" dirty="0"/>
            </a:br>
            <a:r>
              <a:rPr lang="es-HN" b="1" dirty="0"/>
              <a:t>WE       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THEY    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endParaRPr lang="es-HN" dirty="0"/>
          </a:p>
        </p:txBody>
      </p:sp>
      <p:sp>
        <p:nvSpPr>
          <p:cNvPr id="4" name="Right Brace 3"/>
          <p:cNvSpPr/>
          <p:nvPr/>
        </p:nvSpPr>
        <p:spPr>
          <a:xfrm>
            <a:off x="1781463" y="2132856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1781463" y="3645024"/>
            <a:ext cx="432048" cy="1575792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ight Brace 5"/>
          <p:cNvSpPr/>
          <p:nvPr/>
        </p:nvSpPr>
        <p:spPr>
          <a:xfrm>
            <a:off x="1783958" y="5381453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ight Brace 6"/>
          <p:cNvSpPr/>
          <p:nvPr/>
        </p:nvSpPr>
        <p:spPr>
          <a:xfrm>
            <a:off x="5076056" y="2119033"/>
            <a:ext cx="792088" cy="455856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58163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2132856"/>
            <a:ext cx="4419600" cy="11430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Complete </a:t>
            </a:r>
            <a:r>
              <a:rPr lang="es-HN" sz="6500" b="1" dirty="0" err="1" smtClean="0"/>
              <a:t>the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exercise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55070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6250706"/>
          </a:xfrm>
          <a:solidFill>
            <a:srgbClr val="FFCCFF"/>
          </a:solidFill>
        </p:spPr>
        <p:txBody>
          <a:bodyPr/>
          <a:lstStyle/>
          <a:p>
            <a:pPr algn="l"/>
            <a:r>
              <a:rPr lang="es-HN" dirty="0" smtClean="0"/>
              <a:t>1. </a:t>
            </a:r>
            <a:r>
              <a:rPr lang="es-HN" b="1" dirty="0" err="1" smtClean="0"/>
              <a:t>Jessy</a:t>
            </a:r>
            <a:r>
              <a:rPr lang="es-HN" b="1" dirty="0" smtClean="0"/>
              <a:t> __________</a:t>
            </a:r>
            <a:r>
              <a:rPr lang="es-HN" b="1" dirty="0" err="1" smtClean="0"/>
              <a:t>an</a:t>
            </a:r>
            <a:r>
              <a:rPr lang="es-HN" b="1" dirty="0" smtClean="0"/>
              <a:t> </a:t>
            </a:r>
            <a:r>
              <a:rPr lang="es-HN" b="1" dirty="0" err="1" smtClean="0"/>
              <a:t>Ipod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2. Oscar __________a new car.</a:t>
            </a:r>
            <a:br>
              <a:rPr lang="es-HN" b="1" dirty="0" smtClean="0"/>
            </a:br>
            <a:r>
              <a:rPr lang="es-HN" b="1" dirty="0" smtClean="0"/>
              <a:t>3. Rosa ___________a cat.</a:t>
            </a:r>
            <a:br>
              <a:rPr lang="es-HN" b="1" dirty="0" smtClean="0"/>
            </a:br>
            <a:r>
              <a:rPr lang="es-HN" b="1" dirty="0" smtClean="0"/>
              <a:t>4.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students</a:t>
            </a:r>
            <a:r>
              <a:rPr lang="es-HN" b="1" dirty="0" smtClean="0"/>
              <a:t> _________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textbooks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5.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children</a:t>
            </a:r>
            <a:r>
              <a:rPr lang="es-HN" b="1" dirty="0" smtClean="0"/>
              <a:t> __________</a:t>
            </a:r>
            <a:r>
              <a:rPr lang="es-HN" b="1" dirty="0" err="1" smtClean="0"/>
              <a:t>many</a:t>
            </a:r>
            <a:r>
              <a:rPr lang="es-HN" b="1" dirty="0" smtClean="0"/>
              <a:t> </a:t>
            </a:r>
            <a:r>
              <a:rPr lang="es-HN" b="1" dirty="0" err="1" smtClean="0"/>
              <a:t>toys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6.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classroom</a:t>
            </a:r>
            <a:r>
              <a:rPr lang="es-HN" b="1" dirty="0" smtClean="0"/>
              <a:t> ________a </a:t>
            </a:r>
            <a:r>
              <a:rPr lang="es-HN" b="1" dirty="0" err="1" smtClean="0"/>
              <a:t>computer</a:t>
            </a:r>
            <a:r>
              <a:rPr lang="es-HN" b="1" dirty="0" smtClean="0"/>
              <a:t>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281473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94722"/>
          </a:xfrm>
          <a:solidFill>
            <a:srgbClr val="CCFF66"/>
          </a:solidFill>
        </p:spPr>
        <p:txBody>
          <a:bodyPr/>
          <a:lstStyle/>
          <a:p>
            <a:pPr algn="l"/>
            <a:r>
              <a:rPr lang="es-HN" b="1" dirty="0" smtClean="0"/>
              <a:t>1. I ___________a </a:t>
            </a:r>
            <a:r>
              <a:rPr lang="es-HN" b="1" dirty="0" err="1" smtClean="0"/>
              <a:t>house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2.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teacher</a:t>
            </a:r>
            <a:r>
              <a:rPr lang="es-HN" b="1" dirty="0" smtClean="0"/>
              <a:t> _________</a:t>
            </a:r>
            <a:r>
              <a:rPr lang="es-HN" b="1" dirty="0" err="1" smtClean="0"/>
              <a:t>classes</a:t>
            </a:r>
            <a:r>
              <a:rPr lang="es-HN" b="1" dirty="0" smtClean="0"/>
              <a:t> </a:t>
            </a:r>
            <a:r>
              <a:rPr lang="es-HN" b="1" dirty="0" err="1" smtClean="0"/>
              <a:t>today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3. </a:t>
            </a:r>
            <a:r>
              <a:rPr lang="es-HN" b="1" dirty="0" err="1" smtClean="0"/>
              <a:t>The</a:t>
            </a:r>
            <a:r>
              <a:rPr lang="es-HN" b="1" dirty="0" smtClean="0"/>
              <a:t> doctor ________</a:t>
            </a:r>
            <a:r>
              <a:rPr lang="es-HN" b="1" dirty="0" err="1" smtClean="0"/>
              <a:t>patients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4. </a:t>
            </a:r>
            <a:r>
              <a:rPr lang="es-HN" b="1" dirty="0" err="1" smtClean="0"/>
              <a:t>My</a:t>
            </a:r>
            <a:r>
              <a:rPr lang="es-HN" b="1" dirty="0" smtClean="0"/>
              <a:t> </a:t>
            </a:r>
            <a:r>
              <a:rPr lang="es-HN" b="1" dirty="0" err="1" smtClean="0"/>
              <a:t>room</a:t>
            </a:r>
            <a:r>
              <a:rPr lang="es-HN" b="1" dirty="0" smtClean="0"/>
              <a:t> __________a </a:t>
            </a:r>
            <a:r>
              <a:rPr lang="es-HN" b="1" dirty="0" err="1" smtClean="0"/>
              <a:t>big</a:t>
            </a:r>
            <a:r>
              <a:rPr lang="es-HN" b="1" dirty="0" smtClean="0"/>
              <a:t> TV.</a:t>
            </a:r>
            <a:br>
              <a:rPr lang="es-HN" b="1" dirty="0" smtClean="0"/>
            </a:br>
            <a:r>
              <a:rPr lang="es-HN" b="1" dirty="0" smtClean="0"/>
              <a:t>5. El Chapo _________</a:t>
            </a:r>
            <a:r>
              <a:rPr lang="es-HN" b="1" dirty="0" err="1" smtClean="0"/>
              <a:t>money</a:t>
            </a:r>
            <a:r>
              <a:rPr lang="es-HN" b="1" dirty="0" smtClean="0"/>
              <a:t>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47821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Health-Treatment-PowerPoint-Template-2764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Health-Treatment-PowerPoint-Template-27643</Template>
  <TotalTime>283</TotalTime>
  <Words>166</Words>
  <Application>Microsoft Office PowerPoint</Application>
  <PresentationFormat>Presentación en pantalla (4:3)</PresentationFormat>
  <Paragraphs>40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Calibri</vt:lpstr>
      <vt:lpstr>Health-Treatment-PowerPoint-Template-27643</vt:lpstr>
      <vt:lpstr>Presentación de PowerPoint</vt:lpstr>
      <vt:lpstr>HAVE / HAS</vt:lpstr>
      <vt:lpstr>A. Do you have a car? B. Yes, I have a car./      No, I don’t have a car. A. Does Jhony have a dog? B. Yes, he has a dog. /       No, he doesn’t have a dog.</vt:lpstr>
      <vt:lpstr>A. What do you have? B. I have a big family. A. What does Emilio have? B. He has a BMW.</vt:lpstr>
      <vt:lpstr>POSITIVE SENTENCES I            have YOU    HE SHE      has           a bike. IT WE        have THEY</vt:lpstr>
      <vt:lpstr>NEGATIVE SENTENCES  I             don’t have YOU    HE SHE       doesn’t have           a bike. IT WE         THEY     don’t have</vt:lpstr>
      <vt:lpstr>Complete the exercise</vt:lpstr>
      <vt:lpstr>1. Jessy __________an Ipod. 2. Oscar __________a new car. 3. Rosa ___________a cat. 4. The students _________the textbooks. 5. The children __________many toys. 6. The classroom ________a computer.</vt:lpstr>
      <vt:lpstr>1. I ___________a house. 2. The teacher _________classes today. 3. The doctor ________patients. 4. My room __________a big TV. 5. El Chapo _________money.</vt:lpstr>
      <vt:lpstr>REALLY AND VERY</vt:lpstr>
      <vt:lpstr>«Really» and «very» are always before an ADJECTIVE.</vt:lpstr>
      <vt:lpstr>REALLY «It’s more relevant»</vt:lpstr>
      <vt:lpstr>VERY «It’s more NEUTRAL»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Karol Hernandez</cp:lastModifiedBy>
  <cp:revision>14</cp:revision>
  <dcterms:created xsi:type="dcterms:W3CDTF">2017-02-09T17:30:08Z</dcterms:created>
  <dcterms:modified xsi:type="dcterms:W3CDTF">2021-05-12T01:00:05Z</dcterms:modified>
</cp:coreProperties>
</file>