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D0742B2-C0DC-47D5-9D0E-DD1F06583081}" type="datetimeFigureOut">
              <a:rPr lang="es-HN" smtClean="0"/>
              <a:t>22/04/2015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BB2F0E8-F1D2-4198-87A2-6550BD8F8C59}" type="slidenum">
              <a:rPr lang="es-HN" smtClean="0"/>
              <a:t>‹#›</a:t>
            </a:fld>
            <a:endParaRPr lang="es-H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err="1" smtClean="0"/>
              <a:t>To</a:t>
            </a:r>
            <a:r>
              <a:rPr lang="es-HN" b="1" dirty="0" smtClean="0"/>
              <a:t> Be - </a:t>
            </a:r>
            <a:r>
              <a:rPr lang="es-HN" b="1" dirty="0" err="1" smtClean="0"/>
              <a:t>Past</a:t>
            </a:r>
            <a:r>
              <a:rPr lang="es-HN" b="1" dirty="0" smtClean="0"/>
              <a:t> Tense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smtClean="0"/>
              <a:t>G </a:t>
            </a:r>
            <a:r>
              <a:rPr lang="es-HN" smtClean="0"/>
              <a:t>10.1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Let’s</a:t>
            </a:r>
            <a:r>
              <a:rPr lang="es-HN" dirty="0" smtClean="0"/>
              <a:t> ‘</a:t>
            </a:r>
            <a:r>
              <a:rPr lang="es-HN" dirty="0" err="1" smtClean="0"/>
              <a:t>practice</a:t>
            </a:r>
            <a:r>
              <a:rPr lang="es-HN" dirty="0" smtClean="0"/>
              <a:t>…..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i="1" dirty="0" smtClean="0"/>
              <a:t>I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at my friend's house yesterday evening.</a:t>
            </a:r>
          </a:p>
          <a:p>
            <a:r>
              <a:rPr lang="en-US" sz="2800" i="1" dirty="0" smtClean="0"/>
              <a:t>Bill Clinton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the President of the U.S. for eight years.</a:t>
            </a:r>
          </a:p>
          <a:p>
            <a:r>
              <a:rPr lang="en-US" sz="2800" i="1" dirty="0" smtClean="0"/>
              <a:t>We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very happy to receive your letter last week.</a:t>
            </a:r>
            <a:endParaRPr lang="en-US" sz="2800" dirty="0" smtClean="0"/>
          </a:p>
          <a:p>
            <a:r>
              <a:rPr lang="en-US" sz="2800" i="1" dirty="0" smtClean="0"/>
              <a:t>You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at home last night.</a:t>
            </a:r>
          </a:p>
          <a:p>
            <a:r>
              <a:rPr lang="en-US" sz="2800" i="1" dirty="0" smtClean="0"/>
              <a:t>Alice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at work yesterday because of flu.</a:t>
            </a:r>
          </a:p>
          <a:p>
            <a:r>
              <a:rPr lang="en-US" sz="2800" i="1" dirty="0" smtClean="0"/>
              <a:t>They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on holiday in August. It was in July.</a:t>
            </a:r>
            <a:endParaRPr lang="en-US" sz="2800" dirty="0" smtClean="0"/>
          </a:p>
          <a:p>
            <a:r>
              <a:rPr lang="en-US" sz="2800" i="1" dirty="0" smtClean="0"/>
              <a:t>Where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you at eight o'clock last night?</a:t>
            </a:r>
          </a:p>
          <a:p>
            <a:r>
              <a:rPr lang="en-US" sz="2800" i="1" dirty="0" smtClean="0"/>
              <a:t>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 </a:t>
            </a:r>
            <a:r>
              <a:rPr lang="en-US" sz="2800" i="1" dirty="0" smtClean="0"/>
              <a:t>Winston Churchill the British Prime Minister for a long time?</a:t>
            </a:r>
          </a:p>
          <a:p>
            <a:r>
              <a:rPr lang="en-US" sz="2800" i="1" dirty="0" smtClean="0"/>
              <a:t>How often  </a:t>
            </a:r>
            <a:r>
              <a:rPr lang="en-US" sz="2800" b="1" i="1" dirty="0" smtClean="0">
                <a:solidFill>
                  <a:srgbClr val="92D050"/>
                </a:solidFill>
              </a:rPr>
              <a:t>_________</a:t>
            </a:r>
            <a:r>
              <a:rPr lang="en-US" sz="2800" i="1" dirty="0" smtClean="0"/>
              <a:t> we in that restaurant last month?</a:t>
            </a:r>
            <a:endParaRPr lang="en-US" sz="2800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i="1" dirty="0" smtClean="0"/>
              <a:t>I </a:t>
            </a:r>
            <a:r>
              <a:rPr lang="en-US" sz="3100" b="1" i="1" dirty="0" smtClean="0">
                <a:solidFill>
                  <a:srgbClr val="92D050"/>
                </a:solidFill>
              </a:rPr>
              <a:t>was</a:t>
            </a:r>
            <a:r>
              <a:rPr lang="en-US" sz="3100" i="1" dirty="0" smtClean="0"/>
              <a:t> at my friend's house yesterday evening.</a:t>
            </a:r>
          </a:p>
          <a:p>
            <a:r>
              <a:rPr lang="en-US" sz="3100" i="1" dirty="0" smtClean="0"/>
              <a:t>Bill Clinton </a:t>
            </a:r>
            <a:r>
              <a:rPr lang="en-US" sz="3100" b="1" i="1" dirty="0" smtClean="0">
                <a:solidFill>
                  <a:srgbClr val="92D050"/>
                </a:solidFill>
              </a:rPr>
              <a:t>was</a:t>
            </a:r>
            <a:r>
              <a:rPr lang="en-US" sz="3100" i="1" dirty="0" smtClean="0"/>
              <a:t> the President of the U.S. for eight years.</a:t>
            </a:r>
          </a:p>
          <a:p>
            <a:r>
              <a:rPr lang="en-US" sz="3100" i="1" dirty="0" smtClean="0"/>
              <a:t>We </a:t>
            </a:r>
            <a:r>
              <a:rPr lang="en-US" sz="3100" b="1" i="1" dirty="0" smtClean="0">
                <a:solidFill>
                  <a:srgbClr val="92D050"/>
                </a:solidFill>
              </a:rPr>
              <a:t>were</a:t>
            </a:r>
            <a:r>
              <a:rPr lang="en-US" sz="3100" i="1" dirty="0" smtClean="0"/>
              <a:t> very happy to receive your letter last week.</a:t>
            </a:r>
            <a:endParaRPr lang="en-US" sz="3100" dirty="0" smtClean="0"/>
          </a:p>
          <a:p>
            <a:r>
              <a:rPr lang="en-US" sz="3100" i="1" dirty="0" smtClean="0"/>
              <a:t>You </a:t>
            </a:r>
            <a:r>
              <a:rPr lang="en-US" sz="3100" b="1" i="1" dirty="0" smtClean="0">
                <a:solidFill>
                  <a:srgbClr val="92D050"/>
                </a:solidFill>
              </a:rPr>
              <a:t>weren't</a:t>
            </a:r>
            <a:r>
              <a:rPr lang="en-US" sz="3100" i="1" dirty="0" smtClean="0"/>
              <a:t> at home last night.</a:t>
            </a:r>
          </a:p>
          <a:p>
            <a:r>
              <a:rPr lang="en-US" sz="3100" i="1" dirty="0" smtClean="0"/>
              <a:t>Alice </a:t>
            </a:r>
            <a:r>
              <a:rPr lang="en-US" sz="3100" b="1" i="1" dirty="0" smtClean="0">
                <a:solidFill>
                  <a:srgbClr val="92D050"/>
                </a:solidFill>
              </a:rPr>
              <a:t>wasn't</a:t>
            </a:r>
            <a:r>
              <a:rPr lang="en-US" sz="3100" i="1" dirty="0" smtClean="0"/>
              <a:t> at work yesterday because of flu.</a:t>
            </a:r>
          </a:p>
          <a:p>
            <a:r>
              <a:rPr lang="en-US" sz="3100" i="1" dirty="0" smtClean="0"/>
              <a:t>They </a:t>
            </a:r>
            <a:r>
              <a:rPr lang="en-US" sz="3100" b="1" i="1" dirty="0" smtClean="0">
                <a:solidFill>
                  <a:srgbClr val="92D050"/>
                </a:solidFill>
              </a:rPr>
              <a:t>weren't</a:t>
            </a:r>
            <a:r>
              <a:rPr lang="en-US" sz="3100" i="1" dirty="0" smtClean="0"/>
              <a:t> on holiday in August. It was in July.</a:t>
            </a:r>
            <a:endParaRPr lang="en-US" sz="3100" dirty="0" smtClean="0"/>
          </a:p>
          <a:p>
            <a:r>
              <a:rPr lang="en-US" sz="3100" i="1" dirty="0" smtClean="0"/>
              <a:t>Where </a:t>
            </a:r>
            <a:r>
              <a:rPr lang="en-US" sz="3100" b="1" i="1" dirty="0" smtClean="0">
                <a:solidFill>
                  <a:srgbClr val="92D050"/>
                </a:solidFill>
              </a:rPr>
              <a:t>were</a:t>
            </a:r>
            <a:r>
              <a:rPr lang="en-US" sz="3100" i="1" dirty="0" smtClean="0"/>
              <a:t> you at eight o'clock last night?</a:t>
            </a:r>
          </a:p>
          <a:p>
            <a:r>
              <a:rPr lang="en-US" sz="3100" b="1" i="1" dirty="0" smtClean="0">
                <a:solidFill>
                  <a:srgbClr val="92D050"/>
                </a:solidFill>
              </a:rPr>
              <a:t>Was</a:t>
            </a:r>
            <a:r>
              <a:rPr lang="en-US" sz="3100" i="1" dirty="0" smtClean="0"/>
              <a:t> Winston Churchill the British Prime Minister for a long time?</a:t>
            </a:r>
          </a:p>
          <a:p>
            <a:r>
              <a:rPr lang="en-US" sz="3100" i="1" dirty="0" smtClean="0"/>
              <a:t>How often </a:t>
            </a:r>
            <a:r>
              <a:rPr lang="en-US" sz="3100" b="1" i="1" dirty="0" smtClean="0">
                <a:solidFill>
                  <a:srgbClr val="92D050"/>
                </a:solidFill>
              </a:rPr>
              <a:t>were</a:t>
            </a:r>
            <a:r>
              <a:rPr lang="en-US" sz="3100" i="1" dirty="0" smtClean="0"/>
              <a:t> we in that restaurant last month?</a:t>
            </a:r>
            <a:endParaRPr lang="en-US" sz="3100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/>
              <a:t>To</a:t>
            </a:r>
            <a:r>
              <a:rPr lang="es-HN" b="1" dirty="0" smtClean="0"/>
              <a:t> Be - </a:t>
            </a:r>
            <a:r>
              <a:rPr lang="es-HN" b="1" dirty="0" err="1" smtClean="0"/>
              <a:t>Affirmative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600200"/>
                <a:gridCol w="51816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Subject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To Be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Examples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 </a:t>
                      </a:r>
                      <a:r>
                        <a:rPr lang="en-US" b="1"/>
                        <a:t>was</a:t>
                      </a:r>
                      <a:r>
                        <a:rPr lang="en-US"/>
                        <a:t> tired this morning.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  <a:r>
                        <a:rPr lang="es-HN" b="1" dirty="0" err="1"/>
                        <a:t>were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very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good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He </a:t>
                      </a:r>
                      <a:r>
                        <a:rPr lang="en-US" b="1"/>
                        <a:t>was</a:t>
                      </a:r>
                      <a:r>
                        <a:rPr lang="en-US"/>
                        <a:t> the best in his class.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She </a:t>
                      </a:r>
                      <a:r>
                        <a:rPr lang="en-US" b="1"/>
                        <a:t>was</a:t>
                      </a:r>
                      <a:r>
                        <a:rPr lang="en-US"/>
                        <a:t> late for work.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It </a:t>
                      </a:r>
                      <a:r>
                        <a:rPr lang="en-US" b="1"/>
                        <a:t>was</a:t>
                      </a:r>
                      <a:r>
                        <a:rPr lang="en-US"/>
                        <a:t> a sunny day.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  <a:r>
                        <a:rPr lang="es-HN" b="1"/>
                        <a:t>were</a:t>
                      </a:r>
                      <a:r>
                        <a:rPr lang="es-HN"/>
                        <a:t> at home.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  <a:r>
                        <a:rPr lang="es-HN" b="1"/>
                        <a:t>were</a:t>
                      </a:r>
                      <a:r>
                        <a:rPr lang="es-HN"/>
                        <a:t> on holiday.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They </a:t>
                      </a:r>
                      <a:r>
                        <a:rPr lang="en-US" b="1" dirty="0"/>
                        <a:t>were</a:t>
                      </a:r>
                      <a:r>
                        <a:rPr lang="en-US" dirty="0"/>
                        <a:t> happy with their test results.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 Be - Negative 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The negative of </a:t>
            </a:r>
            <a:r>
              <a:rPr lang="en-US" b="1" dirty="0" smtClean="0"/>
              <a:t>To Be</a:t>
            </a:r>
            <a:r>
              <a:rPr lang="en-US" dirty="0" smtClean="0"/>
              <a:t> can be made by</a:t>
            </a:r>
          </a:p>
          <a:p>
            <a:pPr algn="ctr">
              <a:buNone/>
            </a:pPr>
            <a:r>
              <a:rPr lang="en-US" dirty="0" smtClean="0"/>
              <a:t>adding </a:t>
            </a:r>
            <a:r>
              <a:rPr lang="en-US" b="1" dirty="0" smtClean="0"/>
              <a:t>not</a:t>
            </a:r>
            <a:r>
              <a:rPr lang="en-US" dirty="0" smtClean="0"/>
              <a:t> after the verb (was or were).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752600" y="3048000"/>
          <a:ext cx="6096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371600"/>
                <a:gridCol w="36576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 dirty="0" err="1"/>
                        <a:t>Subject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To Be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Examples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 </a:t>
                      </a:r>
                      <a:r>
                        <a:rPr lang="en-US" b="1"/>
                        <a:t>was not</a:t>
                      </a:r>
                      <a:r>
                        <a:rPr lang="en-US"/>
                        <a:t> tired this morning.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were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not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  <a:r>
                        <a:rPr lang="es-HN" b="1"/>
                        <a:t>were not</a:t>
                      </a:r>
                      <a:r>
                        <a:rPr lang="es-HN"/>
                        <a:t> crazy.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  <a:r>
                        <a:rPr lang="es-HN" b="1"/>
                        <a:t>was not</a:t>
                      </a:r>
                      <a:r>
                        <a:rPr lang="es-HN"/>
                        <a:t> married.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  <a:r>
                        <a:rPr lang="es-HN" b="1"/>
                        <a:t>was not</a:t>
                      </a:r>
                      <a:r>
                        <a:rPr lang="es-HN"/>
                        <a:t> famous.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was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It </a:t>
                      </a:r>
                      <a:r>
                        <a:rPr lang="en-US" b="1"/>
                        <a:t>was not</a:t>
                      </a:r>
                      <a:r>
                        <a:rPr lang="en-US"/>
                        <a:t> hot yesterday.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  <a:r>
                        <a:rPr lang="es-HN" b="1"/>
                        <a:t>were not</a:t>
                      </a:r>
                      <a:r>
                        <a:rPr lang="es-HN"/>
                        <a:t> invited.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You </a:t>
                      </a:r>
                      <a:r>
                        <a:rPr lang="en-US" b="1"/>
                        <a:t>were not</a:t>
                      </a:r>
                      <a:r>
                        <a:rPr lang="en-US"/>
                        <a:t> at the party.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They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not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b="1" dirty="0" err="1"/>
                        <a:t>were</a:t>
                      </a:r>
                      <a:r>
                        <a:rPr lang="es-HN" b="1" dirty="0"/>
                        <a:t> </a:t>
                      </a:r>
                      <a:r>
                        <a:rPr lang="es-HN" b="1" dirty="0" err="1"/>
                        <a:t>not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friends</a:t>
                      </a:r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To Be - Negative Contractions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 can make negative contractions of</a:t>
            </a:r>
          </a:p>
          <a:p>
            <a:pPr>
              <a:buNone/>
            </a:pPr>
            <a:r>
              <a:rPr lang="en-US" dirty="0" smtClean="0"/>
              <a:t>the verb </a:t>
            </a:r>
            <a:r>
              <a:rPr lang="en-US" b="1" dirty="0" smtClean="0">
                <a:solidFill>
                  <a:srgbClr val="92D050"/>
                </a:solidFill>
              </a:rPr>
              <a:t>To Be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/>
              <a:t>in the Past tense by joining</a:t>
            </a:r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b="1" dirty="0" smtClean="0"/>
              <a:t>verb</a:t>
            </a:r>
            <a:r>
              <a:rPr lang="en-US" dirty="0" smtClean="0"/>
              <a:t> (was or were) and </a:t>
            </a:r>
            <a:r>
              <a:rPr lang="en-US" b="1" dirty="0" err="1" smtClean="0"/>
              <a:t>n't</a:t>
            </a:r>
            <a:endParaRPr lang="en-US" b="1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92D050"/>
                </a:solidFill>
              </a:rPr>
              <a:t>was not = wasn´t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92D050"/>
                </a:solidFill>
              </a:rPr>
              <a:t>were not = weren't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We don't make a</a:t>
            </a:r>
          </a:p>
          <a:p>
            <a:pPr algn="ctr">
              <a:buNone/>
            </a:pPr>
            <a:r>
              <a:rPr lang="en-US" dirty="0" smtClean="0"/>
              <a:t>contraction of the </a:t>
            </a:r>
            <a:r>
              <a:rPr lang="en-US" b="1" dirty="0" smtClean="0"/>
              <a:t>subject</a:t>
            </a:r>
            <a:r>
              <a:rPr lang="en-US" dirty="0" smtClean="0"/>
              <a:t> and the </a:t>
            </a:r>
            <a:r>
              <a:rPr lang="en-US" b="1" dirty="0" smtClean="0"/>
              <a:t>verb</a:t>
            </a:r>
            <a:endParaRPr lang="en-US" dirty="0" smtClean="0"/>
          </a:p>
          <a:p>
            <a:pPr algn="ctr">
              <a:buNone/>
            </a:pPr>
            <a:r>
              <a:rPr lang="en-US" b="1" dirty="0" smtClean="0">
                <a:solidFill>
                  <a:srgbClr val="92D050"/>
                </a:solidFill>
              </a:rPr>
              <a:t>I was</a:t>
            </a:r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 Be - Negative Contractions</a:t>
            </a:r>
            <a:endParaRPr lang="es-HN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762000"/>
                <a:gridCol w="3810000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Examples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 </a:t>
                      </a:r>
                      <a:r>
                        <a:rPr lang="en-US" b="1" dirty="0"/>
                        <a:t>was not</a:t>
                      </a:r>
                      <a:r>
                        <a:rPr lang="en-US" dirty="0"/>
                        <a:t> tired this morning.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 </a:t>
                      </a:r>
                      <a:r>
                        <a:rPr lang="en-US" b="1" dirty="0"/>
                        <a:t>wasn't</a:t>
                      </a:r>
                      <a:r>
                        <a:rPr lang="en-US" dirty="0"/>
                        <a:t> tired this morning.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  <a:r>
                        <a:rPr lang="es-HN" b="1"/>
                        <a:t>were not</a:t>
                      </a:r>
                      <a:r>
                        <a:rPr lang="es-HN"/>
                        <a:t> crazy.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  <a:r>
                        <a:rPr lang="es-HN" b="1"/>
                        <a:t>weren't</a:t>
                      </a:r>
                      <a:r>
                        <a:rPr lang="es-HN"/>
                        <a:t> crazy.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  <a:r>
                        <a:rPr lang="es-HN" b="1"/>
                        <a:t>was not</a:t>
                      </a:r>
                      <a:r>
                        <a:rPr lang="es-HN"/>
                        <a:t> married.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He </a:t>
                      </a:r>
                      <a:r>
                        <a:rPr lang="es-HN" b="1"/>
                        <a:t>wasn't</a:t>
                      </a:r>
                      <a:r>
                        <a:rPr lang="es-HN"/>
                        <a:t> married.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  <a:r>
                        <a:rPr lang="es-HN" b="1"/>
                        <a:t>was not</a:t>
                      </a:r>
                      <a:r>
                        <a:rPr lang="es-HN"/>
                        <a:t> famous.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She </a:t>
                      </a:r>
                      <a:r>
                        <a:rPr lang="es-HN" b="1"/>
                        <a:t>wasn't</a:t>
                      </a:r>
                      <a:r>
                        <a:rPr lang="es-HN"/>
                        <a:t> famous.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It </a:t>
                      </a:r>
                      <a:r>
                        <a:rPr lang="en-US" b="1" dirty="0"/>
                        <a:t>was not</a:t>
                      </a:r>
                      <a:r>
                        <a:rPr lang="en-US" dirty="0"/>
                        <a:t> hot yesterday.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It </a:t>
                      </a:r>
                      <a:r>
                        <a:rPr lang="es-HN" b="1"/>
                        <a:t>wasn't</a:t>
                      </a:r>
                      <a:r>
                        <a:rPr lang="es-HN"/>
                        <a:t> hot yesterday.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  <a:r>
                        <a:rPr lang="es-HN" b="1"/>
                        <a:t>were not</a:t>
                      </a:r>
                      <a:r>
                        <a:rPr lang="es-HN"/>
                        <a:t> invited.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 </a:t>
                      </a:r>
                      <a:r>
                        <a:rPr lang="es-HN" b="1"/>
                        <a:t>weren't</a:t>
                      </a:r>
                      <a:r>
                        <a:rPr lang="es-HN"/>
                        <a:t> invited.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You </a:t>
                      </a:r>
                      <a:r>
                        <a:rPr lang="en-US" b="1"/>
                        <a:t>were not</a:t>
                      </a:r>
                      <a:r>
                        <a:rPr lang="en-US"/>
                        <a:t> at the party.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You </a:t>
                      </a:r>
                      <a:r>
                        <a:rPr lang="en-US" b="1"/>
                        <a:t>weren't</a:t>
                      </a:r>
                      <a:r>
                        <a:rPr lang="en-US"/>
                        <a:t> at the party.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b="1" dirty="0" err="1"/>
                        <a:t>were</a:t>
                      </a:r>
                      <a:r>
                        <a:rPr lang="es-HN" b="1" dirty="0"/>
                        <a:t> </a:t>
                      </a:r>
                      <a:r>
                        <a:rPr lang="es-HN" b="1" dirty="0" err="1"/>
                        <a:t>not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friends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/>
                        <a:t>OR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b="1" dirty="0" err="1"/>
                        <a:t>weren't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friends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381000" y="5638800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92D050"/>
                </a:solidFill>
              </a:rPr>
              <a:t>* Notice that we don't have contractions for To Be in Past Tense affirmative sentences.</a:t>
            </a:r>
            <a:endParaRPr lang="es-HN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 Be - 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To create questions with </a:t>
            </a:r>
            <a:r>
              <a:rPr lang="en-US" b="1" dirty="0" smtClean="0"/>
              <a:t>To Be</a:t>
            </a:r>
            <a:r>
              <a:rPr lang="en-US" dirty="0" smtClean="0"/>
              <a:t>, you put the</a:t>
            </a:r>
          </a:p>
          <a:p>
            <a:pPr algn="ctr">
              <a:buNone/>
            </a:pPr>
            <a:r>
              <a:rPr lang="en-US" b="1" dirty="0" smtClean="0"/>
              <a:t>Verb</a:t>
            </a:r>
            <a:r>
              <a:rPr lang="en-US" dirty="0" smtClean="0"/>
              <a:t> before the </a:t>
            </a:r>
            <a:r>
              <a:rPr lang="en-US" b="1" dirty="0" smtClean="0"/>
              <a:t>Subject</a:t>
            </a:r>
            <a:r>
              <a:rPr lang="en-US" dirty="0" smtClean="0"/>
              <a:t>.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600200" y="3429000"/>
          <a:ext cx="6136640" cy="2246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16840"/>
                <a:gridCol w="1447800"/>
                <a:gridCol w="1524000"/>
                <a:gridCol w="1524000"/>
              </a:tblGrid>
              <a:tr h="417435">
                <a:tc gridSpan="5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</a:tr>
              <a:tr h="346281">
                <a:tc gridSpan="2">
                  <a:txBody>
                    <a:bodyPr/>
                    <a:lstStyle/>
                    <a:p>
                      <a:r>
                        <a:rPr lang="es-HN" b="1" dirty="0" err="1">
                          <a:solidFill>
                            <a:srgbClr val="92D050"/>
                          </a:solidFill>
                        </a:rPr>
                        <a:t>Affirmative</a:t>
                      </a:r>
                      <a:r>
                        <a:rPr lang="es-HN" b="1" dirty="0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You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 err="1"/>
                        <a:t>happy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</a:tr>
              <a:tr h="346281">
                <a:tc gridSpan="2">
                  <a:txBody>
                    <a:bodyPr/>
                    <a:lstStyle/>
                    <a:p>
                      <a:endParaRPr lang="es-HN" b="1">
                        <a:solidFill>
                          <a:srgbClr val="92D05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 i="1">
                          <a:solidFill>
                            <a:srgbClr val="92D050"/>
                          </a:solidFill>
                        </a:rPr>
                        <a:t>Subject</a:t>
                      </a:r>
                      <a:r>
                        <a:rPr lang="es-HN" b="1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 i="1" dirty="0" err="1">
                          <a:solidFill>
                            <a:srgbClr val="92D050"/>
                          </a:solidFill>
                        </a:rPr>
                        <a:t>Verb</a:t>
                      </a:r>
                      <a:r>
                        <a:rPr lang="es-HN" b="1" dirty="0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</a:tr>
              <a:tr h="346281">
                <a:tc gridSpan="5">
                  <a:txBody>
                    <a:bodyPr/>
                    <a:lstStyle/>
                    <a:p>
                      <a:endParaRPr lang="es-HN" dirty="0">
                        <a:solidFill>
                          <a:srgbClr val="92D050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46281">
                <a:tc>
                  <a:txBody>
                    <a:bodyPr/>
                    <a:lstStyle/>
                    <a:p>
                      <a:r>
                        <a:rPr lang="es-HN" b="1" dirty="0" err="1">
                          <a:solidFill>
                            <a:srgbClr val="92D050"/>
                          </a:solidFill>
                        </a:rPr>
                        <a:t>Question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HN"/>
                        <a:t>Were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/>
                        <a:t>you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happy? </a:t>
                      </a:r>
                    </a:p>
                  </a:txBody>
                  <a:tcPr anchor="ctr"/>
                </a:tc>
              </a:tr>
              <a:tr h="346281">
                <a:tc>
                  <a:txBody>
                    <a:bodyPr/>
                    <a:lstStyle/>
                    <a:p>
                      <a:endParaRPr lang="es-HN" b="1">
                        <a:solidFill>
                          <a:srgbClr val="92D050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es-HN" b="1" i="1">
                          <a:solidFill>
                            <a:srgbClr val="92D050"/>
                          </a:solidFill>
                        </a:rPr>
                        <a:t>Verb</a:t>
                      </a:r>
                      <a:r>
                        <a:rPr lang="es-HN" b="1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HN" b="1" i="1" dirty="0" err="1">
                          <a:solidFill>
                            <a:srgbClr val="92D050"/>
                          </a:solidFill>
                        </a:rPr>
                        <a:t>Subject</a:t>
                      </a:r>
                      <a:r>
                        <a:rPr lang="es-HN" b="1" dirty="0">
                          <a:solidFill>
                            <a:srgbClr val="92D05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Affirmative</a:t>
            </a:r>
            <a:r>
              <a:rPr lang="es-HN" dirty="0" smtClean="0"/>
              <a:t>  / </a:t>
            </a:r>
            <a:r>
              <a:rPr lang="es-HN" dirty="0" err="1" smtClean="0"/>
              <a:t>Questions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24384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Affirmative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Question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I was late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Was I</a:t>
                      </a:r>
                      <a:r>
                        <a:rPr lang="es-HN"/>
                        <a:t> late?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were sick.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Were you</a:t>
                      </a:r>
                      <a:r>
                        <a:rPr lang="es-HN"/>
                        <a:t> sick?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He was surprised.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Was he</a:t>
                      </a:r>
                      <a:r>
                        <a:rPr lang="es-HN"/>
                        <a:t> surprised?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She was from Italy.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Was she</a:t>
                      </a:r>
                      <a:r>
                        <a:rPr lang="es-HN"/>
                        <a:t> from Italy?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It was a big house.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/>
                        <a:t>Was it</a:t>
                      </a:r>
                      <a:r>
                        <a:rPr lang="en-US"/>
                        <a:t> a big house?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 were ready.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Were we</a:t>
                      </a:r>
                      <a:r>
                        <a:rPr lang="es-HN"/>
                        <a:t> ready?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You were early.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/>
                        <a:t>Were you</a:t>
                      </a:r>
                      <a:r>
                        <a:rPr lang="es-HN"/>
                        <a:t> early?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They were busy.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b="1" dirty="0" err="1"/>
                        <a:t>Were</a:t>
                      </a:r>
                      <a:r>
                        <a:rPr lang="es-HN" b="1" dirty="0"/>
                        <a:t> </a:t>
                      </a:r>
                      <a:r>
                        <a:rPr lang="es-HN" b="1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busy</a:t>
                      </a:r>
                      <a:r>
                        <a:rPr lang="es-HN" dirty="0"/>
                        <a:t>?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To Be - Short 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In spoken English, we usually give short</a:t>
            </a:r>
          </a:p>
          <a:p>
            <a:pPr algn="ctr">
              <a:buNone/>
            </a:pPr>
            <a:r>
              <a:rPr lang="en-US" dirty="0" smtClean="0"/>
              <a:t>answers in response to questions.</a:t>
            </a:r>
            <a:endParaRPr lang="en-U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57200" y="3048000"/>
          <a:ext cx="8305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370840">
                <a:tc>
                  <a:txBody>
                    <a:bodyPr/>
                    <a:lstStyle/>
                    <a:p>
                      <a:r>
                        <a:rPr lang="es-HN" dirty="0" err="1"/>
                        <a:t>Question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Short Answers**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Short Answers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Was I late?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you were.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you weren't.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Were you sick?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I was.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I wasn't.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Was he surprised?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he was.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he wasn't.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Was she from Italy?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she was.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she wasn't.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Was it a big house?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it was.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it wasn't.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Were we ready?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we were.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No, we weren't.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Were you early?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we were.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/>
                        <a:t>No, </a:t>
                      </a:r>
                      <a:r>
                        <a:rPr lang="es-HN" dirty="0" err="1"/>
                        <a:t>we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weren't</a:t>
                      </a:r>
                      <a:r>
                        <a:rPr lang="es-HN" dirty="0"/>
                        <a:t>.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HN"/>
                        <a:t>Were they busy?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Yes, they were.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dirty="0"/>
                        <a:t>No, </a:t>
                      </a:r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weren't</a:t>
                      </a:r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b="1" dirty="0" err="1" smtClean="0"/>
              <a:t>Summary</a:t>
            </a:r>
            <a:endParaRPr lang="es-HN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b="1" dirty="0" err="1" smtClean="0">
                <a:solidFill>
                  <a:srgbClr val="92D050"/>
                </a:solidFill>
              </a:rPr>
              <a:t>Was</a:t>
            </a:r>
            <a:r>
              <a:rPr lang="es-HN" b="1" dirty="0" smtClean="0">
                <a:solidFill>
                  <a:srgbClr val="92D050"/>
                </a:solidFill>
              </a:rPr>
              <a:t> / </a:t>
            </a:r>
            <a:r>
              <a:rPr lang="es-HN" b="1" dirty="0" err="1" smtClean="0">
                <a:solidFill>
                  <a:srgbClr val="92D050"/>
                </a:solidFill>
              </a:rPr>
              <a:t>were</a:t>
            </a:r>
            <a:r>
              <a:rPr lang="es-HN" b="1" dirty="0" smtClean="0">
                <a:solidFill>
                  <a:srgbClr val="92D050"/>
                </a:solidFill>
              </a:rPr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past</a:t>
            </a:r>
            <a:r>
              <a:rPr lang="es-HN" dirty="0" smtClean="0"/>
              <a:t> </a:t>
            </a:r>
            <a:r>
              <a:rPr lang="es-HN" dirty="0" err="1" smtClean="0"/>
              <a:t>form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verb</a:t>
            </a:r>
            <a:r>
              <a:rPr lang="es-HN" dirty="0" smtClean="0"/>
              <a:t> </a:t>
            </a:r>
            <a:r>
              <a:rPr lang="es-HN" i="1" dirty="0" err="1" smtClean="0"/>
              <a:t>be</a:t>
            </a:r>
            <a:r>
              <a:rPr lang="es-HN" i="1" dirty="0" smtClean="0"/>
              <a:t>.</a:t>
            </a:r>
          </a:p>
          <a:p>
            <a:pPr>
              <a:buNone/>
            </a:pPr>
            <a:endParaRPr lang="es-HN" i="1" dirty="0" smtClean="0"/>
          </a:p>
          <a:p>
            <a:r>
              <a:rPr lang="es-HN" dirty="0" smtClean="0"/>
              <a:t>Use </a:t>
            </a:r>
            <a:r>
              <a:rPr lang="es-HN" b="1" dirty="0" err="1" smtClean="0">
                <a:solidFill>
                  <a:srgbClr val="92D050"/>
                </a:solidFill>
              </a:rPr>
              <a:t>was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i="1" dirty="0" smtClean="0"/>
              <a:t>I / he / </a:t>
            </a:r>
            <a:r>
              <a:rPr lang="es-HN" i="1" dirty="0" err="1" smtClean="0"/>
              <a:t>she</a:t>
            </a:r>
            <a:r>
              <a:rPr lang="es-HN" i="1" dirty="0" smtClean="0"/>
              <a:t> / </a:t>
            </a:r>
            <a:r>
              <a:rPr lang="es-HN" i="1" dirty="0" err="1" smtClean="0"/>
              <a:t>it</a:t>
            </a:r>
            <a:r>
              <a:rPr lang="es-HN" i="1" dirty="0" smtClean="0"/>
              <a:t>.</a:t>
            </a:r>
          </a:p>
          <a:p>
            <a:pPr>
              <a:buNone/>
            </a:pPr>
            <a:endParaRPr lang="es-HN" i="1" dirty="0" smtClean="0"/>
          </a:p>
          <a:p>
            <a:r>
              <a:rPr lang="es-HN" dirty="0" smtClean="0"/>
              <a:t>Use </a:t>
            </a:r>
            <a:r>
              <a:rPr lang="es-HN" b="1" dirty="0" err="1" smtClean="0">
                <a:solidFill>
                  <a:srgbClr val="92D050"/>
                </a:solidFill>
              </a:rPr>
              <a:t>were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i="1" dirty="0" err="1" smtClean="0"/>
              <a:t>you</a:t>
            </a:r>
            <a:r>
              <a:rPr lang="es-HN" i="1" dirty="0" smtClean="0"/>
              <a:t> / </a:t>
            </a:r>
            <a:r>
              <a:rPr lang="es-HN" i="1" dirty="0" err="1" smtClean="0"/>
              <a:t>we</a:t>
            </a:r>
            <a:r>
              <a:rPr lang="es-HN" i="1" dirty="0" smtClean="0"/>
              <a:t> / </a:t>
            </a:r>
            <a:r>
              <a:rPr lang="es-HN" i="1" dirty="0" err="1" smtClean="0"/>
              <a:t>they</a:t>
            </a:r>
            <a:r>
              <a:rPr lang="es-HN" i="1" dirty="0" smtClean="0"/>
              <a:t>.</a:t>
            </a:r>
          </a:p>
          <a:p>
            <a:pPr>
              <a:buNone/>
            </a:pPr>
            <a:endParaRPr lang="es-HN" i="1" dirty="0" smtClean="0"/>
          </a:p>
          <a:p>
            <a:r>
              <a:rPr lang="es-HN" dirty="0" err="1" smtClean="0"/>
              <a:t>Form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negative</a:t>
            </a:r>
            <a:r>
              <a:rPr lang="es-HN" dirty="0" smtClean="0"/>
              <a:t> </a:t>
            </a:r>
            <a:r>
              <a:rPr lang="es-HN" dirty="0" err="1" smtClean="0"/>
              <a:t>with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rgbClr val="92D050"/>
                </a:solidFill>
              </a:rPr>
              <a:t>not</a:t>
            </a:r>
            <a:r>
              <a:rPr lang="es-HN" b="1" dirty="0" smtClean="0">
                <a:solidFill>
                  <a:srgbClr val="92D050"/>
                </a:solidFill>
              </a:rPr>
              <a:t>.</a:t>
            </a:r>
            <a:endParaRPr lang="es-HN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33</TotalTime>
  <Words>816</Words>
  <Application>Microsoft Office PowerPoint</Application>
  <PresentationFormat>On-screen Show (4:3)</PresentationFormat>
  <Paragraphs>189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Brío</vt:lpstr>
      <vt:lpstr>To Be - Past Tense</vt:lpstr>
      <vt:lpstr>To Be - Affirmative</vt:lpstr>
      <vt:lpstr>To Be - Negative Sentences</vt:lpstr>
      <vt:lpstr>To Be - Negative Contractions</vt:lpstr>
      <vt:lpstr>To Be - Negative Contractions</vt:lpstr>
      <vt:lpstr>To Be - Questions</vt:lpstr>
      <vt:lpstr>Affirmative  / Questions</vt:lpstr>
      <vt:lpstr>To Be - Short Answers</vt:lpstr>
      <vt:lpstr>Summary</vt:lpstr>
      <vt:lpstr>Let’s ‘practice…..</vt:lpstr>
      <vt:lpstr>Check your answers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Be - Past Tense</dc:title>
  <dc:creator>Any</dc:creator>
  <cp:lastModifiedBy>Academia Ingles</cp:lastModifiedBy>
  <cp:revision>2</cp:revision>
  <dcterms:created xsi:type="dcterms:W3CDTF">2012-10-05T22:07:22Z</dcterms:created>
  <dcterms:modified xsi:type="dcterms:W3CDTF">2015-04-22T23:19:18Z</dcterms:modified>
</cp:coreProperties>
</file>