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15"/>
  </p:notesMasterIdLst>
  <p:sldIdLst>
    <p:sldId id="257" r:id="rId4"/>
    <p:sldId id="258" r:id="rId5"/>
    <p:sldId id="259" r:id="rId6"/>
    <p:sldId id="260" r:id="rId7"/>
    <p:sldId id="261" r:id="rId8"/>
    <p:sldId id="262" r:id="rId9"/>
    <p:sldId id="263" r:id="rId10"/>
    <p:sldId id="265" r:id="rId11"/>
    <p:sldId id="264"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74" d="100"/>
          <a:sy n="74" d="100"/>
        </p:scale>
        <p:origin x="129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2.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3CA5E48-4037-464B-B0CD-A57309264C70}" type="datetimeFigureOut">
              <a:rPr lang="en-US" smtClean="0"/>
              <a:t>5/24/2015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6AD4A70-2F51-4146-B9C4-8BA4F7541B2E}" type="slidenum">
              <a:rPr lang="en-US" smtClean="0"/>
              <a:t>‹Nº›</a:t>
            </a:fld>
            <a:endParaRPr lang="en-US" dirty="0"/>
          </a:p>
        </p:txBody>
      </p:sp>
    </p:spTree>
    <p:extLst>
      <p:ext uri="{BB962C8B-B14F-4D97-AF65-F5344CB8AC3E}">
        <p14:creationId xmlns:p14="http://schemas.microsoft.com/office/powerpoint/2010/main" val="34278322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t>5/24/2015 5:27 PM</a:t>
            </a:fld>
            <a:endParaRPr lang="en-US" sz="1200" b="0" i="0">
              <a:latin typeface="Calibri"/>
              <a:ea typeface="+mn-ea"/>
              <a:cs typeface="+mn-cs"/>
            </a:endParaRPr>
          </a:p>
        </p:txBody>
      </p:sp>
      <p:sp>
        <p:nvSpPr>
          <p:cNvPr id="6" name="Footer Placeholder 5"/>
          <p:cNvSpPr>
            <a:spLocks noGrp="1"/>
          </p:cNvSpPr>
          <p:nvPr>
            <p:ph type="ftr" sz="quarter" idx="12"/>
          </p:nvPr>
        </p:nvSpPr>
        <p:spPr>
          <a:xfrm>
            <a:off x="0" y="8685213"/>
            <a:ext cx="6172200" cy="457200"/>
          </a:xfrm>
        </p:spPr>
        <p:txBody>
          <a:bodyPr/>
          <a:lstStyle/>
          <a:p>
            <a:pPr algn="l" defTabSz="914400">
              <a:buNone/>
            </a:pPr>
            <a:r>
              <a:rPr lang="en-US" sz="500" b="0" i="0">
                <a:solidFill>
                  <a:srgbClr val="000000"/>
                </a:solidFill>
                <a:latin typeface="Calibri"/>
                <a:ea typeface="+mn-ea"/>
                <a:cs typeface="+mn-cs"/>
              </a:rPr>
              <a:t>© 2007 Microsoft Corporation. Todos los derechos reservados. Microsoft, Windows, Windows Vista y otros nombres de productos son o podrían ser marcas registradas o marcas comerciales en los EE.UU. u otros países.</a:t>
            </a:r>
          </a:p>
          <a:p>
            <a:pPr algn="l" defTabSz="914400">
              <a:buNone/>
            </a:pPr>
            <a:r>
              <a:rPr lang="en-US" sz="500" b="0" i="0">
                <a:solidFill>
                  <a:srgbClr val="000000"/>
                </a:solidFill>
                <a:latin typeface="Calibri"/>
                <a:ea typeface="+mn-ea"/>
                <a:cs typeface="+mn-cs"/>
              </a:rPr>
              <a:t>La información incluida aquí solo tiene fines informativos y representa la vista actual de Microsoft Corporation a fecha de esta presentación.  Ya que Microsoft debe responder ante los cambios en el mercado, no debe considerarse responsabilidad suya el hecho de garantizar la precisión de la información facilitada después de la fecha de esta presentación.  </a:t>
            </a:r>
            <a:br>
              <a:rPr lang="en-US" sz="500" b="0" i="0">
                <a:solidFill>
                  <a:srgbClr val="000000"/>
                </a:solidFill>
                <a:latin typeface="Calibri"/>
                <a:ea typeface="+mn-ea"/>
                <a:cs typeface="+mn-cs"/>
              </a:rPr>
            </a:br>
            <a:r>
              <a:rPr lang="en-US" sz="500" b="0" i="0">
                <a:solidFill>
                  <a:srgbClr val="000000"/>
                </a:solidFill>
                <a:latin typeface="Calibri"/>
                <a:ea typeface="+mn-ea"/>
                <a:cs typeface="+mn-cs"/>
              </a:rPr>
              <a:t>MICROSOFT NO FACILITA GARANTÍAS EXPRESAS, IMPLÍCITAS O ESTATUTORIAS EN RELACIÓN A LA INFORMACIÓN CONTENIDA EN ESTA PRESENTACIÓN.</a:t>
            </a:r>
          </a:p>
          <a:p>
            <a:pPr algn="l" defTabSz="914400">
              <a:buNone/>
            </a:pPr>
            <a:endParaRPr lang="en-US" sz="500" dirty="0" smtClean="0"/>
          </a:p>
        </p:txBody>
      </p:sp>
      <p:sp>
        <p:nvSpPr>
          <p:cNvPr id="7" name="Slide Number Placeholder 6"/>
          <p:cNvSpPr>
            <a:spLocks noGrp="1"/>
          </p:cNvSpPr>
          <p:nvPr>
            <p:ph type="sldNum" sz="quarter" idx="13"/>
          </p:nvPr>
        </p:nvSpPr>
        <p:spPr>
          <a:xfrm>
            <a:off x="6172199" y="8685213"/>
            <a:ext cx="684213" cy="457200"/>
          </a:xfrm>
        </p:spPr>
        <p:txBody>
          <a:bodyPr/>
          <a:lstStyle/>
          <a:p>
            <a:pPr algn="r" defTabSz="914400">
              <a:buNone/>
            </a:pPr>
            <a:fld id="{EC87E0CF-87F6-4B58-B8B8-DCAB2DAAF3CA}" type="slidenum">
              <a:rPr lang="en-US" sz="1200" b="0" i="0">
                <a:latin typeface="Calibri"/>
                <a:ea typeface="+mn-ea"/>
                <a:cs typeface="+mn-cs"/>
              </a:rPr>
              <a:t>1</a:t>
            </a:fld>
            <a:endParaRPr lang="en-US" sz="1200" b="0" i="0">
              <a:latin typeface="Calibri"/>
              <a:ea typeface="+mn-ea"/>
              <a:cs typeface="+mn-cs"/>
            </a:endParaRPr>
          </a:p>
        </p:txBody>
      </p:sp>
    </p:spTree>
    <p:extLst>
      <p:ext uri="{BB962C8B-B14F-4D97-AF65-F5344CB8AC3E}">
        <p14:creationId xmlns:p14="http://schemas.microsoft.com/office/powerpoint/2010/main" val="14363044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t>5/24/2015 5:27 PM</a:t>
            </a:fld>
            <a:endParaRPr lang="en-US" sz="1200" b="0" i="0">
              <a:latin typeface="Calibri"/>
              <a:ea typeface="+mn-ea"/>
              <a:cs typeface="+mn-cs"/>
            </a:endParaRPr>
          </a:p>
        </p:txBody>
      </p:sp>
      <p:sp>
        <p:nvSpPr>
          <p:cNvPr id="6" name="Footer Placeholder 5"/>
          <p:cNvSpPr>
            <a:spLocks noGrp="1"/>
          </p:cNvSpPr>
          <p:nvPr>
            <p:ph type="ftr" sz="quarter" idx="12"/>
          </p:nvPr>
        </p:nvSpPr>
        <p:spPr/>
        <p:txBody>
          <a:bodyPr/>
          <a:lstStyle/>
          <a:p>
            <a:pPr algn="l" defTabSz="914400">
              <a:buNone/>
            </a:pPr>
            <a:r>
              <a:rPr lang="en-US" sz="1200" b="0" i="0">
                <a:solidFill>
                  <a:srgbClr val="000000"/>
                </a:solidFill>
                <a:latin typeface="Calibri"/>
                <a:ea typeface="+mn-ea"/>
                <a:cs typeface="+mn-cs"/>
              </a:rPr>
              <a:t>© 2007 Microsoft Corporation. Todos los derechos reservados. Microsoft, Windows, Windows Vista y otros nombres de productos son o podrían ser marcas registradas o marcas comerciales en los EE.UU. u otros países.</a:t>
            </a:r>
          </a:p>
          <a:p>
            <a:pPr algn="l" defTabSz="914400">
              <a:buNone/>
            </a:pPr>
            <a:r>
              <a:rPr lang="en-US" sz="1200" b="0" i="0">
                <a:solidFill>
                  <a:srgbClr val="000000"/>
                </a:solidFill>
                <a:latin typeface="Calibri"/>
                <a:ea typeface="+mn-ea"/>
                <a:cs typeface="+mn-cs"/>
              </a:rPr>
              <a:t>La información incluida aquí solo tiene fines informativos y representa la vista actual de Microsoft Corporation a fecha de esta presentación.  Ya que Microsoft debe responder ante los cambios en el mercado, no debe considerarse responsabilidad suya el hecho de garantizar la precisión de la información facilitada después de la fecha de esta presentación.  </a:t>
            </a:r>
            <a:br>
              <a:rPr lang="en-US" sz="1200" b="0" i="0">
                <a:solidFill>
                  <a:srgbClr val="000000"/>
                </a:solidFill>
                <a:latin typeface="Calibri"/>
                <a:ea typeface="+mn-ea"/>
                <a:cs typeface="+mn-cs"/>
              </a:rPr>
            </a:br>
            <a:r>
              <a:rPr lang="en-US" sz="1200" b="0" i="0">
                <a:solidFill>
                  <a:srgbClr val="000000"/>
                </a:solidFill>
                <a:latin typeface="Calibri"/>
                <a:ea typeface="+mn-ea"/>
                <a:cs typeface="+mn-cs"/>
              </a:rPr>
              <a:t>MICROSOFT NO FACILITA GARANTÍAS EXPRESAS, IMPLÍCITAS O ESTATUTORIAS EN RELACIÓN A LA INFORMACIÓN CONTENIDA EN ESTA PRESENTACIÓN.</a:t>
            </a:r>
          </a:p>
          <a:p>
            <a:pPr algn="l" defTabSz="914400">
              <a:buNone/>
            </a:pPr>
            <a:endParaRPr lang="en-US" dirty="0" smtClean="0"/>
          </a:p>
        </p:txBody>
      </p:sp>
      <p:sp>
        <p:nvSpPr>
          <p:cNvPr id="7" name="Slide Number Placeholder 6"/>
          <p:cNvSpPr>
            <a:spLocks noGrp="1"/>
          </p:cNvSpPr>
          <p:nvPr>
            <p:ph type="sldNum" sz="quarter" idx="13"/>
          </p:nvPr>
        </p:nvSpPr>
        <p:spPr/>
        <p:txBody>
          <a:bodyPr/>
          <a:lstStyle/>
          <a:p>
            <a:pPr algn="r" defTabSz="914400">
              <a:buNone/>
            </a:pPr>
            <a:fld id="{EC87E0CF-87F6-4B58-B8B8-DCAB2DAAF3CA}" type="slidenum">
              <a:rPr lang="en-US" sz="1200" b="0" i="0">
                <a:latin typeface="Calibri"/>
                <a:ea typeface="+mn-ea"/>
                <a:cs typeface="+mn-cs"/>
              </a:rPr>
              <a:t>2</a:t>
            </a:fld>
            <a:endParaRPr lang="en-US" sz="1200" b="0" i="0">
              <a:latin typeface="Calibri"/>
              <a:ea typeface="+mn-ea"/>
              <a:cs typeface="+mn-cs"/>
            </a:endParaRPr>
          </a:p>
        </p:txBody>
      </p:sp>
    </p:spTree>
    <p:extLst>
      <p:ext uri="{BB962C8B-B14F-4D97-AF65-F5344CB8AC3E}">
        <p14:creationId xmlns:p14="http://schemas.microsoft.com/office/powerpoint/2010/main" val="12636522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pPr algn="r" defTabSz="914400">
              <a:buNone/>
            </a:pPr>
            <a:fld id="{81331B57-0BE5-4F82-AA58-76F53EFF3ADA}" type="datetime8">
              <a:rPr lang="en-US" sz="1200" b="0" i="0">
                <a:latin typeface="Calibri"/>
                <a:ea typeface="+mn-ea"/>
                <a:cs typeface="+mn-cs"/>
              </a:rPr>
              <a:t>5/24/2015 5:27 PM</a:t>
            </a:fld>
            <a:endParaRPr lang="en-US" sz="1200" b="0" i="0">
              <a:latin typeface="Calibri"/>
              <a:ea typeface="+mn-ea"/>
              <a:cs typeface="+mn-cs"/>
            </a:endParaRPr>
          </a:p>
        </p:txBody>
      </p:sp>
      <p:sp>
        <p:nvSpPr>
          <p:cNvPr id="6" name="Footer Placeholder 5"/>
          <p:cNvSpPr>
            <a:spLocks noGrp="1"/>
          </p:cNvSpPr>
          <p:nvPr>
            <p:ph type="ftr" sz="quarter" idx="12"/>
          </p:nvPr>
        </p:nvSpPr>
        <p:spPr/>
        <p:txBody>
          <a:bodyPr/>
          <a:lstStyle/>
          <a:p>
            <a:pPr algn="l" defTabSz="914400">
              <a:buNone/>
            </a:pPr>
            <a:r>
              <a:rPr lang="en-US" sz="1200" b="0" i="0">
                <a:solidFill>
                  <a:srgbClr val="000000"/>
                </a:solidFill>
                <a:latin typeface="Calibri"/>
                <a:ea typeface="+mn-ea"/>
                <a:cs typeface="+mn-cs"/>
              </a:rPr>
              <a:t>© 2007 Microsoft Corporation. Todos los derechos reservados. Microsoft, Windows, Windows Vista y otros nombres de productos son o podrían ser marcas registradas o marcas comerciales en los EE.UU. u otros países.</a:t>
            </a:r>
          </a:p>
          <a:p>
            <a:pPr algn="l" defTabSz="914400">
              <a:buNone/>
            </a:pPr>
            <a:r>
              <a:rPr lang="en-US" sz="1200" b="0" i="0">
                <a:solidFill>
                  <a:srgbClr val="000000"/>
                </a:solidFill>
                <a:latin typeface="Calibri"/>
                <a:ea typeface="+mn-ea"/>
                <a:cs typeface="+mn-cs"/>
              </a:rPr>
              <a:t>La información incluida aquí solo tiene fines informativos y representa la vista actual de Microsoft Corporation a fecha de esta presentación.  Ya que Microsoft debe responder ante los cambios en el mercado, no debe considerarse responsabilidad suya el hecho de garantizar la precisión de la información facilitada después de la fecha de esta presentación.  </a:t>
            </a:r>
            <a:br>
              <a:rPr lang="en-US" sz="1200" b="0" i="0">
                <a:solidFill>
                  <a:srgbClr val="000000"/>
                </a:solidFill>
                <a:latin typeface="Calibri"/>
                <a:ea typeface="+mn-ea"/>
                <a:cs typeface="+mn-cs"/>
              </a:rPr>
            </a:br>
            <a:r>
              <a:rPr lang="en-US" sz="1200" b="0" i="0">
                <a:solidFill>
                  <a:srgbClr val="000000"/>
                </a:solidFill>
                <a:latin typeface="Calibri"/>
                <a:ea typeface="+mn-ea"/>
                <a:cs typeface="+mn-cs"/>
              </a:rPr>
              <a:t>MICROSOFT NO FACILITA GARANTÍAS EXPRESAS, IMPLÍCITAS O ESTATUTORIAS EN RELACIÓN A LA INFORMACIÓN CONTENIDA EN ESTA PRESENTACIÓN.</a:t>
            </a:r>
          </a:p>
          <a:p>
            <a:pPr algn="l" defTabSz="914400">
              <a:buNone/>
            </a:pPr>
            <a:endParaRPr lang="en-US" dirty="0" smtClean="0"/>
          </a:p>
        </p:txBody>
      </p:sp>
      <p:sp>
        <p:nvSpPr>
          <p:cNvPr id="7" name="Slide Number Placeholder 6"/>
          <p:cNvSpPr>
            <a:spLocks noGrp="1"/>
          </p:cNvSpPr>
          <p:nvPr>
            <p:ph type="sldNum" sz="quarter" idx="13"/>
          </p:nvPr>
        </p:nvSpPr>
        <p:spPr/>
        <p:txBody>
          <a:bodyPr/>
          <a:lstStyle/>
          <a:p>
            <a:pPr algn="r" defTabSz="914400">
              <a:buNone/>
            </a:pPr>
            <a:fld id="{EC87E0CF-87F6-4B58-B8B8-DCAB2DAAF3CA}" type="slidenum">
              <a:rPr lang="en-US" sz="1200" b="0" i="0">
                <a:latin typeface="Calibri"/>
                <a:ea typeface="+mn-ea"/>
                <a:cs typeface="+mn-cs"/>
              </a:rPr>
              <a:t>3</a:t>
            </a:fld>
            <a:endParaRPr lang="en-US" sz="1200" b="0" i="0">
              <a:latin typeface="Calibri"/>
              <a:ea typeface="+mn-ea"/>
              <a:cs typeface="+mn-cs"/>
            </a:endParaRPr>
          </a:p>
        </p:txBody>
      </p:sp>
    </p:spTree>
    <p:extLst>
      <p:ext uri="{BB962C8B-B14F-4D97-AF65-F5344CB8AC3E}">
        <p14:creationId xmlns:p14="http://schemas.microsoft.com/office/powerpoint/2010/main" val="2139053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s-ES" smtClean="0"/>
              <a:t>Haga clic para modificar el estilo de subtítulo del patrón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s-ES" smtClean="0"/>
              <a:t>Haga clic para modificar el estilo de título del patrón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s-ES" smtClean="0"/>
              <a:t>Haga clic para modificar el estilo de título del patrón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s-ES" smtClean="0"/>
              <a:t>Haga clic para modificar el estilo de texto del patrón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defTabSz="914400">
              <a:lnSpc>
                <a:spcPct val="90000"/>
              </a:lnSpc>
              <a:spcBef>
                <a:spcPts val="0"/>
              </a:spcBef>
              <a:buNone/>
            </a:pPr>
            <a:r>
              <a:rPr lang="en-US" dirty="0" smtClean="0">
                <a:effectLst>
                  <a:outerShdw blurRad="50800" dist="38100" dir="2700000" algn="tl">
                    <a:prstClr val="black">
                      <a:alpha val="40000"/>
                    </a:prstClr>
                  </a:outerShdw>
                </a:effectLst>
                <a:latin typeface="Calibri"/>
                <a:cs typeface="Arial"/>
              </a:rPr>
              <a:t>The</a:t>
            </a:r>
            <a:r>
              <a:rPr lang="es-ES_tradnl" dirty="0" smtClean="0">
                <a:effectLst>
                  <a:outerShdw blurRad="50800" dist="38100" dir="2700000" algn="tl">
                    <a:prstClr val="black">
                      <a:alpha val="40000"/>
                    </a:prstClr>
                  </a:outerShdw>
                </a:effectLst>
                <a:latin typeface="Calibri"/>
                <a:cs typeface="Arial"/>
              </a:rPr>
              <a:t> </a:t>
            </a:r>
            <a:r>
              <a:rPr lang="es-ES_tradnl" dirty="0" smtClean="0">
                <a:effectLst>
                  <a:outerShdw blurRad="50800" dist="38100" dir="2700000" algn="tl">
                    <a:prstClr val="black">
                      <a:alpha val="40000"/>
                    </a:prstClr>
                  </a:outerShdw>
                </a:effectLst>
                <a:latin typeface="Calibri"/>
                <a:cs typeface="Arial"/>
              </a:rPr>
              <a:t>use of </a:t>
            </a:r>
            <a:r>
              <a:rPr lang="es-ES_tradnl" dirty="0" smtClean="0">
                <a:effectLst>
                  <a:outerShdw blurRad="50800" dist="38100" dir="2700000" algn="tl">
                    <a:prstClr val="black">
                      <a:alpha val="40000"/>
                    </a:prstClr>
                  </a:outerShdw>
                </a:effectLst>
                <a:latin typeface="Calibri"/>
                <a:cs typeface="Arial"/>
              </a:rPr>
              <a:t>Will</a:t>
            </a:r>
            <a:r>
              <a:rPr lang="es-ES_tradnl" dirty="0" smtClean="0">
                <a:effectLst>
                  <a:outerShdw blurRad="50800" dist="38100" dir="2700000" algn="tl">
                    <a:prstClr val="black">
                      <a:alpha val="40000"/>
                    </a:prstClr>
                  </a:outerShdw>
                </a:effectLst>
                <a:latin typeface="Calibri"/>
                <a:cs typeface="Arial"/>
              </a:rPr>
              <a:t> </a:t>
            </a:r>
            <a:br>
              <a:rPr lang="es-ES_tradnl" dirty="0" smtClean="0">
                <a:effectLst>
                  <a:outerShdw blurRad="50800" dist="38100" dir="2700000" algn="tl">
                    <a:prstClr val="black">
                      <a:alpha val="40000"/>
                    </a:prstClr>
                  </a:outerShdw>
                </a:effectLst>
                <a:latin typeface="Calibri"/>
                <a:cs typeface="Arial"/>
              </a:rPr>
            </a:br>
            <a:r>
              <a:rPr lang="en-US" dirty="0" smtClean="0">
                <a:effectLst>
                  <a:outerShdw blurRad="50800" dist="38100" dir="2700000" algn="tl">
                    <a:prstClr val="black">
                      <a:alpha val="40000"/>
                    </a:prstClr>
                  </a:outerShdw>
                </a:effectLst>
                <a:latin typeface="Calibri"/>
                <a:cs typeface="Arial"/>
              </a:rPr>
              <a:t>for</a:t>
            </a:r>
            <a:r>
              <a:rPr lang="es-ES_tradnl" dirty="0" smtClean="0">
                <a:effectLst>
                  <a:outerShdw blurRad="50800" dist="38100" dir="2700000" algn="tl">
                    <a:prstClr val="black">
                      <a:alpha val="40000"/>
                    </a:prstClr>
                  </a:outerShdw>
                </a:effectLst>
                <a:latin typeface="Calibri"/>
                <a:cs typeface="Arial"/>
              </a:rPr>
              <a:t> </a:t>
            </a:r>
            <a:r>
              <a:rPr lang="es-ES_tradnl" dirty="0" err="1" smtClean="0">
                <a:effectLst>
                  <a:outerShdw blurRad="50800" dist="38100" dir="2700000" algn="tl">
                    <a:prstClr val="black">
                      <a:alpha val="40000"/>
                    </a:prstClr>
                  </a:outerShdw>
                </a:effectLst>
                <a:latin typeface="Calibri"/>
                <a:cs typeface="Arial"/>
              </a:rPr>
              <a:t>present</a:t>
            </a:r>
            <a:r>
              <a:rPr lang="es-ES_tradnl" dirty="0" smtClean="0">
                <a:effectLst>
                  <a:outerShdw blurRad="50800" dist="38100" dir="2700000" algn="tl">
                    <a:prstClr val="black">
                      <a:alpha val="40000"/>
                    </a:prstClr>
                  </a:outerShdw>
                </a:effectLst>
                <a:latin typeface="Calibri"/>
                <a:cs typeface="Arial"/>
              </a:rPr>
              <a:t> </a:t>
            </a:r>
            <a:r>
              <a:rPr lang="es-ES_tradnl" dirty="0" err="1" smtClean="0">
                <a:effectLst>
                  <a:outerShdw blurRad="50800" dist="38100" dir="2700000" algn="tl">
                    <a:prstClr val="black">
                      <a:alpha val="40000"/>
                    </a:prstClr>
                  </a:outerShdw>
                </a:effectLst>
                <a:latin typeface="Calibri"/>
                <a:cs typeface="Arial"/>
              </a:rPr>
              <a:t>habits</a:t>
            </a:r>
            <a:endParaRPr lang="es-ES_tradnl" sz="5400" b="0" i="0" spc="-150" dirty="0">
              <a:effectLst>
                <a:outerShdw blurRad="50800" dist="38100" dir="2700000" algn="tl">
                  <a:prstClr val="black">
                    <a:alpha val="40000"/>
                  </a:prstClr>
                </a:outerShdw>
              </a:effectLst>
              <a:latin typeface="Calibri"/>
              <a:ea typeface="+mn-ea"/>
              <a:cs typeface="Arial"/>
            </a:endParaRPr>
          </a:p>
        </p:txBody>
      </p:sp>
      <p:sp>
        <p:nvSpPr>
          <p:cNvPr id="3" name="Subtitle 2"/>
          <p:cNvSpPr>
            <a:spLocks noGrp="1"/>
          </p:cNvSpPr>
          <p:nvPr>
            <p:ph type="subTitle" idx="1"/>
          </p:nvPr>
        </p:nvSpPr>
        <p:spPr>
          <a:xfrm>
            <a:off x="730249" y="4344988"/>
            <a:ext cx="7681913" cy="1293812"/>
          </a:xfrm>
        </p:spPr>
        <p:txBody>
          <a:bodyPr>
            <a:normAutofit lnSpcReduction="10000"/>
          </a:bodyPr>
          <a:lstStyle/>
          <a:p>
            <a:pPr marL="0" indent="0" algn="l">
              <a:lnSpc>
                <a:spcPct val="90000"/>
              </a:lnSpc>
              <a:spcBef>
                <a:spcPts val="0"/>
              </a:spcBef>
              <a:buNone/>
            </a:pPr>
            <a:r>
              <a:rPr lang="es-ES_tradnl" b="0" i="0" dirty="0" err="1" smtClean="0">
                <a:solidFill>
                  <a:srgbClr val="FFFFFF">
                    <a:tint val="75000"/>
                  </a:srgbClr>
                </a:solidFill>
              </a:rPr>
              <a:t>Upper</a:t>
            </a:r>
            <a:r>
              <a:rPr lang="es-ES_tradnl" b="0" i="0" dirty="0" smtClean="0">
                <a:solidFill>
                  <a:srgbClr val="FFFFFF">
                    <a:tint val="75000"/>
                  </a:srgbClr>
                </a:solidFill>
              </a:rPr>
              <a:t> </a:t>
            </a:r>
            <a:r>
              <a:rPr lang="es-ES_tradnl" dirty="0" err="1">
                <a:solidFill>
                  <a:srgbClr val="FFFFFF">
                    <a:tint val="75000"/>
                  </a:srgbClr>
                </a:solidFill>
              </a:rPr>
              <a:t>I</a:t>
            </a:r>
            <a:r>
              <a:rPr lang="es-ES_tradnl" b="0" i="0" dirty="0" err="1" smtClean="0">
                <a:solidFill>
                  <a:srgbClr val="FFFFFF">
                    <a:tint val="75000"/>
                  </a:srgbClr>
                </a:solidFill>
              </a:rPr>
              <a:t>ntermediate</a:t>
            </a:r>
            <a:endParaRPr lang="es-ES_tradnl" b="0" i="0" dirty="0" smtClean="0">
              <a:solidFill>
                <a:srgbClr val="FFFFFF">
                  <a:tint val="75000"/>
                </a:srgbClr>
              </a:solidFill>
            </a:endParaRPr>
          </a:p>
          <a:p>
            <a:pPr marL="0" indent="0" algn="l">
              <a:lnSpc>
                <a:spcPct val="90000"/>
              </a:lnSpc>
              <a:spcBef>
                <a:spcPts val="0"/>
              </a:spcBef>
              <a:buNone/>
            </a:pPr>
            <a:r>
              <a:rPr lang="es-ES_tradnl" dirty="0" smtClean="0">
                <a:solidFill>
                  <a:srgbClr val="FFFFFF">
                    <a:tint val="75000"/>
                  </a:srgbClr>
                </a:solidFill>
              </a:rPr>
              <a:t>5.1</a:t>
            </a:r>
            <a:endParaRPr lang="es-ES_tradnl" b="0" i="0" dirty="0" smtClean="0">
              <a:solidFill>
                <a:srgbClr val="FFFFFF">
                  <a:tint val="75000"/>
                </a:srgbClr>
              </a:solidFill>
            </a:endParaRPr>
          </a:p>
          <a:p>
            <a:pPr marL="0" indent="0" algn="l">
              <a:lnSpc>
                <a:spcPct val="90000"/>
              </a:lnSpc>
              <a:spcBef>
                <a:spcPts val="0"/>
              </a:spcBef>
              <a:buNone/>
            </a:pPr>
            <a:r>
              <a:rPr lang="es-ES_tradnl" b="0" i="0" dirty="0" err="1" smtClean="0">
                <a:solidFill>
                  <a:srgbClr val="FFFFFF">
                    <a:tint val="75000"/>
                  </a:srgbClr>
                </a:solidFill>
              </a:rPr>
              <a:t>By</a:t>
            </a:r>
            <a:r>
              <a:rPr lang="es-ES_tradnl" b="0" i="0" dirty="0" smtClean="0">
                <a:solidFill>
                  <a:srgbClr val="FFFFFF">
                    <a:tint val="75000"/>
                  </a:srgbClr>
                </a:solidFill>
              </a:rPr>
              <a:t> Any Pineda</a:t>
            </a:r>
            <a:endParaRPr lang="es-ES_tradnl" b="0" i="0" dirty="0">
              <a:solidFill>
                <a:srgbClr val="FFFFFF">
                  <a:tint val="75000"/>
                </a:srgbClr>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With adverbs of frequency</a:t>
            </a:r>
            <a:endParaRPr lang="en-US" dirty="0"/>
          </a:p>
        </p:txBody>
      </p:sp>
      <p:sp>
        <p:nvSpPr>
          <p:cNvPr id="3" name="Marcador de texto 2"/>
          <p:cNvSpPr>
            <a:spLocks noGrp="1"/>
          </p:cNvSpPr>
          <p:nvPr>
            <p:ph type="body" sz="quarter" idx="10"/>
          </p:nvPr>
        </p:nvSpPr>
        <p:spPr>
          <a:xfrm>
            <a:off x="381000" y="1411552"/>
            <a:ext cx="8382000" cy="3681008"/>
          </a:xfrm>
        </p:spPr>
        <p:txBody>
          <a:bodyPr/>
          <a:lstStyle/>
          <a:p>
            <a:r>
              <a:rPr lang="en-US" dirty="0" smtClean="0"/>
              <a:t>We often use the adverbs of frequency such as usually, often, and sometimes with this meaning of will.</a:t>
            </a:r>
          </a:p>
          <a:p>
            <a:endParaRPr lang="en-US" dirty="0"/>
          </a:p>
          <a:p>
            <a:pPr lvl="1"/>
            <a:r>
              <a:rPr lang="en-US" dirty="0" smtClean="0"/>
              <a:t>On Sunday he’ll always go to the same café.</a:t>
            </a:r>
          </a:p>
          <a:p>
            <a:pPr lvl="1"/>
            <a:r>
              <a:rPr lang="en-US" dirty="0" smtClean="0"/>
              <a:t>He`ll usually order coffee and he`ll read his newspaper.</a:t>
            </a:r>
          </a:p>
          <a:p>
            <a:pPr lvl="1"/>
            <a:endParaRPr lang="en-US" dirty="0"/>
          </a:p>
        </p:txBody>
      </p:sp>
    </p:spTree>
    <p:extLst>
      <p:ext uri="{BB962C8B-B14F-4D97-AF65-F5344CB8AC3E}">
        <p14:creationId xmlns:p14="http://schemas.microsoft.com/office/powerpoint/2010/main" val="975798561"/>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To </a:t>
            </a:r>
            <a:r>
              <a:rPr lang="en-US" dirty="0" smtClean="0"/>
              <a:t>criticize </a:t>
            </a:r>
            <a:r>
              <a:rPr lang="en-US" dirty="0" smtClean="0"/>
              <a:t>or express disapproval</a:t>
            </a:r>
            <a:endParaRPr lang="en-US" dirty="0"/>
          </a:p>
        </p:txBody>
      </p:sp>
      <p:sp>
        <p:nvSpPr>
          <p:cNvPr id="3" name="Marcador de texto 2"/>
          <p:cNvSpPr>
            <a:spLocks noGrp="1"/>
          </p:cNvSpPr>
          <p:nvPr>
            <p:ph type="body" sz="quarter" idx="10"/>
          </p:nvPr>
        </p:nvSpPr>
        <p:spPr>
          <a:xfrm>
            <a:off x="381000" y="1411552"/>
            <a:ext cx="8382000" cy="3779496"/>
          </a:xfrm>
        </p:spPr>
        <p:txBody>
          <a:bodyPr/>
          <a:lstStyle/>
          <a:p>
            <a:r>
              <a:rPr lang="en-US" dirty="0" smtClean="0"/>
              <a:t>In spoken language we can also use </a:t>
            </a:r>
            <a:r>
              <a:rPr lang="en-US" b="1" dirty="0" smtClean="0">
                <a:solidFill>
                  <a:schemeClr val="accent1">
                    <a:lumMod val="60000"/>
                    <a:lumOff val="40000"/>
                  </a:schemeClr>
                </a:solidFill>
              </a:rPr>
              <a:t>will</a:t>
            </a:r>
            <a:r>
              <a:rPr lang="en-US" dirty="0" smtClean="0"/>
              <a:t> to criticize or express disapproval of regular habits. </a:t>
            </a:r>
          </a:p>
          <a:p>
            <a:r>
              <a:rPr lang="en-US" dirty="0" smtClean="0"/>
              <a:t>When </a:t>
            </a:r>
            <a:r>
              <a:rPr lang="en-US" b="1" dirty="0" smtClean="0">
                <a:solidFill>
                  <a:schemeClr val="accent1">
                    <a:lumMod val="60000"/>
                    <a:lumOff val="40000"/>
                  </a:schemeClr>
                </a:solidFill>
              </a:rPr>
              <a:t>will</a:t>
            </a:r>
            <a:r>
              <a:rPr lang="en-US" dirty="0" smtClean="0"/>
              <a:t> is used like this, it is </a:t>
            </a:r>
            <a:r>
              <a:rPr lang="en-US" b="1" dirty="0" smtClean="0">
                <a:solidFill>
                  <a:schemeClr val="accent1">
                    <a:lumMod val="60000"/>
                    <a:lumOff val="40000"/>
                  </a:schemeClr>
                </a:solidFill>
              </a:rPr>
              <a:t>stressed.</a:t>
            </a:r>
          </a:p>
          <a:p>
            <a:endParaRPr lang="en-US" b="1" dirty="0">
              <a:solidFill>
                <a:schemeClr val="accent1">
                  <a:lumMod val="60000"/>
                  <a:lumOff val="40000"/>
                </a:schemeClr>
              </a:solidFill>
            </a:endParaRPr>
          </a:p>
          <a:p>
            <a:pPr lvl="1"/>
            <a:r>
              <a:rPr lang="en-US" dirty="0" smtClean="0"/>
              <a:t>Those children </a:t>
            </a:r>
            <a:r>
              <a:rPr lang="en-US" b="1" dirty="0" smtClean="0">
                <a:solidFill>
                  <a:srgbClr val="FFC000"/>
                </a:solidFill>
              </a:rPr>
              <a:t>will keep </a:t>
            </a:r>
            <a:r>
              <a:rPr lang="en-US" dirty="0" smtClean="0"/>
              <a:t>banging the doors.</a:t>
            </a:r>
          </a:p>
          <a:p>
            <a:pPr lvl="1"/>
            <a:r>
              <a:rPr lang="en-US" dirty="0" smtClean="0"/>
              <a:t>She </a:t>
            </a:r>
            <a:r>
              <a:rPr lang="en-US" b="1" dirty="0" smtClean="0">
                <a:solidFill>
                  <a:srgbClr val="FFC000"/>
                </a:solidFill>
              </a:rPr>
              <a:t>will watch </a:t>
            </a:r>
            <a:r>
              <a:rPr lang="en-US" dirty="0" smtClean="0"/>
              <a:t>TV late at night and fall asleep on the sofa.</a:t>
            </a:r>
          </a:p>
          <a:p>
            <a:pPr lvl="1"/>
            <a:r>
              <a:rPr lang="en-US" dirty="0" smtClean="0"/>
              <a:t>He just </a:t>
            </a:r>
            <a:r>
              <a:rPr lang="en-US" b="1" dirty="0" smtClean="0">
                <a:solidFill>
                  <a:srgbClr val="FFC000"/>
                </a:solidFill>
              </a:rPr>
              <a:t>won’t listen </a:t>
            </a:r>
            <a:endParaRPr lang="en-US" b="1" dirty="0">
              <a:solidFill>
                <a:srgbClr val="FFC000"/>
              </a:solidFill>
            </a:endParaRPr>
          </a:p>
        </p:txBody>
      </p:sp>
    </p:spTree>
    <p:extLst>
      <p:ext uri="{BB962C8B-B14F-4D97-AF65-F5344CB8AC3E}">
        <p14:creationId xmlns:p14="http://schemas.microsoft.com/office/powerpoint/2010/main" val="3794008545"/>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534400" cy="609398"/>
          </a:xfrm>
        </p:spPr>
        <p:txBody>
          <a:bodyPr/>
          <a:lstStyle/>
          <a:p>
            <a:pPr defTabSz="914400">
              <a:spcBef>
                <a:spcPts val="0"/>
              </a:spcBef>
            </a:pPr>
            <a:r>
              <a:rPr lang="en-US" sz="4400" dirty="0">
                <a:effectLst/>
              </a:rPr>
              <a:t>Will - other uses</a:t>
            </a:r>
            <a:endParaRPr lang="es-ES_tradnl" sz="4400" b="0" i="0" spc="-150" dirty="0">
              <a:effectLst>
                <a:outerShdw blurRad="50800" dist="38100" dir="2700000" algn="tl">
                  <a:prstClr val="black">
                    <a:alpha val="40000"/>
                  </a:prstClr>
                </a:outerShdw>
              </a:effectLst>
              <a:latin typeface="Calibri"/>
              <a:ea typeface="+mn-ea"/>
              <a:cs typeface="Arial"/>
            </a:endParaRPr>
          </a:p>
        </p:txBody>
      </p:sp>
      <p:sp>
        <p:nvSpPr>
          <p:cNvPr id="3" name="Text Placeholder 2"/>
          <p:cNvSpPr>
            <a:spLocks noGrp="1"/>
          </p:cNvSpPr>
          <p:nvPr>
            <p:ph type="body" sz="quarter" idx="10"/>
          </p:nvPr>
        </p:nvSpPr>
        <p:spPr>
          <a:xfrm>
            <a:off x="355600" y="1143000"/>
            <a:ext cx="8382000" cy="3886200"/>
          </a:xfrm>
        </p:spPr>
        <p:txBody>
          <a:bodyPr>
            <a:noAutofit/>
          </a:bodyPr>
          <a:lstStyle/>
          <a:p>
            <a:pPr marL="0" indent="0">
              <a:buNone/>
            </a:pPr>
            <a:endParaRPr lang="en-US" dirty="0" smtClean="0"/>
          </a:p>
          <a:p>
            <a:r>
              <a:rPr lang="en-US" dirty="0" smtClean="0"/>
              <a:t>A </a:t>
            </a:r>
            <a:r>
              <a:rPr lang="en-US" dirty="0"/>
              <a:t>lot of students have been confused by </a:t>
            </a:r>
            <a:r>
              <a:rPr lang="en-US" dirty="0" smtClean="0"/>
              <a:t>textbooks </a:t>
            </a:r>
            <a:r>
              <a:rPr lang="en-US" dirty="0"/>
              <a:t>which refer to 'will' as 'the future tense'.</a:t>
            </a:r>
          </a:p>
          <a:p>
            <a:r>
              <a:rPr lang="en-US" dirty="0"/>
              <a:t>A key factor to remember about 'will' is that when we talk about the future we cannot always use 'will' and that when we use 'will' we are not always talking about the future.</a:t>
            </a:r>
          </a:p>
          <a:p>
            <a:pPr marL="393192" indent="-393192" algn="l" defTabSz="914400">
              <a:lnSpc>
                <a:spcPct val="80000"/>
              </a:lnSpc>
              <a:spcBef>
                <a:spcPts val="768"/>
              </a:spcBef>
              <a:buClr>
                <a:srgbClr val="FFFFFF"/>
              </a:buClr>
              <a:buFontTx/>
            </a:pPr>
            <a:endParaRPr lang="es-ES_tradnl" b="0" i="0" dirty="0" smtClean="0">
              <a:solidFill>
                <a:srgbClr val="FFFFFF"/>
              </a:solidFill>
              <a:latin typeface="Calibri"/>
              <a:ea typeface="+mn-ea"/>
              <a:cs typeface="+mn-cs"/>
            </a:endParaRPr>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163395"/>
          </a:xfrm>
        </p:spPr>
        <p:txBody>
          <a:bodyPr>
            <a:normAutofit/>
          </a:bodyPr>
          <a:lstStyle/>
          <a:p>
            <a:pPr algn="l" defTabSz="914400">
              <a:lnSpc>
                <a:spcPct val="90000"/>
              </a:lnSpc>
              <a:spcBef>
                <a:spcPts val="0"/>
              </a:spcBef>
              <a:buNone/>
            </a:pPr>
            <a:r>
              <a:rPr lang="es-ES_tradnl" sz="4800" b="0" i="0" spc="-150" dirty="0" err="1" smtClean="0">
                <a:effectLst>
                  <a:outerShdw blurRad="50800" dist="38100" dir="2700000" algn="tl">
                    <a:prstClr val="black">
                      <a:alpha val="40000"/>
                    </a:prstClr>
                  </a:outerShdw>
                </a:effectLst>
                <a:latin typeface="Calibri"/>
                <a:ea typeface="+mn-ea"/>
                <a:cs typeface="Arial"/>
              </a:rPr>
              <a:t>Referring</a:t>
            </a:r>
            <a:r>
              <a:rPr lang="es-ES_tradnl" sz="4800" b="0" i="0" spc="-150" dirty="0" smtClean="0">
                <a:effectLst>
                  <a:outerShdw blurRad="50800" dist="38100" dir="2700000" algn="tl">
                    <a:prstClr val="black">
                      <a:alpha val="40000"/>
                    </a:prstClr>
                  </a:outerShdw>
                </a:effectLst>
                <a:latin typeface="Calibri"/>
                <a:ea typeface="+mn-ea"/>
                <a:cs typeface="Arial"/>
              </a:rPr>
              <a:t> </a:t>
            </a:r>
            <a:r>
              <a:rPr lang="es-ES_tradnl" sz="4800" b="0" i="0" spc="-150" dirty="0" err="1" smtClean="0">
                <a:effectLst>
                  <a:outerShdw blurRad="50800" dist="38100" dir="2700000" algn="tl">
                    <a:prstClr val="black">
                      <a:alpha val="40000"/>
                    </a:prstClr>
                  </a:outerShdw>
                </a:effectLst>
                <a:latin typeface="Calibri"/>
                <a:ea typeface="+mn-ea"/>
                <a:cs typeface="Arial"/>
              </a:rPr>
              <a:t>to</a:t>
            </a:r>
            <a:r>
              <a:rPr lang="es-ES_tradnl" sz="4800" b="0" i="0" spc="-150" dirty="0" smtClean="0">
                <a:effectLst>
                  <a:outerShdw blurRad="50800" dist="38100" dir="2700000" algn="tl">
                    <a:prstClr val="black">
                      <a:alpha val="40000"/>
                    </a:prstClr>
                  </a:outerShdw>
                </a:effectLst>
                <a:latin typeface="Calibri"/>
                <a:ea typeface="+mn-ea"/>
                <a:cs typeface="Arial"/>
              </a:rPr>
              <a:t> </a:t>
            </a:r>
            <a:r>
              <a:rPr lang="es-ES_tradnl" sz="4800" b="0" i="0" spc="-150" dirty="0" err="1" smtClean="0">
                <a:effectLst>
                  <a:outerShdw blurRad="50800" dist="38100" dir="2700000" algn="tl">
                    <a:prstClr val="black">
                      <a:alpha val="40000"/>
                    </a:prstClr>
                  </a:outerShdw>
                </a:effectLst>
                <a:latin typeface="Calibri"/>
                <a:ea typeface="+mn-ea"/>
                <a:cs typeface="Arial"/>
              </a:rPr>
              <a:t>the</a:t>
            </a:r>
            <a:r>
              <a:rPr lang="es-ES_tradnl" sz="4800" b="0" i="0" spc="-150" dirty="0" smtClean="0">
                <a:effectLst>
                  <a:outerShdw blurRad="50800" dist="38100" dir="2700000" algn="tl">
                    <a:prstClr val="black">
                      <a:alpha val="40000"/>
                    </a:prstClr>
                  </a:outerShdw>
                </a:effectLst>
                <a:latin typeface="Calibri"/>
                <a:ea typeface="+mn-ea"/>
                <a:cs typeface="Arial"/>
              </a:rPr>
              <a:t> </a:t>
            </a:r>
            <a:r>
              <a:rPr lang="es-ES_tradnl" sz="4800" b="0" i="0" spc="-150" dirty="0" err="1" smtClean="0">
                <a:effectLst>
                  <a:outerShdw blurRad="50800" dist="38100" dir="2700000" algn="tl">
                    <a:prstClr val="black">
                      <a:alpha val="40000"/>
                    </a:prstClr>
                  </a:outerShdw>
                </a:effectLst>
                <a:latin typeface="Calibri"/>
                <a:ea typeface="+mn-ea"/>
                <a:cs typeface="Arial"/>
              </a:rPr>
              <a:t>future</a:t>
            </a:r>
            <a:endParaRPr lang="es-ES_tradnl" sz="3600" b="0" i="0" spc="-150" dirty="0">
              <a:solidFill>
                <a:srgbClr val="FFFF99"/>
              </a:solidFill>
              <a:effectLst>
                <a:outerShdw blurRad="50800" dist="38100" dir="2700000" algn="tl">
                  <a:prstClr val="black">
                    <a:alpha val="40000"/>
                  </a:prstClr>
                </a:outerShdw>
              </a:effectLst>
              <a:latin typeface="Calibri"/>
              <a:ea typeface="+mn-ea"/>
              <a:cs typeface="Arial"/>
            </a:endParaRPr>
          </a:p>
        </p:txBody>
      </p:sp>
      <p:sp>
        <p:nvSpPr>
          <p:cNvPr id="3" name="Text Placeholder 2"/>
          <p:cNvSpPr>
            <a:spLocks noGrp="1"/>
          </p:cNvSpPr>
          <p:nvPr>
            <p:ph type="body" sz="quarter" idx="10"/>
          </p:nvPr>
        </p:nvSpPr>
        <p:spPr>
          <a:xfrm>
            <a:off x="381000" y="1905000"/>
            <a:ext cx="8382000" cy="3502497"/>
          </a:xfrm>
        </p:spPr>
        <p:txBody>
          <a:bodyPr>
            <a:normAutofit/>
          </a:bodyPr>
          <a:lstStyle/>
          <a:p>
            <a:pPr marL="393192" indent="-393192" defTabSz="914400">
              <a:spcBef>
                <a:spcPts val="768"/>
              </a:spcBef>
              <a:buClr>
                <a:srgbClr val="FFFFFF"/>
              </a:buClr>
            </a:pPr>
            <a:r>
              <a:rPr lang="en-US" dirty="0">
                <a:solidFill>
                  <a:srgbClr val="FFFFFF"/>
                </a:solidFill>
              </a:rPr>
              <a:t>In these examples 'will' is clearly referring to the future.</a:t>
            </a:r>
          </a:p>
          <a:p>
            <a:pPr marL="393192" indent="-393192" defTabSz="914400">
              <a:spcBef>
                <a:spcPts val="768"/>
              </a:spcBef>
              <a:buClr>
                <a:srgbClr val="FFFFFF"/>
              </a:buClr>
            </a:pPr>
            <a:endParaRPr lang="en-US" dirty="0">
              <a:solidFill>
                <a:srgbClr val="FFFFFF"/>
              </a:solidFill>
            </a:endParaRPr>
          </a:p>
          <a:p>
            <a:pPr marL="910717" lvl="1" indent="-393192" defTabSz="914400">
              <a:spcBef>
                <a:spcPts val="768"/>
              </a:spcBef>
              <a:buClr>
                <a:srgbClr val="FFFFFF"/>
              </a:buClr>
            </a:pPr>
            <a:r>
              <a:rPr lang="en-US" dirty="0">
                <a:solidFill>
                  <a:srgbClr val="FFFFFF"/>
                </a:solidFill>
              </a:rPr>
              <a:t>I'll probably visit Sue Kay when I go to Oxford.</a:t>
            </a:r>
          </a:p>
          <a:p>
            <a:pPr marL="910717" lvl="1" indent="-393192" defTabSz="914400">
              <a:spcBef>
                <a:spcPts val="768"/>
              </a:spcBef>
              <a:buClr>
                <a:srgbClr val="FFFFFF"/>
              </a:buClr>
            </a:pPr>
            <a:r>
              <a:rPr lang="en-US" dirty="0">
                <a:solidFill>
                  <a:srgbClr val="FFFFFF"/>
                </a:solidFill>
              </a:rPr>
              <a:t>If I see her, I'll tell her about it.</a:t>
            </a:r>
          </a:p>
          <a:p>
            <a:pPr marL="910717" lvl="1" indent="-393192" defTabSz="914400">
              <a:spcBef>
                <a:spcPts val="768"/>
              </a:spcBef>
              <a:buClr>
                <a:srgbClr val="FFFFFF"/>
              </a:buClr>
            </a:pPr>
            <a:r>
              <a:rPr lang="en-US" dirty="0">
                <a:solidFill>
                  <a:srgbClr val="FFFFFF"/>
                </a:solidFill>
              </a:rPr>
              <a:t>Next year she'll be 42. Or so she says</a:t>
            </a:r>
            <a:r>
              <a:rPr lang="es-ES_tradnl" sz="2800" b="0" i="0" dirty="0" smtClean="0">
                <a:solidFill>
                  <a:srgbClr val="FFFFFF"/>
                </a:solidFill>
                <a:latin typeface="Calibri"/>
                <a:ea typeface="+mn-ea"/>
                <a:cs typeface="+mn-cs"/>
              </a:rPr>
              <a:t>Ejemplo de diapositiva con subtítulo</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81000" y="230188"/>
            <a:ext cx="8382000" cy="1329595"/>
          </a:xfrm>
        </p:spPr>
        <p:txBody>
          <a:bodyPr/>
          <a:lstStyle/>
          <a:p>
            <a:r>
              <a:rPr lang="en-US" dirty="0" smtClean="0"/>
              <a:t>Referring to events happening at the present </a:t>
            </a:r>
            <a:endParaRPr lang="en-US" dirty="0"/>
          </a:p>
        </p:txBody>
      </p:sp>
      <p:sp>
        <p:nvSpPr>
          <p:cNvPr id="3" name="Marcador de texto 2"/>
          <p:cNvSpPr>
            <a:spLocks noGrp="1"/>
          </p:cNvSpPr>
          <p:nvPr>
            <p:ph type="body" sz="quarter" idx="10"/>
          </p:nvPr>
        </p:nvSpPr>
        <p:spPr>
          <a:xfrm>
            <a:off x="381000" y="1828800"/>
            <a:ext cx="8382000" cy="3581400"/>
          </a:xfrm>
        </p:spPr>
        <p:txBody>
          <a:bodyPr/>
          <a:lstStyle/>
          <a:p>
            <a:r>
              <a:rPr lang="en-US" dirty="0"/>
              <a:t>However, in these examples 'will' is referring to events happening at the present.</a:t>
            </a:r>
          </a:p>
          <a:p>
            <a:endParaRPr lang="en-US" dirty="0"/>
          </a:p>
          <a:p>
            <a:pPr lvl="1"/>
            <a:r>
              <a:rPr lang="en-US" dirty="0"/>
              <a:t>My car won't start.</a:t>
            </a:r>
          </a:p>
          <a:p>
            <a:pPr lvl="1"/>
            <a:r>
              <a:rPr lang="en-US" dirty="0"/>
              <a:t>I'll answer that.</a:t>
            </a:r>
          </a:p>
          <a:p>
            <a:pPr lvl="1"/>
            <a:r>
              <a:rPr lang="en-US" dirty="0"/>
              <a:t>Will you have another cup of tea?</a:t>
            </a:r>
          </a:p>
        </p:txBody>
      </p:sp>
    </p:spTree>
    <p:extLst>
      <p:ext uri="{BB962C8B-B14F-4D97-AF65-F5344CB8AC3E}">
        <p14:creationId xmlns:p14="http://schemas.microsoft.com/office/powerpoint/2010/main" val="1981049052"/>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Referring to the present</a:t>
            </a:r>
            <a:endParaRPr lang="en-US" dirty="0"/>
          </a:p>
        </p:txBody>
      </p:sp>
      <p:sp>
        <p:nvSpPr>
          <p:cNvPr id="3" name="Marcador de texto 2"/>
          <p:cNvSpPr>
            <a:spLocks noGrp="1"/>
          </p:cNvSpPr>
          <p:nvPr>
            <p:ph type="body" sz="quarter" idx="10"/>
          </p:nvPr>
        </p:nvSpPr>
        <p:spPr>
          <a:xfrm>
            <a:off x="381000" y="1411552"/>
            <a:ext cx="8382000" cy="4191917"/>
          </a:xfrm>
        </p:spPr>
        <p:txBody>
          <a:bodyPr/>
          <a:lstStyle/>
          <a:p>
            <a:r>
              <a:rPr lang="en-US" dirty="0"/>
              <a:t>When we use 'will' referring to the present, the idea being expressed is usually one of 'showing willingness' or 'will power'.</a:t>
            </a:r>
          </a:p>
          <a:p>
            <a:endParaRPr lang="en-US" dirty="0"/>
          </a:p>
          <a:p>
            <a:pPr lvl="1"/>
            <a:r>
              <a:rPr lang="en-US" dirty="0"/>
              <a:t>My baby won't stop crying. I've tried everything and I'm really exhausted.</a:t>
            </a:r>
          </a:p>
          <a:p>
            <a:pPr lvl="1"/>
            <a:r>
              <a:rPr lang="en-US" dirty="0"/>
              <a:t>I am the boss. You will do as I say.</a:t>
            </a:r>
          </a:p>
          <a:p>
            <a:pPr lvl="1"/>
            <a:r>
              <a:rPr lang="en-US" dirty="0"/>
              <a:t>I need quiet to write this but he will keep on talking to me. I wish he would leave me alone.</a:t>
            </a:r>
          </a:p>
        </p:txBody>
      </p:sp>
    </p:spTree>
    <p:extLst>
      <p:ext uri="{BB962C8B-B14F-4D97-AF65-F5344CB8AC3E}">
        <p14:creationId xmlns:p14="http://schemas.microsoft.com/office/powerpoint/2010/main" val="791857045"/>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81000" y="230188"/>
            <a:ext cx="8382000" cy="1329595"/>
          </a:xfrm>
        </p:spPr>
        <p:txBody>
          <a:bodyPr/>
          <a:lstStyle/>
          <a:p>
            <a:r>
              <a:rPr lang="en-US" dirty="0" smtClean="0"/>
              <a:t>Use for requests, orders, invitations and offers</a:t>
            </a:r>
            <a:endParaRPr lang="en-US" dirty="0"/>
          </a:p>
        </p:txBody>
      </p:sp>
      <p:sp>
        <p:nvSpPr>
          <p:cNvPr id="3" name="Marcador de texto 2"/>
          <p:cNvSpPr>
            <a:spLocks noGrp="1"/>
          </p:cNvSpPr>
          <p:nvPr>
            <p:ph type="body" sz="quarter" idx="10"/>
          </p:nvPr>
        </p:nvSpPr>
        <p:spPr>
          <a:xfrm>
            <a:off x="381000" y="1981200"/>
            <a:ext cx="8382000" cy="3391698"/>
          </a:xfrm>
        </p:spPr>
        <p:txBody>
          <a:bodyPr/>
          <a:lstStyle/>
          <a:p>
            <a:r>
              <a:rPr lang="en-US" dirty="0"/>
              <a:t>Use 'will' for requests, orders, invitations and offers.</a:t>
            </a:r>
          </a:p>
          <a:p>
            <a:endParaRPr lang="en-US" dirty="0"/>
          </a:p>
          <a:p>
            <a:pPr lvl="1"/>
            <a:r>
              <a:rPr lang="en-US" dirty="0"/>
              <a:t>Will you help me?</a:t>
            </a:r>
          </a:p>
          <a:p>
            <a:pPr lvl="1"/>
            <a:r>
              <a:rPr lang="en-US" dirty="0"/>
              <a:t>Will you please sit down?</a:t>
            </a:r>
          </a:p>
          <a:p>
            <a:pPr lvl="1"/>
            <a:r>
              <a:rPr lang="en-US" dirty="0"/>
              <a:t>Will you have some cake?</a:t>
            </a:r>
          </a:p>
          <a:p>
            <a:pPr lvl="1"/>
            <a:r>
              <a:rPr lang="en-US" dirty="0"/>
              <a:t>I'll help you.</a:t>
            </a:r>
          </a:p>
        </p:txBody>
      </p:sp>
    </p:spTree>
    <p:extLst>
      <p:ext uri="{BB962C8B-B14F-4D97-AF65-F5344CB8AC3E}">
        <p14:creationId xmlns:p14="http://schemas.microsoft.com/office/powerpoint/2010/main" val="2861606144"/>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Promises, threats and insistence</a:t>
            </a:r>
            <a:endParaRPr lang="en-US" dirty="0"/>
          </a:p>
        </p:txBody>
      </p:sp>
      <p:sp>
        <p:nvSpPr>
          <p:cNvPr id="3" name="Marcador de texto 2"/>
          <p:cNvSpPr>
            <a:spLocks noGrp="1"/>
          </p:cNvSpPr>
          <p:nvPr>
            <p:ph type="body" sz="quarter" idx="10"/>
          </p:nvPr>
        </p:nvSpPr>
        <p:spPr>
          <a:xfrm>
            <a:off x="381000" y="1411552"/>
            <a:ext cx="8382000" cy="4825937"/>
          </a:xfrm>
        </p:spPr>
        <p:txBody>
          <a:bodyPr/>
          <a:lstStyle/>
          <a:p>
            <a:r>
              <a:rPr lang="en-US" dirty="0"/>
              <a:t>Use 'will' for promises and threats</a:t>
            </a:r>
            <a:r>
              <a:rPr lang="en-US" dirty="0" smtClean="0"/>
              <a:t>.</a:t>
            </a:r>
          </a:p>
          <a:p>
            <a:pPr marL="0" indent="0">
              <a:buNone/>
            </a:pPr>
            <a:endParaRPr lang="en-US" dirty="0"/>
          </a:p>
          <a:p>
            <a:pPr lvl="1"/>
            <a:r>
              <a:rPr lang="en-US" dirty="0"/>
              <a:t>I'll do it at once. I'll phone him immediately.</a:t>
            </a:r>
          </a:p>
          <a:p>
            <a:pPr lvl="1"/>
            <a:r>
              <a:rPr lang="en-US" dirty="0"/>
              <a:t>I'll remember this. I'll get my own back some day</a:t>
            </a:r>
            <a:r>
              <a:rPr lang="en-US" dirty="0" smtClean="0"/>
              <a:t>.</a:t>
            </a:r>
          </a:p>
          <a:p>
            <a:pPr marL="517525" lvl="1" indent="0">
              <a:buNone/>
            </a:pPr>
            <a:endParaRPr lang="en-US" dirty="0"/>
          </a:p>
          <a:p>
            <a:r>
              <a:rPr lang="en-US" dirty="0"/>
              <a:t>Use 'will' for </a:t>
            </a:r>
            <a:r>
              <a:rPr lang="en-US" dirty="0" smtClean="0"/>
              <a:t>insistence</a:t>
            </a:r>
          </a:p>
          <a:p>
            <a:endParaRPr lang="en-US" dirty="0"/>
          </a:p>
          <a:p>
            <a:pPr lvl="1"/>
            <a:r>
              <a:rPr lang="en-US" dirty="0"/>
              <a:t>He will insist on smoking cigars during the meeting and it makes me ill.</a:t>
            </a:r>
          </a:p>
          <a:p>
            <a:pPr lvl="1"/>
            <a:r>
              <a:rPr lang="en-US" dirty="0"/>
              <a:t>He won't listen to reason</a:t>
            </a:r>
          </a:p>
        </p:txBody>
      </p:sp>
    </p:spTree>
    <p:extLst>
      <p:ext uri="{BB962C8B-B14F-4D97-AF65-F5344CB8AC3E}">
        <p14:creationId xmlns:p14="http://schemas.microsoft.com/office/powerpoint/2010/main" val="2237919204"/>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81000" y="230188"/>
            <a:ext cx="8382000" cy="664797"/>
          </a:xfrm>
        </p:spPr>
        <p:txBody>
          <a:bodyPr/>
          <a:lstStyle/>
          <a:p>
            <a:r>
              <a:rPr lang="en-US" dirty="0" smtClean="0"/>
              <a:t>Deduction</a:t>
            </a:r>
            <a:endParaRPr lang="en-US" dirty="0"/>
          </a:p>
        </p:txBody>
      </p:sp>
      <p:sp>
        <p:nvSpPr>
          <p:cNvPr id="3" name="Marcador de texto 2"/>
          <p:cNvSpPr>
            <a:spLocks noGrp="1"/>
          </p:cNvSpPr>
          <p:nvPr>
            <p:ph type="body" sz="quarter" idx="10"/>
          </p:nvPr>
        </p:nvSpPr>
        <p:spPr>
          <a:xfrm>
            <a:off x="381000" y="1411552"/>
            <a:ext cx="8382000" cy="1932837"/>
          </a:xfrm>
        </p:spPr>
        <p:txBody>
          <a:bodyPr/>
          <a:lstStyle/>
          <a:p>
            <a:r>
              <a:rPr lang="en-US" dirty="0"/>
              <a:t>Use 'will' for deduction</a:t>
            </a:r>
            <a:r>
              <a:rPr lang="en-US" dirty="0" smtClean="0"/>
              <a:t>.</a:t>
            </a:r>
          </a:p>
          <a:p>
            <a:pPr marL="0" indent="0">
              <a:buNone/>
            </a:pPr>
            <a:endParaRPr lang="en-US" dirty="0"/>
          </a:p>
          <a:p>
            <a:pPr lvl="1"/>
            <a:r>
              <a:rPr lang="en-US" dirty="0"/>
              <a:t>The phone's ringing. That will be Mark.</a:t>
            </a:r>
          </a:p>
          <a:p>
            <a:pPr lvl="1"/>
            <a:r>
              <a:rPr lang="en-US" dirty="0"/>
              <a:t>I expect he'll want us to start without him.</a:t>
            </a:r>
          </a:p>
        </p:txBody>
      </p:sp>
    </p:spTree>
    <p:extLst>
      <p:ext uri="{BB962C8B-B14F-4D97-AF65-F5344CB8AC3E}">
        <p14:creationId xmlns:p14="http://schemas.microsoft.com/office/powerpoint/2010/main" val="237063181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n-US" dirty="0" smtClean="0"/>
              <a:t>For habits</a:t>
            </a:r>
            <a:endParaRPr lang="en-US" dirty="0"/>
          </a:p>
        </p:txBody>
      </p:sp>
      <p:sp>
        <p:nvSpPr>
          <p:cNvPr id="3" name="Marcador de texto 2"/>
          <p:cNvSpPr>
            <a:spLocks noGrp="1"/>
          </p:cNvSpPr>
          <p:nvPr>
            <p:ph type="body" sz="quarter" idx="10"/>
          </p:nvPr>
        </p:nvSpPr>
        <p:spPr>
          <a:xfrm>
            <a:off x="381000" y="1411552"/>
            <a:ext cx="8382000" cy="3389048"/>
          </a:xfrm>
        </p:spPr>
        <p:txBody>
          <a:bodyPr/>
          <a:lstStyle/>
          <a:p>
            <a:r>
              <a:rPr lang="en-US" dirty="0" smtClean="0"/>
              <a:t>We can use will to talk about general truths and regular actions in the present.</a:t>
            </a:r>
          </a:p>
          <a:p>
            <a:pPr lvl="1"/>
            <a:endParaRPr lang="en-US" dirty="0"/>
          </a:p>
          <a:p>
            <a:pPr lvl="1"/>
            <a:r>
              <a:rPr lang="en-US" dirty="0" smtClean="0"/>
              <a:t>Crops won’t grow without sufficient water.</a:t>
            </a:r>
          </a:p>
          <a:p>
            <a:pPr lvl="1"/>
            <a:r>
              <a:rPr lang="en-US" dirty="0" smtClean="0"/>
              <a:t>In the week we’ll eat things like pasta and rice dishes and at the weekend we’ll cook meals that take more time.</a:t>
            </a:r>
          </a:p>
        </p:txBody>
      </p:sp>
    </p:spTree>
    <p:extLst>
      <p:ext uri="{BB962C8B-B14F-4D97-AF65-F5344CB8AC3E}">
        <p14:creationId xmlns:p14="http://schemas.microsoft.com/office/powerpoint/2010/main" val="43607173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Textured template_Wine Segoe_TP10286784">
  <a:themeElements>
    <a:clrScheme name="Red Template Template">
      <a:dk1>
        <a:srgbClr val="000000"/>
      </a:dk1>
      <a:lt1>
        <a:srgbClr val="FFFFFF"/>
      </a:lt1>
      <a:dk2>
        <a:srgbClr val="9C2828"/>
      </a:dk2>
      <a:lt2>
        <a:srgbClr val="FFFF99"/>
      </a:lt2>
      <a:accent1>
        <a:srgbClr val="FFC000"/>
      </a:accent1>
      <a:accent2>
        <a:srgbClr val="0D84CD"/>
      </a:accent2>
      <a:accent3>
        <a:srgbClr val="AD5778"/>
      </a:accent3>
      <a:accent4>
        <a:srgbClr val="919E7A"/>
      </a:accent4>
      <a:accent5>
        <a:srgbClr val="DA804E"/>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140DE799-400D-457A-A0F1-CBEB124E44E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Diapositivas de presentación de muestra (diseño con textura en rojo granate)</Template>
  <TotalTime>66</TotalTime>
  <Words>814</Words>
  <Application>Microsoft Office PowerPoint</Application>
  <PresentationFormat>Presentación en pantalla (4:3)</PresentationFormat>
  <Paragraphs>77</Paragraphs>
  <Slides>11</Slides>
  <Notes>3</Notes>
  <HiddenSlides>0</HiddenSlides>
  <MMClips>0</MMClips>
  <ScaleCrop>false</ScaleCrop>
  <HeadingPairs>
    <vt:vector size="6" baseType="variant">
      <vt:variant>
        <vt:lpstr>Fuentes usadas</vt:lpstr>
      </vt:variant>
      <vt:variant>
        <vt:i4>4</vt:i4>
      </vt:variant>
      <vt:variant>
        <vt:lpstr>Tema</vt:lpstr>
      </vt:variant>
      <vt:variant>
        <vt:i4>2</vt:i4>
      </vt:variant>
      <vt:variant>
        <vt:lpstr>Títulos de diapositiva</vt:lpstr>
      </vt:variant>
      <vt:variant>
        <vt:i4>11</vt:i4>
      </vt:variant>
    </vt:vector>
  </HeadingPairs>
  <TitlesOfParts>
    <vt:vector size="17" baseType="lpstr">
      <vt:lpstr>Arial</vt:lpstr>
      <vt:lpstr>Calibri</vt:lpstr>
      <vt:lpstr>Courier New</vt:lpstr>
      <vt:lpstr>Wingdings</vt:lpstr>
      <vt:lpstr>1_Textured template_Wine Segoe_TP10286784</vt:lpstr>
      <vt:lpstr>White with Courier font for code slides</vt:lpstr>
      <vt:lpstr>The use of Will  for present habits</vt:lpstr>
      <vt:lpstr>Will - other uses</vt:lpstr>
      <vt:lpstr>Referring to the future</vt:lpstr>
      <vt:lpstr>Referring to events happening at the present </vt:lpstr>
      <vt:lpstr>Referring to the present</vt:lpstr>
      <vt:lpstr>Use for requests, orders, invitations and offers</vt:lpstr>
      <vt:lpstr>Promises, threats and insistence</vt:lpstr>
      <vt:lpstr>Deduction</vt:lpstr>
      <vt:lpstr>For habits</vt:lpstr>
      <vt:lpstr>With adverbs of frequency</vt:lpstr>
      <vt:lpstr>To criticize or express disapproval</vt:lpstr>
    </vt:vector>
  </TitlesOfParts>
  <Company>Toshiba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use of Will  for present habits</dc:title>
  <dc:creator>Any Quinonez de Pineda</dc:creator>
  <cp:keywords/>
  <cp:lastModifiedBy>Any Quinonez de Pineda</cp:lastModifiedBy>
  <cp:revision>6</cp:revision>
  <dcterms:created xsi:type="dcterms:W3CDTF">2015-05-19T02:41:06Z</dcterms:created>
  <dcterms:modified xsi:type="dcterms:W3CDTF">2015-05-25T00:06:36Z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TC102867849990</vt:lpwstr>
  </property>
</Properties>
</file>