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0" r:id="rId2"/>
  </p:sldMasterIdLst>
  <p:notesMasterIdLst>
    <p:notesMasterId r:id="rId20"/>
  </p:notesMasterIdLst>
  <p:handoutMasterIdLst>
    <p:handoutMasterId r:id="rId21"/>
  </p:handoutMasterIdLst>
  <p:sldIdLst>
    <p:sldId id="256" r:id="rId3"/>
    <p:sldId id="266" r:id="rId4"/>
    <p:sldId id="279" r:id="rId5"/>
    <p:sldId id="280" r:id="rId6"/>
    <p:sldId id="281" r:id="rId7"/>
    <p:sldId id="282" r:id="rId8"/>
    <p:sldId id="261" r:id="rId9"/>
    <p:sldId id="283" r:id="rId10"/>
    <p:sldId id="284" r:id="rId11"/>
    <p:sldId id="286" r:id="rId12"/>
    <p:sldId id="285" r:id="rId13"/>
    <p:sldId id="288" r:id="rId14"/>
    <p:sldId id="267" r:id="rId15"/>
    <p:sldId id="289" r:id="rId16"/>
    <p:sldId id="291" r:id="rId17"/>
    <p:sldId id="287" r:id="rId18"/>
    <p:sldId id="290" r:id="rId1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4" d="100"/>
          <a:sy n="74" d="100"/>
        </p:scale>
        <p:origin x="576" y="-12"/>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280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E574AC39-44E6-425E-AF49-CF7D189F346F}" type="datetimeFigureOut">
              <a:rPr lang="en-US" smtClean="0"/>
              <a:t>6/1/2015</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6320F472-929B-459B-8D82-2FABCC5B32A0}" type="slidenum">
              <a:rPr lang="en-US" smtClean="0"/>
              <a:t>‹Nº›</a:t>
            </a:fld>
            <a:endParaRPr lang="en-US"/>
          </a:p>
        </p:txBody>
      </p:sp>
    </p:spTree>
    <p:extLst>
      <p:ext uri="{BB962C8B-B14F-4D97-AF65-F5344CB8AC3E}">
        <p14:creationId xmlns:p14="http://schemas.microsoft.com/office/powerpoint/2010/main" val="320226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F2775BC-6312-42C7-B7C5-EA6783C2D9CA}" type="datetimeFigureOut">
              <a:rPr lang="en-US" smtClean="0"/>
              <a:t>6/1/2015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7F715A1-4ADC-44E0-9587-804FF39D6B22}" type="slidenum">
              <a:rPr lang="en-US" smtClean="0"/>
              <a:t>‹Nº›</a:t>
            </a:fld>
            <a:endParaRPr lang="en-US"/>
          </a:p>
        </p:txBody>
      </p:sp>
    </p:spTree>
    <p:extLst>
      <p:ext uri="{BB962C8B-B14F-4D97-AF65-F5344CB8AC3E}">
        <p14:creationId xmlns:p14="http://schemas.microsoft.com/office/powerpoint/2010/main" val="172984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67F715A1-4ADC-44E0-9587-804FF39D6B22}" type="slidenum">
              <a:rPr lang="en-US" sz="1200" b="0" i="0">
                <a:latin typeface="Calibri"/>
                <a:ea typeface="+mn-ea"/>
                <a:cs typeface="+mn-cs"/>
              </a:rPr>
              <a:t>13</a:t>
            </a:fld>
            <a:endParaRPr lang="en-US" sz="1200" b="0" i="0">
              <a:latin typeface="Calibri"/>
              <a:ea typeface="+mn-ea"/>
              <a:cs typeface="+mn-cs"/>
            </a:endParaRPr>
          </a:p>
        </p:txBody>
      </p:sp>
    </p:spTree>
    <p:extLst>
      <p:ext uri="{BB962C8B-B14F-4D97-AF65-F5344CB8AC3E}">
        <p14:creationId xmlns:p14="http://schemas.microsoft.com/office/powerpoint/2010/main" val="2489534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67F715A1-4ADC-44E0-9587-804FF39D6B22}" type="slidenum">
              <a:rPr lang="en-US" sz="1200" b="0" i="0">
                <a:latin typeface="Calibri"/>
                <a:ea typeface="+mn-ea"/>
                <a:cs typeface="+mn-cs"/>
              </a:rPr>
              <a:t>14</a:t>
            </a:fld>
            <a:endParaRPr lang="en-US" sz="1200" b="0" i="0">
              <a:latin typeface="Calibri"/>
              <a:ea typeface="+mn-ea"/>
              <a:cs typeface="+mn-cs"/>
            </a:endParaRPr>
          </a:p>
        </p:txBody>
      </p:sp>
    </p:spTree>
    <p:extLst>
      <p:ext uri="{BB962C8B-B14F-4D97-AF65-F5344CB8AC3E}">
        <p14:creationId xmlns:p14="http://schemas.microsoft.com/office/powerpoint/2010/main" val="1930440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67F715A1-4ADC-44E0-9587-804FF39D6B22}" type="slidenum">
              <a:rPr lang="en-US" sz="1200" b="0" i="0">
                <a:latin typeface="Calibri"/>
                <a:ea typeface="+mn-ea"/>
                <a:cs typeface="+mn-cs"/>
              </a:rPr>
              <a:t>15</a:t>
            </a:fld>
            <a:endParaRPr lang="en-US" sz="1200" b="0" i="0">
              <a:latin typeface="Calibri"/>
              <a:ea typeface="+mn-ea"/>
              <a:cs typeface="+mn-cs"/>
            </a:endParaRPr>
          </a:p>
        </p:txBody>
      </p:sp>
    </p:spTree>
    <p:extLst>
      <p:ext uri="{BB962C8B-B14F-4D97-AF65-F5344CB8AC3E}">
        <p14:creationId xmlns:p14="http://schemas.microsoft.com/office/powerpoint/2010/main" val="2067981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940892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0FF0622-75E4-48B8-A617-5428CA5926CE}" type="datetimeFigureOut">
              <a:rPr lang="en-US" smtClean="0"/>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2581391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val="1640915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algn="l" defTabSz="914400">
              <a:buNone/>
            </a:pPr>
            <a:r>
              <a:rPr lang="en-US" sz="1800" b="0" i="0">
                <a:latin typeface="Century Gothic"/>
                <a:ea typeface="+mn-ea"/>
                <a:cs typeface="+mn-cs"/>
              </a:rPr>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algn="l" defTabSz="914400">
              <a:buNone/>
            </a:pPr>
            <a:r>
              <a:rPr lang="en-US" sz="1800" b="0" i="0">
                <a:latin typeface="Century Gothic"/>
                <a:ea typeface="+mn-ea"/>
                <a:cs typeface="+mn-cs"/>
              </a:rPr>
              <a:t>”</a:t>
            </a:r>
          </a:p>
        </p:txBody>
      </p:sp>
    </p:spTree>
    <p:extLst>
      <p:ext uri="{BB962C8B-B14F-4D97-AF65-F5344CB8AC3E}">
        <p14:creationId xmlns:p14="http://schemas.microsoft.com/office/powerpoint/2010/main" val="2347621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1049460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3163026"/>
          </a:xfrm>
        </p:spPr>
        <p:txBody>
          <a:bodyPr/>
          <a:lstStyle>
            <a:lvl1pPr>
              <a:defRPr sz="4800"/>
            </a:lvl1p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
        <p:nvSpPr>
          <p:cNvPr id="8" name="Text Placeholder 3"/>
          <p:cNvSpPr>
            <a:spLocks noGrp="1"/>
          </p:cNvSpPr>
          <p:nvPr>
            <p:ph type="body" sz="half" idx="2"/>
          </p:nvPr>
        </p:nvSpPr>
        <p:spPr>
          <a:xfrm>
            <a:off x="1574801" y="4953000"/>
            <a:ext cx="7999315" cy="1074057"/>
          </a:xfrm>
        </p:spPr>
        <p:txBody>
          <a:bodyPr anchor="t">
            <a:normAutofit/>
          </a:bodyPr>
          <a:lstStyle>
            <a:lvl1pPr marL="0" indent="0">
              <a:buNone/>
              <a:defRPr lang="en-US" sz="1800" b="0" i="0" kern="1200"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Box 10"/>
          <p:cNvSpPr txBox="1"/>
          <p:nvPr/>
        </p:nvSpPr>
        <p:spPr>
          <a:xfrm>
            <a:off x="9334033" y="331651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algn="l" defTabSz="914400">
              <a:buNone/>
            </a:pPr>
            <a:r>
              <a:rPr lang="en-US" sz="1800" b="0" i="0">
                <a:latin typeface="Century Gothic"/>
                <a:ea typeface="+mn-ea"/>
                <a:cs typeface="+mn-cs"/>
              </a:rPr>
              <a:t>”</a:t>
            </a:r>
          </a:p>
        </p:txBody>
      </p:sp>
      <p:sp>
        <p:nvSpPr>
          <p:cNvPr id="14" name="TextBox 13"/>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algn="l" defTabSz="914400">
              <a:buNone/>
            </a:pPr>
            <a:r>
              <a:rPr lang="en-US" sz="1800" b="0" i="0">
                <a:latin typeface="Century Gothic"/>
                <a:ea typeface="+mn-ea"/>
                <a:cs typeface="+mn-cs"/>
              </a:rPr>
              <a:t>“</a:t>
            </a:r>
          </a:p>
        </p:txBody>
      </p:sp>
    </p:spTree>
    <p:extLst>
      <p:ext uri="{BB962C8B-B14F-4D97-AF65-F5344CB8AC3E}">
        <p14:creationId xmlns:p14="http://schemas.microsoft.com/office/powerpoint/2010/main" val="1664584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
        <p:nvSpPr>
          <p:cNvPr id="10" name="Text Placeholder 3"/>
          <p:cNvSpPr>
            <a:spLocks noGrp="1"/>
          </p:cNvSpPr>
          <p:nvPr>
            <p:ph type="body" sz="half" idx="2"/>
          </p:nvPr>
        </p:nvSpPr>
        <p:spPr>
          <a:xfrm>
            <a:off x="1154954" y="4350657"/>
            <a:ext cx="8825659" cy="16764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3" name="Text Placeholder 3"/>
          <p:cNvSpPr>
            <a:spLocks noGrp="1"/>
          </p:cNvSpPr>
          <p:nvPr>
            <p:ph type="body" sz="half" idx="13"/>
          </p:nvPr>
        </p:nvSpPr>
        <p:spPr>
          <a:xfrm>
            <a:off x="1154953" y="3848610"/>
            <a:ext cx="8825659" cy="588517"/>
          </a:xfrm>
        </p:spPr>
        <p:txBody>
          <a:bodyPr anchor="b">
            <a:normAutofit/>
          </a:bodyPr>
          <a:lstStyle>
            <a:lvl1pPr marL="0" indent="0" algn="l" defTabSz="457200" rtl="0" eaLnBrk="1" latinLnBrk="0" hangingPunct="1">
              <a:buNone/>
              <a:defRPr lang="en-US" sz="3600" b="0" i="0" kern="1200" cap="none"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val="2792226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2064947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9" name="Picture Placeholder 2"/>
          <p:cNvSpPr>
            <a:spLocks noGrp="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30" name="Picture Placeholder 2"/>
          <p:cNvSpPr>
            <a:spLocks noGrp="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31" name="Picture Placeholder 2"/>
          <p:cNvSpPr>
            <a:spLocks noGrp="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40335526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b" anchorCtr="0"/>
          <a:lstStyle>
            <a:lvl1pPr>
              <a:defRPr/>
            </a:lvl1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6509830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64151" y="1447799"/>
            <a:ext cx="1409965" cy="4413251"/>
          </a:xfrm>
        </p:spPr>
        <p:txBody>
          <a:bodyPr vert="eaVert" anchor="b" anchorCtr="0"/>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154954" y="1447799"/>
            <a:ext cx="6776630" cy="4413251"/>
          </a:xfrm>
        </p:spPr>
        <p:txBody>
          <a:bodyPr vert="eaVert"/>
          <a:lstStyle>
            <a:lvl1pPr>
              <a:defRPr/>
            </a:lvl1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38900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hasCustomPrompt="1"/>
          </p:nvPr>
        </p:nvSpPr>
        <p:spPr/>
        <p:txBody>
          <a:bodyPr/>
          <a:lstStyle/>
          <a:p>
            <a:pPr lvl="0"/>
            <a:r>
              <a:rPr lang="es-ES" dirty="0" smtClean="0"/>
              <a:t>Haga clic para modificar el estilo de texto del patrón</a:t>
            </a: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252244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2362998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0FF0622-75E4-48B8-A617-5428CA5926CE}" type="datetimeFigureOut">
              <a:rPr lang="en-US" smtClean="0"/>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16122087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0FF0622-75E4-48B8-A617-5428CA5926CE}" type="datetimeFigureOut">
              <a:rPr lang="en-US" smtClean="0"/>
              <a:t>6/1/2015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3182202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7" name="Date Placeholder 2"/>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1359123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451531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hasCustomPrompt="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dirty="0" smtClean="0"/>
              <a:t>Haga clic para modificar el estilo de texto del patrón</a:t>
            </a: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40FF0622-75E4-48B8-A617-5428CA5926CE}" type="datetimeFigureOut">
              <a:rPr lang="en-US" smtClean="0"/>
              <a:t>6/1/2015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1757989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0FF0622-75E4-48B8-A617-5428CA5926CE}" type="datetimeFigureOut">
              <a:rPr lang="en-US" smtClean="0"/>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t>‹Nº›</a:t>
            </a:fld>
            <a:endParaRPr lang="en-US"/>
          </a:p>
        </p:txBody>
      </p:sp>
    </p:spTree>
    <p:extLst>
      <p:ext uri="{BB962C8B-B14F-4D97-AF65-F5344CB8AC3E}">
        <p14:creationId xmlns:p14="http://schemas.microsoft.com/office/powerpoint/2010/main" val="669085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Oval 12"/>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839788" y="2895600"/>
            <a:ext cx="2362200" cy="2362200"/>
          </a:xfrm>
          <a:prstGeom prst="ellipse">
            <a:avLst/>
          </a:prstGeom>
          <a:gradFill flip="none" rotWithShape="1">
            <a:gsLst>
              <a:gs pos="0">
                <a:schemeClr val="accent1">
                  <a:lumMod val="60000"/>
                  <a:lumOff val="40000"/>
                  <a:alpha val="8000"/>
                </a:schemeClr>
              </a:gs>
              <a:gs pos="71000">
                <a:schemeClr val="bg2">
                  <a:lumMod val="60000"/>
                  <a:lumOff val="40000"/>
                  <a:alpha val="0"/>
                </a:schemeClr>
              </a:gs>
              <a:gs pos="36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799941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860901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0FF0622-75E4-48B8-A617-5428CA5926CE}" type="datetimeFigureOut">
              <a:rPr lang="en-US" smtClean="0"/>
              <a:t>6/1/2015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A875541-8164-4CC7-9F2F-6F0C49BB858D}" type="slidenum">
              <a:rPr lang="en-US" smtClean="0"/>
              <a:t>‹Nº›</a:t>
            </a:fld>
            <a:endParaRPr lang="en-US"/>
          </a:p>
        </p:txBody>
      </p:sp>
    </p:spTree>
    <p:extLst>
      <p:ext uri="{BB962C8B-B14F-4D97-AF65-F5344CB8AC3E}">
        <p14:creationId xmlns:p14="http://schemas.microsoft.com/office/powerpoint/2010/main" val="1563467285"/>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ct val="20000"/>
        </a:spcBef>
        <a:spcAft>
          <a:spcPts val="60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ct val="20000"/>
        </a:spcBef>
        <a:spcAft>
          <a:spcPts val="60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b="1" noProof="1" smtClean="0">
                <a:solidFill>
                  <a:srgbClr val="FFC000"/>
                </a:solidFill>
              </a:rPr>
              <a:t>The Passive Voice</a:t>
            </a:r>
            <a:endParaRPr lang="es-ES" b="1" noProof="1">
              <a:solidFill>
                <a:srgbClr val="FFC000"/>
              </a:solidFill>
            </a:endParaRPr>
          </a:p>
        </p:txBody>
      </p:sp>
      <p:sp>
        <p:nvSpPr>
          <p:cNvPr id="3" name="Subtítulo 2"/>
          <p:cNvSpPr>
            <a:spLocks noGrp="1"/>
          </p:cNvSpPr>
          <p:nvPr>
            <p:ph type="subTitle" idx="1"/>
          </p:nvPr>
        </p:nvSpPr>
        <p:spPr/>
        <p:txBody>
          <a:bodyPr>
            <a:normAutofit/>
          </a:bodyPr>
          <a:lstStyle/>
          <a:p>
            <a:r>
              <a:rPr lang="es-ES" noProof="1" smtClean="0"/>
              <a:t>Upper Intermediate| 6.1</a:t>
            </a:r>
            <a:endParaRPr lang="es-ES" noProof="1"/>
          </a:p>
        </p:txBody>
      </p:sp>
    </p:spTree>
    <p:extLst>
      <p:ext uri="{BB962C8B-B14F-4D97-AF65-F5344CB8AC3E}">
        <p14:creationId xmlns:p14="http://schemas.microsoft.com/office/powerpoint/2010/main" val="4005440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cap="all" dirty="0"/>
              <a:t>FORMING THE PASSIVE </a:t>
            </a:r>
            <a:r>
              <a:rPr lang="en-US" cap="all" dirty="0" smtClean="0"/>
              <a:t>VOICE</a:t>
            </a:r>
            <a:endParaRPr lang="en-US" dirty="0"/>
          </a:p>
        </p:txBody>
      </p:sp>
      <p:sp>
        <p:nvSpPr>
          <p:cNvPr id="3" name="Marcador de contenido 2"/>
          <p:cNvSpPr>
            <a:spLocks noGrp="1"/>
          </p:cNvSpPr>
          <p:nvPr>
            <p:ph idx="1"/>
          </p:nvPr>
        </p:nvSpPr>
        <p:spPr/>
        <p:txBody>
          <a:bodyPr/>
          <a:lstStyle/>
          <a:p>
            <a:r>
              <a:rPr lang="en-US" sz="3600" dirty="0" smtClean="0"/>
              <a:t>The </a:t>
            </a:r>
            <a:r>
              <a:rPr lang="en-US" sz="3600" dirty="0"/>
              <a:t>passive voice in English is composed of two elements:</a:t>
            </a:r>
            <a:br>
              <a:rPr lang="en-US" sz="3600" dirty="0"/>
            </a:br>
            <a:endParaRPr lang="en-US" sz="3600" dirty="0" smtClean="0"/>
          </a:p>
          <a:p>
            <a:r>
              <a:rPr lang="en-US" sz="2400" b="1" dirty="0" smtClean="0">
                <a:solidFill>
                  <a:srgbClr val="FFC000"/>
                </a:solidFill>
              </a:rPr>
              <a:t>the </a:t>
            </a:r>
            <a:r>
              <a:rPr lang="en-US" sz="2400" b="1" dirty="0">
                <a:solidFill>
                  <a:srgbClr val="FFC000"/>
                </a:solidFill>
              </a:rPr>
              <a:t>appropriate form of the verb 'to be' + past participle</a:t>
            </a:r>
            <a:endParaRPr lang="en-US" sz="2400" dirty="0">
              <a:solidFill>
                <a:srgbClr val="FFC000"/>
              </a:solidFill>
            </a:endParaRPr>
          </a:p>
          <a:p>
            <a:pPr marL="0" indent="0">
              <a:buNone/>
            </a:pPr>
            <a:endParaRPr lang="en-US" dirty="0"/>
          </a:p>
        </p:txBody>
      </p:sp>
    </p:spTree>
    <p:extLst>
      <p:ext uri="{BB962C8B-B14F-4D97-AF65-F5344CB8AC3E}">
        <p14:creationId xmlns:p14="http://schemas.microsoft.com/office/powerpoint/2010/main" val="573840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defTabSz="457200">
              <a:spcBef>
                <a:spcPts val="0"/>
              </a:spcBef>
              <a:buNone/>
            </a:pPr>
            <a:r>
              <a:rPr lang="es-ES" b="1" noProof="1" smtClean="0">
                <a:solidFill>
                  <a:srgbClr val="FFC000"/>
                </a:solidFill>
                <a:latin typeface="Century Gothic"/>
              </a:rPr>
              <a:t>Examples</a:t>
            </a:r>
            <a:endParaRPr lang="es-ES" sz="4200" b="1" i="0" noProof="1">
              <a:solidFill>
                <a:srgbClr val="FFC000"/>
              </a:solidFill>
              <a:latin typeface="Century Gothic"/>
            </a:endParaRPr>
          </a:p>
        </p:txBody>
      </p:sp>
      <p:graphicFrame>
        <p:nvGraphicFramePr>
          <p:cNvPr id="6" name="Marcador de posición de contenido 3"/>
          <p:cNvGraphicFramePr>
            <a:graphicFrameLocks noGrp="1"/>
          </p:cNvGraphicFramePr>
          <p:nvPr>
            <p:ph idx="1"/>
            <p:extLst>
              <p:ext uri="{D42A27DB-BD31-4B8C-83A1-F6EECF244321}">
                <p14:modId xmlns:p14="http://schemas.microsoft.com/office/powerpoint/2010/main" val="1684089989"/>
              </p:ext>
            </p:extLst>
          </p:nvPr>
        </p:nvGraphicFramePr>
        <p:xfrm>
          <a:off x="360607" y="2104153"/>
          <a:ext cx="11384924" cy="1978946"/>
        </p:xfrm>
        <a:graphic>
          <a:graphicData uri="http://schemas.openxmlformats.org/drawingml/2006/table">
            <a:tbl>
              <a:tblPr firstRow="1" bandRow="1">
                <a:tableStyleId>{5C22544A-7EE6-4342-B048-85BDC9FD1C3A}</a:tableStyleId>
              </a:tblPr>
              <a:tblGrid>
                <a:gridCol w="2846231"/>
                <a:gridCol w="2846231"/>
                <a:gridCol w="2846231"/>
                <a:gridCol w="2846231"/>
              </a:tblGrid>
              <a:tr h="576866">
                <a:tc>
                  <a:txBody>
                    <a:bodyPr/>
                    <a:lstStyle/>
                    <a:p>
                      <a:pPr algn="ctr" fontAlgn="t"/>
                      <a:r>
                        <a:rPr lang="en-US" dirty="0">
                          <a:effectLst/>
                        </a:rPr>
                        <a:t>Affirmative</a:t>
                      </a:r>
                    </a:p>
                  </a:txBody>
                  <a:tcPr marL="76200" marR="76200" marT="76200" marB="76200"/>
                </a:tc>
                <a:tc>
                  <a:txBody>
                    <a:bodyPr/>
                    <a:lstStyle/>
                    <a:p>
                      <a:pPr algn="ctr" fontAlgn="t"/>
                      <a:r>
                        <a:rPr lang="en-US" dirty="0">
                          <a:effectLst/>
                        </a:rPr>
                        <a:t>Negative</a:t>
                      </a:r>
                    </a:p>
                  </a:txBody>
                  <a:tcPr marL="76200" marR="76200" marT="76200" marB="76200"/>
                </a:tc>
                <a:tc>
                  <a:txBody>
                    <a:bodyPr/>
                    <a:lstStyle/>
                    <a:p>
                      <a:pPr algn="ctr" fontAlgn="t"/>
                      <a:r>
                        <a:rPr lang="en-US" dirty="0">
                          <a:effectLst/>
                        </a:rPr>
                        <a:t>Interrogative</a:t>
                      </a:r>
                    </a:p>
                  </a:txBody>
                  <a:tcPr marL="76200" marR="76200" marT="76200" marB="76200"/>
                </a:tc>
                <a:tc>
                  <a:txBody>
                    <a:bodyPr/>
                    <a:lstStyle/>
                    <a:p>
                      <a:pPr algn="ctr" fontAlgn="t"/>
                      <a:r>
                        <a:rPr lang="en-US" dirty="0">
                          <a:effectLst/>
                        </a:rPr>
                        <a:t>Negative Interrogative</a:t>
                      </a:r>
                    </a:p>
                  </a:txBody>
                  <a:tcPr marL="76200" marR="76200" marT="76200" marB="76200"/>
                </a:tc>
              </a:tr>
              <a:tr h="576866">
                <a:tc>
                  <a:txBody>
                    <a:bodyPr/>
                    <a:lstStyle/>
                    <a:p>
                      <a:pPr fontAlgn="t"/>
                      <a:r>
                        <a:rPr lang="en-US" dirty="0">
                          <a:effectLst/>
                        </a:rPr>
                        <a:t>The house </a:t>
                      </a:r>
                      <a:r>
                        <a:rPr lang="en-US" b="1" dirty="0">
                          <a:solidFill>
                            <a:srgbClr val="FFC000"/>
                          </a:solidFill>
                          <a:effectLst/>
                        </a:rPr>
                        <a:t>was built </a:t>
                      </a:r>
                      <a:r>
                        <a:rPr lang="en-US" dirty="0">
                          <a:effectLst/>
                        </a:rPr>
                        <a:t>in 1899.</a:t>
                      </a:r>
                    </a:p>
                  </a:txBody>
                  <a:tcPr marL="76200" marR="76200" marT="76200" marB="76200"/>
                </a:tc>
                <a:tc>
                  <a:txBody>
                    <a:bodyPr/>
                    <a:lstStyle/>
                    <a:p>
                      <a:pPr fontAlgn="t"/>
                      <a:r>
                        <a:rPr lang="en-US" dirty="0">
                          <a:effectLst/>
                        </a:rPr>
                        <a:t>The house </a:t>
                      </a:r>
                      <a:r>
                        <a:rPr lang="en-US" b="1" dirty="0">
                          <a:solidFill>
                            <a:srgbClr val="FFC000"/>
                          </a:solidFill>
                          <a:effectLst/>
                        </a:rPr>
                        <a:t>wasn't built </a:t>
                      </a:r>
                      <a:r>
                        <a:rPr lang="en-US" dirty="0">
                          <a:effectLst/>
                        </a:rPr>
                        <a:t>in 1899.</a:t>
                      </a:r>
                    </a:p>
                  </a:txBody>
                  <a:tcPr marL="76200" marR="76200" marT="76200" marB="76200"/>
                </a:tc>
                <a:tc>
                  <a:txBody>
                    <a:bodyPr/>
                    <a:lstStyle/>
                    <a:p>
                      <a:pPr fontAlgn="t"/>
                      <a:r>
                        <a:rPr lang="en-US" b="1" dirty="0">
                          <a:solidFill>
                            <a:srgbClr val="FFC000"/>
                          </a:solidFill>
                          <a:effectLst/>
                        </a:rPr>
                        <a:t>Was</a:t>
                      </a:r>
                      <a:r>
                        <a:rPr lang="en-US" dirty="0">
                          <a:effectLst/>
                        </a:rPr>
                        <a:t> the house </a:t>
                      </a:r>
                      <a:r>
                        <a:rPr lang="en-US" b="1" dirty="0">
                          <a:solidFill>
                            <a:srgbClr val="FFC000"/>
                          </a:solidFill>
                          <a:effectLst/>
                        </a:rPr>
                        <a:t>built</a:t>
                      </a:r>
                      <a:r>
                        <a:rPr lang="en-US" dirty="0">
                          <a:effectLst/>
                        </a:rPr>
                        <a:t> in 1899?</a:t>
                      </a:r>
                    </a:p>
                  </a:txBody>
                  <a:tcPr marL="76200" marR="76200" marT="76200" marB="76200"/>
                </a:tc>
                <a:tc>
                  <a:txBody>
                    <a:bodyPr/>
                    <a:lstStyle/>
                    <a:p>
                      <a:pPr fontAlgn="t"/>
                      <a:r>
                        <a:rPr lang="en-US" b="1" dirty="0">
                          <a:solidFill>
                            <a:srgbClr val="FFC000"/>
                          </a:solidFill>
                          <a:effectLst/>
                        </a:rPr>
                        <a:t>Wasn't</a:t>
                      </a:r>
                      <a:r>
                        <a:rPr lang="en-US" dirty="0">
                          <a:effectLst/>
                        </a:rPr>
                        <a:t> the house </a:t>
                      </a:r>
                      <a:r>
                        <a:rPr lang="en-US" b="1" dirty="0">
                          <a:solidFill>
                            <a:srgbClr val="FFC000"/>
                          </a:solidFill>
                          <a:effectLst/>
                        </a:rPr>
                        <a:t>built</a:t>
                      </a:r>
                      <a:r>
                        <a:rPr lang="en-US" dirty="0">
                          <a:effectLst/>
                        </a:rPr>
                        <a:t> in 1899?</a:t>
                      </a:r>
                    </a:p>
                  </a:txBody>
                  <a:tcPr marL="76200" marR="76200" marT="76200" marB="76200"/>
                </a:tc>
              </a:tr>
              <a:tr h="576866">
                <a:tc>
                  <a:txBody>
                    <a:bodyPr/>
                    <a:lstStyle/>
                    <a:p>
                      <a:pPr fontAlgn="t"/>
                      <a:r>
                        <a:rPr lang="en-US" dirty="0">
                          <a:effectLst/>
                        </a:rPr>
                        <a:t>These houses </a:t>
                      </a:r>
                      <a:r>
                        <a:rPr lang="en-US" b="1" dirty="0">
                          <a:solidFill>
                            <a:srgbClr val="FFC000"/>
                          </a:solidFill>
                          <a:effectLst/>
                        </a:rPr>
                        <a:t>were built </a:t>
                      </a:r>
                      <a:r>
                        <a:rPr lang="en-US" dirty="0">
                          <a:effectLst/>
                        </a:rPr>
                        <a:t>in 1899.</a:t>
                      </a:r>
                    </a:p>
                  </a:txBody>
                  <a:tcPr marL="76200" marR="76200" marT="76200" marB="76200"/>
                </a:tc>
                <a:tc>
                  <a:txBody>
                    <a:bodyPr/>
                    <a:lstStyle/>
                    <a:p>
                      <a:pPr fontAlgn="t"/>
                      <a:r>
                        <a:rPr lang="en-US" dirty="0">
                          <a:effectLst/>
                        </a:rPr>
                        <a:t>These houses </a:t>
                      </a:r>
                      <a:r>
                        <a:rPr lang="en-US" b="1" dirty="0">
                          <a:solidFill>
                            <a:srgbClr val="FFC000"/>
                          </a:solidFill>
                          <a:effectLst/>
                        </a:rPr>
                        <a:t>weren't built</a:t>
                      </a:r>
                      <a:r>
                        <a:rPr lang="en-US" dirty="0">
                          <a:effectLst/>
                        </a:rPr>
                        <a:t> in 1899.</a:t>
                      </a:r>
                    </a:p>
                  </a:txBody>
                  <a:tcPr marL="76200" marR="76200" marT="76200" marB="76200"/>
                </a:tc>
                <a:tc>
                  <a:txBody>
                    <a:bodyPr/>
                    <a:lstStyle/>
                    <a:p>
                      <a:pPr fontAlgn="t"/>
                      <a:r>
                        <a:rPr lang="en-US" b="1" dirty="0">
                          <a:solidFill>
                            <a:srgbClr val="FFC000"/>
                          </a:solidFill>
                          <a:effectLst/>
                        </a:rPr>
                        <a:t>Were</a:t>
                      </a:r>
                      <a:r>
                        <a:rPr lang="en-US" dirty="0">
                          <a:effectLst/>
                        </a:rPr>
                        <a:t> these houses </a:t>
                      </a:r>
                      <a:r>
                        <a:rPr lang="en-US" b="1" dirty="0">
                          <a:solidFill>
                            <a:srgbClr val="FFC000"/>
                          </a:solidFill>
                          <a:effectLst/>
                        </a:rPr>
                        <a:t>built</a:t>
                      </a:r>
                      <a:r>
                        <a:rPr lang="en-US" dirty="0">
                          <a:effectLst/>
                        </a:rPr>
                        <a:t> in 1899?</a:t>
                      </a:r>
                    </a:p>
                  </a:txBody>
                  <a:tcPr marL="76200" marR="76200" marT="76200" marB="76200"/>
                </a:tc>
                <a:tc>
                  <a:txBody>
                    <a:bodyPr/>
                    <a:lstStyle/>
                    <a:p>
                      <a:pPr fontAlgn="t"/>
                      <a:r>
                        <a:rPr lang="en-US" b="1" dirty="0">
                          <a:solidFill>
                            <a:srgbClr val="FFC000"/>
                          </a:solidFill>
                          <a:effectLst/>
                        </a:rPr>
                        <a:t>Weren't</a:t>
                      </a:r>
                      <a:r>
                        <a:rPr lang="en-US" dirty="0">
                          <a:effectLst/>
                        </a:rPr>
                        <a:t> these houses </a:t>
                      </a:r>
                      <a:r>
                        <a:rPr lang="en-US" b="1" dirty="0" smtClean="0">
                          <a:solidFill>
                            <a:srgbClr val="FFC000"/>
                          </a:solidFill>
                          <a:effectLst/>
                        </a:rPr>
                        <a:t>built</a:t>
                      </a:r>
                      <a:r>
                        <a:rPr lang="en-US" dirty="0" smtClean="0">
                          <a:effectLst/>
                        </a:rPr>
                        <a:t> </a:t>
                      </a:r>
                      <a:r>
                        <a:rPr lang="en-US" dirty="0">
                          <a:effectLst/>
                        </a:rPr>
                        <a:t>in 1899?</a:t>
                      </a:r>
                    </a:p>
                  </a:txBody>
                  <a:tcPr marL="76200" marR="76200" marT="76200" marB="76200"/>
                </a:tc>
              </a:tr>
            </a:tbl>
          </a:graphicData>
        </a:graphic>
      </p:graphicFrame>
    </p:spTree>
    <p:extLst>
      <p:ext uri="{BB962C8B-B14F-4D97-AF65-F5344CB8AC3E}">
        <p14:creationId xmlns:p14="http://schemas.microsoft.com/office/powerpoint/2010/main" val="3411459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defTabSz="457200">
              <a:spcBef>
                <a:spcPts val="0"/>
              </a:spcBef>
              <a:buNone/>
            </a:pPr>
            <a:r>
              <a:rPr lang="es-ES" b="1" noProof="1" smtClean="0">
                <a:solidFill>
                  <a:srgbClr val="FFC000"/>
                </a:solidFill>
                <a:latin typeface="Century Gothic"/>
              </a:rPr>
              <a:t>Examples</a:t>
            </a:r>
            <a:endParaRPr lang="es-ES" sz="4200" b="1" i="0" noProof="1">
              <a:solidFill>
                <a:srgbClr val="FFC000"/>
              </a:solidFill>
              <a:latin typeface="Century Gothic"/>
            </a:endParaRPr>
          </a:p>
        </p:txBody>
      </p:sp>
      <p:graphicFrame>
        <p:nvGraphicFramePr>
          <p:cNvPr id="6" name="Marcador de posición de contenido 3"/>
          <p:cNvGraphicFramePr>
            <a:graphicFrameLocks noGrp="1"/>
          </p:cNvGraphicFramePr>
          <p:nvPr>
            <p:ph idx="1"/>
            <p:extLst>
              <p:ext uri="{D42A27DB-BD31-4B8C-83A1-F6EECF244321}">
                <p14:modId xmlns:p14="http://schemas.microsoft.com/office/powerpoint/2010/main" val="1684089989"/>
              </p:ext>
            </p:extLst>
          </p:nvPr>
        </p:nvGraphicFramePr>
        <p:xfrm>
          <a:off x="360607" y="2104153"/>
          <a:ext cx="11384924" cy="1978946"/>
        </p:xfrm>
        <a:graphic>
          <a:graphicData uri="http://schemas.openxmlformats.org/drawingml/2006/table">
            <a:tbl>
              <a:tblPr firstRow="1" bandRow="1">
                <a:tableStyleId>{5C22544A-7EE6-4342-B048-85BDC9FD1C3A}</a:tableStyleId>
              </a:tblPr>
              <a:tblGrid>
                <a:gridCol w="2846231"/>
                <a:gridCol w="2846231"/>
                <a:gridCol w="2846231"/>
                <a:gridCol w="2846231"/>
              </a:tblGrid>
              <a:tr h="576866">
                <a:tc>
                  <a:txBody>
                    <a:bodyPr/>
                    <a:lstStyle/>
                    <a:p>
                      <a:pPr algn="ctr" fontAlgn="t"/>
                      <a:r>
                        <a:rPr lang="en-US" dirty="0">
                          <a:effectLst/>
                        </a:rPr>
                        <a:t>Affirmative</a:t>
                      </a:r>
                    </a:p>
                  </a:txBody>
                  <a:tcPr marL="76200" marR="76200" marT="76200" marB="76200"/>
                </a:tc>
                <a:tc>
                  <a:txBody>
                    <a:bodyPr/>
                    <a:lstStyle/>
                    <a:p>
                      <a:pPr algn="ctr" fontAlgn="t"/>
                      <a:r>
                        <a:rPr lang="en-US" dirty="0">
                          <a:effectLst/>
                        </a:rPr>
                        <a:t>Negative</a:t>
                      </a:r>
                    </a:p>
                  </a:txBody>
                  <a:tcPr marL="76200" marR="76200" marT="76200" marB="76200"/>
                </a:tc>
                <a:tc>
                  <a:txBody>
                    <a:bodyPr/>
                    <a:lstStyle/>
                    <a:p>
                      <a:pPr algn="ctr" fontAlgn="t"/>
                      <a:r>
                        <a:rPr lang="en-US" dirty="0">
                          <a:effectLst/>
                        </a:rPr>
                        <a:t>Interrogative</a:t>
                      </a:r>
                    </a:p>
                  </a:txBody>
                  <a:tcPr marL="76200" marR="76200" marT="76200" marB="76200"/>
                </a:tc>
                <a:tc>
                  <a:txBody>
                    <a:bodyPr/>
                    <a:lstStyle/>
                    <a:p>
                      <a:pPr algn="ctr" fontAlgn="t"/>
                      <a:r>
                        <a:rPr lang="en-US" dirty="0">
                          <a:effectLst/>
                        </a:rPr>
                        <a:t>Negative Interrogative</a:t>
                      </a:r>
                    </a:p>
                  </a:txBody>
                  <a:tcPr marL="76200" marR="76200" marT="76200" marB="76200"/>
                </a:tc>
              </a:tr>
              <a:tr h="576866">
                <a:tc>
                  <a:txBody>
                    <a:bodyPr/>
                    <a:lstStyle/>
                    <a:p>
                      <a:pPr fontAlgn="t"/>
                      <a:r>
                        <a:rPr lang="en-US" dirty="0">
                          <a:effectLst/>
                        </a:rPr>
                        <a:t>The house </a:t>
                      </a:r>
                      <a:r>
                        <a:rPr lang="en-US" b="1" dirty="0">
                          <a:solidFill>
                            <a:srgbClr val="FFC000"/>
                          </a:solidFill>
                          <a:effectLst/>
                        </a:rPr>
                        <a:t>was built </a:t>
                      </a:r>
                      <a:r>
                        <a:rPr lang="en-US" dirty="0">
                          <a:effectLst/>
                        </a:rPr>
                        <a:t>in 1899.</a:t>
                      </a:r>
                    </a:p>
                  </a:txBody>
                  <a:tcPr marL="76200" marR="76200" marT="76200" marB="76200"/>
                </a:tc>
                <a:tc>
                  <a:txBody>
                    <a:bodyPr/>
                    <a:lstStyle/>
                    <a:p>
                      <a:pPr fontAlgn="t"/>
                      <a:r>
                        <a:rPr lang="en-US" dirty="0">
                          <a:effectLst/>
                        </a:rPr>
                        <a:t>The house </a:t>
                      </a:r>
                      <a:r>
                        <a:rPr lang="en-US" b="1" dirty="0">
                          <a:solidFill>
                            <a:srgbClr val="FFC000"/>
                          </a:solidFill>
                          <a:effectLst/>
                        </a:rPr>
                        <a:t>wasn't built </a:t>
                      </a:r>
                      <a:r>
                        <a:rPr lang="en-US" dirty="0">
                          <a:effectLst/>
                        </a:rPr>
                        <a:t>in 1899.</a:t>
                      </a:r>
                    </a:p>
                  </a:txBody>
                  <a:tcPr marL="76200" marR="76200" marT="76200" marB="76200"/>
                </a:tc>
                <a:tc>
                  <a:txBody>
                    <a:bodyPr/>
                    <a:lstStyle/>
                    <a:p>
                      <a:pPr fontAlgn="t"/>
                      <a:r>
                        <a:rPr lang="en-US" b="1" dirty="0">
                          <a:solidFill>
                            <a:srgbClr val="FFC000"/>
                          </a:solidFill>
                          <a:effectLst/>
                        </a:rPr>
                        <a:t>Was</a:t>
                      </a:r>
                      <a:r>
                        <a:rPr lang="en-US" dirty="0">
                          <a:effectLst/>
                        </a:rPr>
                        <a:t> the house </a:t>
                      </a:r>
                      <a:r>
                        <a:rPr lang="en-US" b="1" dirty="0">
                          <a:solidFill>
                            <a:srgbClr val="FFC000"/>
                          </a:solidFill>
                          <a:effectLst/>
                        </a:rPr>
                        <a:t>built</a:t>
                      </a:r>
                      <a:r>
                        <a:rPr lang="en-US" dirty="0">
                          <a:effectLst/>
                        </a:rPr>
                        <a:t> in 1899?</a:t>
                      </a:r>
                    </a:p>
                  </a:txBody>
                  <a:tcPr marL="76200" marR="76200" marT="76200" marB="76200"/>
                </a:tc>
                <a:tc>
                  <a:txBody>
                    <a:bodyPr/>
                    <a:lstStyle/>
                    <a:p>
                      <a:pPr fontAlgn="t"/>
                      <a:r>
                        <a:rPr lang="en-US" b="1" dirty="0">
                          <a:solidFill>
                            <a:srgbClr val="FFC000"/>
                          </a:solidFill>
                          <a:effectLst/>
                        </a:rPr>
                        <a:t>Wasn't</a:t>
                      </a:r>
                      <a:r>
                        <a:rPr lang="en-US" dirty="0">
                          <a:effectLst/>
                        </a:rPr>
                        <a:t> the house </a:t>
                      </a:r>
                      <a:r>
                        <a:rPr lang="en-US" b="1" dirty="0">
                          <a:solidFill>
                            <a:srgbClr val="FFC000"/>
                          </a:solidFill>
                          <a:effectLst/>
                        </a:rPr>
                        <a:t>built</a:t>
                      </a:r>
                      <a:r>
                        <a:rPr lang="en-US" dirty="0">
                          <a:effectLst/>
                        </a:rPr>
                        <a:t> in 1899?</a:t>
                      </a:r>
                    </a:p>
                  </a:txBody>
                  <a:tcPr marL="76200" marR="76200" marT="76200" marB="76200"/>
                </a:tc>
              </a:tr>
              <a:tr h="576866">
                <a:tc>
                  <a:txBody>
                    <a:bodyPr/>
                    <a:lstStyle/>
                    <a:p>
                      <a:pPr fontAlgn="t"/>
                      <a:r>
                        <a:rPr lang="en-US" dirty="0">
                          <a:effectLst/>
                        </a:rPr>
                        <a:t>These houses </a:t>
                      </a:r>
                      <a:r>
                        <a:rPr lang="en-US" b="1" dirty="0">
                          <a:solidFill>
                            <a:srgbClr val="FFC000"/>
                          </a:solidFill>
                          <a:effectLst/>
                        </a:rPr>
                        <a:t>were built </a:t>
                      </a:r>
                      <a:r>
                        <a:rPr lang="en-US" dirty="0">
                          <a:effectLst/>
                        </a:rPr>
                        <a:t>in 1899.</a:t>
                      </a:r>
                    </a:p>
                  </a:txBody>
                  <a:tcPr marL="76200" marR="76200" marT="76200" marB="76200"/>
                </a:tc>
                <a:tc>
                  <a:txBody>
                    <a:bodyPr/>
                    <a:lstStyle/>
                    <a:p>
                      <a:pPr fontAlgn="t"/>
                      <a:r>
                        <a:rPr lang="en-US" dirty="0">
                          <a:effectLst/>
                        </a:rPr>
                        <a:t>These houses </a:t>
                      </a:r>
                      <a:r>
                        <a:rPr lang="en-US" b="1" dirty="0">
                          <a:solidFill>
                            <a:srgbClr val="FFC000"/>
                          </a:solidFill>
                          <a:effectLst/>
                        </a:rPr>
                        <a:t>weren't built</a:t>
                      </a:r>
                      <a:r>
                        <a:rPr lang="en-US" dirty="0">
                          <a:effectLst/>
                        </a:rPr>
                        <a:t> in 1899.</a:t>
                      </a:r>
                    </a:p>
                  </a:txBody>
                  <a:tcPr marL="76200" marR="76200" marT="76200" marB="76200"/>
                </a:tc>
                <a:tc>
                  <a:txBody>
                    <a:bodyPr/>
                    <a:lstStyle/>
                    <a:p>
                      <a:pPr fontAlgn="t"/>
                      <a:r>
                        <a:rPr lang="en-US" b="1" dirty="0">
                          <a:solidFill>
                            <a:srgbClr val="FFC000"/>
                          </a:solidFill>
                          <a:effectLst/>
                        </a:rPr>
                        <a:t>Were</a:t>
                      </a:r>
                      <a:r>
                        <a:rPr lang="en-US" dirty="0">
                          <a:effectLst/>
                        </a:rPr>
                        <a:t> these houses </a:t>
                      </a:r>
                      <a:r>
                        <a:rPr lang="en-US" b="1" dirty="0">
                          <a:solidFill>
                            <a:srgbClr val="FFC000"/>
                          </a:solidFill>
                          <a:effectLst/>
                        </a:rPr>
                        <a:t>built</a:t>
                      </a:r>
                      <a:r>
                        <a:rPr lang="en-US" dirty="0">
                          <a:effectLst/>
                        </a:rPr>
                        <a:t> in 1899?</a:t>
                      </a:r>
                    </a:p>
                  </a:txBody>
                  <a:tcPr marL="76200" marR="76200" marT="76200" marB="76200"/>
                </a:tc>
                <a:tc>
                  <a:txBody>
                    <a:bodyPr/>
                    <a:lstStyle/>
                    <a:p>
                      <a:pPr fontAlgn="t"/>
                      <a:r>
                        <a:rPr lang="en-US" b="1" dirty="0">
                          <a:solidFill>
                            <a:srgbClr val="FFC000"/>
                          </a:solidFill>
                          <a:effectLst/>
                        </a:rPr>
                        <a:t>Weren't</a:t>
                      </a:r>
                      <a:r>
                        <a:rPr lang="en-US" dirty="0">
                          <a:effectLst/>
                        </a:rPr>
                        <a:t> these houses </a:t>
                      </a:r>
                      <a:r>
                        <a:rPr lang="en-US" b="1" dirty="0" smtClean="0">
                          <a:solidFill>
                            <a:srgbClr val="FFC000"/>
                          </a:solidFill>
                          <a:effectLst/>
                        </a:rPr>
                        <a:t>built</a:t>
                      </a:r>
                      <a:r>
                        <a:rPr lang="en-US" dirty="0" smtClean="0">
                          <a:effectLst/>
                        </a:rPr>
                        <a:t> </a:t>
                      </a:r>
                      <a:r>
                        <a:rPr lang="en-US" dirty="0">
                          <a:effectLst/>
                        </a:rPr>
                        <a:t>in 1899?</a:t>
                      </a:r>
                    </a:p>
                  </a:txBody>
                  <a:tcPr marL="76200" marR="76200" marT="76200" marB="76200"/>
                </a:tc>
              </a:tr>
            </a:tbl>
          </a:graphicData>
        </a:graphic>
      </p:graphicFrame>
    </p:spTree>
    <p:extLst>
      <p:ext uri="{BB962C8B-B14F-4D97-AF65-F5344CB8AC3E}">
        <p14:creationId xmlns:p14="http://schemas.microsoft.com/office/powerpoint/2010/main" val="1666450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noProof="1" smtClean="0">
                <a:solidFill>
                  <a:srgbClr val="FFC000"/>
                </a:solidFill>
              </a:rPr>
              <a:t>To clean, Passive Voice</a:t>
            </a:r>
            <a:endParaRPr lang="es-ES" b="1" noProof="1">
              <a:solidFill>
                <a:srgbClr val="FFC000"/>
              </a:solidFill>
            </a:endParaRPr>
          </a:p>
        </p:txBody>
      </p:sp>
      <p:graphicFrame>
        <p:nvGraphicFramePr>
          <p:cNvPr id="4" name="Marcador de posición de contenido r 3"/>
          <p:cNvGraphicFramePr>
            <a:graphicFrameLocks noGrp="1"/>
          </p:cNvGraphicFramePr>
          <p:nvPr>
            <p:ph idx="1"/>
            <p:extLst>
              <p:ext uri="{D42A27DB-BD31-4B8C-83A1-F6EECF244321}">
                <p14:modId xmlns:p14="http://schemas.microsoft.com/office/powerpoint/2010/main" val="2564526315"/>
              </p:ext>
            </p:extLst>
          </p:nvPr>
        </p:nvGraphicFramePr>
        <p:xfrm>
          <a:off x="987403" y="1318542"/>
          <a:ext cx="8947148" cy="5315968"/>
        </p:xfrm>
        <a:graphic>
          <a:graphicData uri="http://schemas.openxmlformats.org/drawingml/2006/table">
            <a:tbl>
              <a:tblPr firstRow="1" bandRow="1">
                <a:tableStyleId>{5C22544A-7EE6-4342-B048-85BDC9FD1C3A}</a:tableStyleId>
              </a:tblPr>
              <a:tblGrid>
                <a:gridCol w="2283831"/>
                <a:gridCol w="2009104"/>
                <a:gridCol w="2144626"/>
                <a:gridCol w="2509587"/>
              </a:tblGrid>
              <a:tr h="576866">
                <a:tc>
                  <a:txBody>
                    <a:bodyPr/>
                    <a:lstStyle/>
                    <a:p>
                      <a:pPr algn="ctr" fontAlgn="t"/>
                      <a:r>
                        <a:rPr lang="en-US" dirty="0">
                          <a:effectLst/>
                        </a:rPr>
                        <a:t>Subject</a:t>
                      </a:r>
                    </a:p>
                  </a:txBody>
                  <a:tcPr marL="76200" marR="76200" marT="76200" marB="76200"/>
                </a:tc>
                <a:tc>
                  <a:txBody>
                    <a:bodyPr/>
                    <a:lstStyle/>
                    <a:p>
                      <a:pPr algn="ctr" fontAlgn="t"/>
                      <a:r>
                        <a:rPr lang="en-US" dirty="0">
                          <a:effectLst/>
                        </a:rPr>
                        <a:t>+ to be (conjugated)</a:t>
                      </a:r>
                    </a:p>
                  </a:txBody>
                  <a:tcPr marL="76200" marR="76200" marT="76200" marB="76200"/>
                </a:tc>
                <a:tc>
                  <a:txBody>
                    <a:bodyPr/>
                    <a:lstStyle/>
                    <a:p>
                      <a:pPr algn="ctr" fontAlgn="t"/>
                      <a:r>
                        <a:rPr lang="en-US" dirty="0">
                          <a:effectLst/>
                        </a:rPr>
                        <a:t>+ past participle</a:t>
                      </a:r>
                    </a:p>
                  </a:txBody>
                  <a:tcPr marL="76200" marR="76200" marT="76200" marB="76200"/>
                </a:tc>
                <a:tc>
                  <a:txBody>
                    <a:bodyPr/>
                    <a:lstStyle/>
                    <a:p>
                      <a:pPr algn="ctr" fontAlgn="t"/>
                      <a:r>
                        <a:rPr lang="en-US" dirty="0">
                          <a:effectLst/>
                        </a:rPr>
                        <a:t>+ rest of sentence</a:t>
                      </a:r>
                    </a:p>
                  </a:txBody>
                  <a:tcPr marL="76200" marR="76200" marT="76200" marB="76200"/>
                </a:tc>
              </a:tr>
              <a:tr h="576866">
                <a:tc gridSpan="4">
                  <a:txBody>
                    <a:bodyPr/>
                    <a:lstStyle/>
                    <a:p>
                      <a:pPr fontAlgn="t"/>
                      <a:r>
                        <a:rPr lang="en-US" b="1" dirty="0">
                          <a:effectLst/>
                        </a:rPr>
                        <a:t>Simple present</a:t>
                      </a:r>
                      <a:endParaRPr lang="en-US" dirty="0">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is</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a:effectLst/>
                        </a:rPr>
                        <a:t>every day.</a:t>
                      </a:r>
                    </a:p>
                  </a:txBody>
                  <a:tcPr marL="76200" marR="76200" marT="76200" marB="76200"/>
                </a:tc>
              </a:tr>
              <a:tr h="576866">
                <a:tc gridSpan="4">
                  <a:txBody>
                    <a:bodyPr/>
                    <a:lstStyle/>
                    <a:p>
                      <a:pPr fontAlgn="t"/>
                      <a:r>
                        <a:rPr lang="en-US" b="1">
                          <a:effectLst/>
                        </a:rPr>
                        <a:t>Present continuous</a:t>
                      </a:r>
                      <a:endParaRPr lang="en-US">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is being</a:t>
                      </a:r>
                    </a:p>
                  </a:txBody>
                  <a:tcPr marL="76200" marR="76200" marT="76200" marB="76200"/>
                </a:tc>
                <a:tc>
                  <a:txBody>
                    <a:bodyPr/>
                    <a:lstStyle/>
                    <a:p>
                      <a:pPr fontAlgn="t"/>
                      <a:r>
                        <a:rPr lang="en-US" dirty="0">
                          <a:effectLst/>
                        </a:rPr>
                        <a:t>cleaned</a:t>
                      </a:r>
                    </a:p>
                  </a:txBody>
                  <a:tcPr marL="76200" marR="76200" marT="76200" marB="76200"/>
                </a:tc>
                <a:tc>
                  <a:txBody>
                    <a:bodyPr/>
                    <a:lstStyle/>
                    <a:p>
                      <a:pPr fontAlgn="t"/>
                      <a:r>
                        <a:rPr lang="en-US">
                          <a:effectLst/>
                        </a:rPr>
                        <a:t>at the moment.</a:t>
                      </a:r>
                    </a:p>
                  </a:txBody>
                  <a:tcPr marL="76200" marR="76200" marT="76200" marB="76200"/>
                </a:tc>
              </a:tr>
              <a:tr h="576866">
                <a:tc gridSpan="4">
                  <a:txBody>
                    <a:bodyPr/>
                    <a:lstStyle/>
                    <a:p>
                      <a:pPr fontAlgn="t"/>
                      <a:r>
                        <a:rPr lang="en-US" b="1">
                          <a:effectLst/>
                        </a:rPr>
                        <a:t>Simple past</a:t>
                      </a:r>
                      <a:endParaRPr lang="en-US">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was</a:t>
                      </a:r>
                    </a:p>
                  </a:txBody>
                  <a:tcPr marL="76200" marR="76200" marT="76200" marB="76200"/>
                </a:tc>
                <a:tc>
                  <a:txBody>
                    <a:bodyPr/>
                    <a:lstStyle/>
                    <a:p>
                      <a:pPr fontAlgn="t"/>
                      <a:r>
                        <a:rPr lang="en-US" dirty="0">
                          <a:effectLst/>
                        </a:rPr>
                        <a:t>cleaned</a:t>
                      </a:r>
                    </a:p>
                  </a:txBody>
                  <a:tcPr marL="76200" marR="76200" marT="76200" marB="76200"/>
                </a:tc>
                <a:tc>
                  <a:txBody>
                    <a:bodyPr/>
                    <a:lstStyle/>
                    <a:p>
                      <a:pPr fontAlgn="t"/>
                      <a:r>
                        <a:rPr lang="en-US">
                          <a:effectLst/>
                        </a:rPr>
                        <a:t>yesterday.</a:t>
                      </a:r>
                    </a:p>
                  </a:txBody>
                  <a:tcPr marL="76200" marR="76200" marT="76200" marB="76200"/>
                </a:tc>
              </a:tr>
              <a:tr h="576866">
                <a:tc gridSpan="4">
                  <a:txBody>
                    <a:bodyPr/>
                    <a:lstStyle/>
                    <a:p>
                      <a:pPr fontAlgn="t"/>
                      <a:r>
                        <a:rPr lang="en-US" b="1">
                          <a:effectLst/>
                        </a:rPr>
                        <a:t>Past continuous</a:t>
                      </a:r>
                      <a:endParaRPr lang="en-US">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was being</a:t>
                      </a:r>
                    </a:p>
                  </a:txBody>
                  <a:tcPr marL="76200" marR="76200" marT="76200" marB="76200"/>
                </a:tc>
                <a:tc>
                  <a:txBody>
                    <a:bodyPr/>
                    <a:lstStyle/>
                    <a:p>
                      <a:pPr fontAlgn="t"/>
                      <a:r>
                        <a:rPr lang="en-US" dirty="0">
                          <a:effectLst/>
                        </a:rPr>
                        <a:t>cleaned</a:t>
                      </a:r>
                    </a:p>
                  </a:txBody>
                  <a:tcPr marL="76200" marR="76200" marT="76200" marB="76200"/>
                </a:tc>
                <a:tc>
                  <a:txBody>
                    <a:bodyPr/>
                    <a:lstStyle/>
                    <a:p>
                      <a:pPr fontAlgn="t"/>
                      <a:r>
                        <a:rPr lang="en-US" dirty="0">
                          <a:effectLst/>
                        </a:rPr>
                        <a:t>last week.</a:t>
                      </a:r>
                    </a:p>
                  </a:txBody>
                  <a:tcPr marL="76200" marR="76200" marT="76200" marB="76200"/>
                </a:tc>
              </a:tr>
            </a:tbl>
          </a:graphicData>
        </a:graphic>
      </p:graphicFrame>
    </p:spTree>
    <p:extLst>
      <p:ext uri="{BB962C8B-B14F-4D97-AF65-F5344CB8AC3E}">
        <p14:creationId xmlns:p14="http://schemas.microsoft.com/office/powerpoint/2010/main" val="27107837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noProof="1" smtClean="0">
                <a:solidFill>
                  <a:srgbClr val="FFC000"/>
                </a:solidFill>
              </a:rPr>
              <a:t>Continue….</a:t>
            </a:r>
            <a:endParaRPr lang="es-ES" b="1" noProof="1">
              <a:solidFill>
                <a:srgbClr val="FFC000"/>
              </a:solidFill>
            </a:endParaRPr>
          </a:p>
        </p:txBody>
      </p:sp>
      <p:graphicFrame>
        <p:nvGraphicFramePr>
          <p:cNvPr id="4" name="Marcador de posición de contenido r 3"/>
          <p:cNvGraphicFramePr>
            <a:graphicFrameLocks noGrp="1"/>
          </p:cNvGraphicFramePr>
          <p:nvPr>
            <p:ph idx="1"/>
            <p:extLst>
              <p:ext uri="{D42A27DB-BD31-4B8C-83A1-F6EECF244321}">
                <p14:modId xmlns:p14="http://schemas.microsoft.com/office/powerpoint/2010/main" val="3001640838"/>
              </p:ext>
            </p:extLst>
          </p:nvPr>
        </p:nvGraphicFramePr>
        <p:xfrm>
          <a:off x="987403" y="1318542"/>
          <a:ext cx="8947148" cy="5315968"/>
        </p:xfrm>
        <a:graphic>
          <a:graphicData uri="http://schemas.openxmlformats.org/drawingml/2006/table">
            <a:tbl>
              <a:tblPr firstRow="1" bandRow="1">
                <a:tableStyleId>{5C22544A-7EE6-4342-B048-85BDC9FD1C3A}</a:tableStyleId>
              </a:tblPr>
              <a:tblGrid>
                <a:gridCol w="2283831"/>
                <a:gridCol w="2009104"/>
                <a:gridCol w="2144626"/>
                <a:gridCol w="2509587"/>
              </a:tblGrid>
              <a:tr h="576866">
                <a:tc>
                  <a:txBody>
                    <a:bodyPr/>
                    <a:lstStyle/>
                    <a:p>
                      <a:pPr algn="ctr" fontAlgn="t"/>
                      <a:r>
                        <a:rPr lang="en-US" dirty="0">
                          <a:effectLst/>
                        </a:rPr>
                        <a:t>Subject</a:t>
                      </a:r>
                    </a:p>
                  </a:txBody>
                  <a:tcPr marL="76200" marR="76200" marT="76200" marB="76200"/>
                </a:tc>
                <a:tc>
                  <a:txBody>
                    <a:bodyPr/>
                    <a:lstStyle/>
                    <a:p>
                      <a:pPr algn="ctr" fontAlgn="t"/>
                      <a:r>
                        <a:rPr lang="en-US" dirty="0">
                          <a:effectLst/>
                        </a:rPr>
                        <a:t>+ to be (conjugated)</a:t>
                      </a:r>
                    </a:p>
                  </a:txBody>
                  <a:tcPr marL="76200" marR="76200" marT="76200" marB="76200"/>
                </a:tc>
                <a:tc>
                  <a:txBody>
                    <a:bodyPr/>
                    <a:lstStyle/>
                    <a:p>
                      <a:pPr algn="ctr" fontAlgn="t"/>
                      <a:r>
                        <a:rPr lang="en-US" dirty="0">
                          <a:effectLst/>
                        </a:rPr>
                        <a:t>+ past participle</a:t>
                      </a:r>
                    </a:p>
                  </a:txBody>
                  <a:tcPr marL="76200" marR="76200" marT="76200" marB="76200"/>
                </a:tc>
                <a:tc>
                  <a:txBody>
                    <a:bodyPr/>
                    <a:lstStyle/>
                    <a:p>
                      <a:pPr algn="ctr" fontAlgn="t"/>
                      <a:r>
                        <a:rPr lang="en-US" dirty="0">
                          <a:effectLst/>
                        </a:rPr>
                        <a:t>+ rest of sentence</a:t>
                      </a:r>
                    </a:p>
                  </a:txBody>
                  <a:tcPr marL="76200" marR="76200" marT="76200" marB="76200"/>
                </a:tc>
              </a:tr>
              <a:tr h="576866">
                <a:tc gridSpan="4">
                  <a:txBody>
                    <a:bodyPr/>
                    <a:lstStyle/>
                    <a:p>
                      <a:pPr fontAlgn="t"/>
                      <a:r>
                        <a:rPr lang="en-US" b="1" dirty="0">
                          <a:effectLst/>
                        </a:rPr>
                        <a:t>Present perfect</a:t>
                      </a:r>
                      <a:endParaRPr lang="en-US" dirty="0">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has been</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a:effectLst/>
                        </a:rPr>
                        <a:t>since you left.</a:t>
                      </a:r>
                    </a:p>
                  </a:txBody>
                  <a:tcPr marL="76200" marR="76200" marT="76200" marB="76200"/>
                </a:tc>
              </a:tr>
              <a:tr h="576866">
                <a:tc gridSpan="4">
                  <a:txBody>
                    <a:bodyPr/>
                    <a:lstStyle/>
                    <a:p>
                      <a:pPr fontAlgn="t"/>
                      <a:r>
                        <a:rPr lang="en-US" b="1">
                          <a:effectLst/>
                        </a:rPr>
                        <a:t>Past perfect</a:t>
                      </a:r>
                      <a:endParaRPr lang="en-US">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had been</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a:effectLst/>
                        </a:rPr>
                        <a:t>before they arrived.</a:t>
                      </a:r>
                    </a:p>
                  </a:txBody>
                  <a:tcPr marL="76200" marR="76200" marT="76200" marB="76200"/>
                </a:tc>
              </a:tr>
              <a:tr h="576866">
                <a:tc gridSpan="4">
                  <a:txBody>
                    <a:bodyPr/>
                    <a:lstStyle/>
                    <a:p>
                      <a:pPr fontAlgn="t"/>
                      <a:r>
                        <a:rPr lang="en-US" b="1">
                          <a:effectLst/>
                        </a:rPr>
                        <a:t>Future</a:t>
                      </a:r>
                      <a:endParaRPr lang="en-US">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will be</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a:effectLst/>
                        </a:rPr>
                        <a:t>next week.</a:t>
                      </a:r>
                    </a:p>
                  </a:txBody>
                  <a:tcPr marL="76200" marR="76200" marT="76200" marB="76200"/>
                </a:tc>
              </a:tr>
              <a:tr h="576866">
                <a:tc gridSpan="4">
                  <a:txBody>
                    <a:bodyPr/>
                    <a:lstStyle/>
                    <a:p>
                      <a:pPr fontAlgn="t"/>
                      <a:r>
                        <a:rPr lang="en-US" b="1">
                          <a:effectLst/>
                        </a:rPr>
                        <a:t>Future continuous</a:t>
                      </a:r>
                      <a:endParaRPr lang="en-US">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will be being</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dirty="0">
                          <a:effectLst/>
                        </a:rPr>
                        <a:t>tomorrow.</a:t>
                      </a:r>
                    </a:p>
                  </a:txBody>
                  <a:tcPr marL="76200" marR="76200" marT="76200" marB="76200"/>
                </a:tc>
              </a:tr>
            </a:tbl>
          </a:graphicData>
        </a:graphic>
      </p:graphicFrame>
    </p:spTree>
    <p:extLst>
      <p:ext uri="{BB962C8B-B14F-4D97-AF65-F5344CB8AC3E}">
        <p14:creationId xmlns:p14="http://schemas.microsoft.com/office/powerpoint/2010/main" val="16543717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noProof="1" smtClean="0">
                <a:solidFill>
                  <a:srgbClr val="FFC000"/>
                </a:solidFill>
              </a:rPr>
              <a:t>Continue…..</a:t>
            </a:r>
            <a:endParaRPr lang="es-ES" b="1" noProof="1">
              <a:solidFill>
                <a:srgbClr val="FFC000"/>
              </a:solidFill>
            </a:endParaRPr>
          </a:p>
        </p:txBody>
      </p:sp>
      <p:graphicFrame>
        <p:nvGraphicFramePr>
          <p:cNvPr id="4" name="Marcador de posición de contenido r 3"/>
          <p:cNvGraphicFramePr>
            <a:graphicFrameLocks noGrp="1"/>
          </p:cNvGraphicFramePr>
          <p:nvPr>
            <p:ph idx="1"/>
            <p:extLst>
              <p:ext uri="{D42A27DB-BD31-4B8C-83A1-F6EECF244321}">
                <p14:modId xmlns:p14="http://schemas.microsoft.com/office/powerpoint/2010/main" val="2981615849"/>
              </p:ext>
            </p:extLst>
          </p:nvPr>
        </p:nvGraphicFramePr>
        <p:xfrm>
          <a:off x="1476800" y="1853248"/>
          <a:ext cx="8947148" cy="4286410"/>
        </p:xfrm>
        <a:graphic>
          <a:graphicData uri="http://schemas.openxmlformats.org/drawingml/2006/table">
            <a:tbl>
              <a:tblPr firstRow="1" bandRow="1">
                <a:tableStyleId>{5C22544A-7EE6-4342-B048-85BDC9FD1C3A}</a:tableStyleId>
              </a:tblPr>
              <a:tblGrid>
                <a:gridCol w="2283831"/>
                <a:gridCol w="2009104"/>
                <a:gridCol w="2144626"/>
                <a:gridCol w="2509587"/>
              </a:tblGrid>
              <a:tr h="576866">
                <a:tc>
                  <a:txBody>
                    <a:bodyPr/>
                    <a:lstStyle/>
                    <a:p>
                      <a:pPr algn="ctr" fontAlgn="t"/>
                      <a:r>
                        <a:rPr lang="en-US" dirty="0">
                          <a:effectLst/>
                        </a:rPr>
                        <a:t>Subject</a:t>
                      </a:r>
                    </a:p>
                  </a:txBody>
                  <a:tcPr marL="76200" marR="76200" marT="76200" marB="76200"/>
                </a:tc>
                <a:tc>
                  <a:txBody>
                    <a:bodyPr/>
                    <a:lstStyle/>
                    <a:p>
                      <a:pPr algn="ctr" fontAlgn="t"/>
                      <a:r>
                        <a:rPr lang="en-US" dirty="0">
                          <a:effectLst/>
                        </a:rPr>
                        <a:t>+ to be (conjugated)</a:t>
                      </a:r>
                    </a:p>
                  </a:txBody>
                  <a:tcPr marL="76200" marR="76200" marT="76200" marB="76200"/>
                </a:tc>
                <a:tc>
                  <a:txBody>
                    <a:bodyPr/>
                    <a:lstStyle/>
                    <a:p>
                      <a:pPr algn="ctr" fontAlgn="t"/>
                      <a:r>
                        <a:rPr lang="en-US" dirty="0">
                          <a:effectLst/>
                        </a:rPr>
                        <a:t>+ past participle</a:t>
                      </a:r>
                    </a:p>
                  </a:txBody>
                  <a:tcPr marL="76200" marR="76200" marT="76200" marB="76200"/>
                </a:tc>
                <a:tc>
                  <a:txBody>
                    <a:bodyPr/>
                    <a:lstStyle/>
                    <a:p>
                      <a:pPr algn="ctr" fontAlgn="t"/>
                      <a:r>
                        <a:rPr lang="en-US" dirty="0">
                          <a:effectLst/>
                        </a:rPr>
                        <a:t>+ rest of sentence</a:t>
                      </a:r>
                    </a:p>
                  </a:txBody>
                  <a:tcPr marL="76200" marR="76200" marT="76200" marB="76200"/>
                </a:tc>
              </a:tr>
              <a:tr h="576866">
                <a:tc gridSpan="4">
                  <a:txBody>
                    <a:bodyPr/>
                    <a:lstStyle/>
                    <a:p>
                      <a:pPr marL="0" marR="0" indent="0" algn="l" defTabSz="457200" rtl="0" eaLnBrk="1" fontAlgn="t" latinLnBrk="0" hangingPunct="1">
                        <a:lnSpc>
                          <a:spcPct val="100000"/>
                        </a:lnSpc>
                        <a:spcBef>
                          <a:spcPts val="0"/>
                        </a:spcBef>
                        <a:spcAft>
                          <a:spcPts val="0"/>
                        </a:spcAft>
                        <a:buClrTx/>
                        <a:buSzTx/>
                        <a:buFontTx/>
                        <a:buNone/>
                        <a:tabLst/>
                        <a:defRPr/>
                      </a:pPr>
                      <a:r>
                        <a:rPr lang="en-US" b="1" dirty="0" smtClean="0">
                          <a:effectLst/>
                        </a:rPr>
                        <a:t>Present conditional</a:t>
                      </a:r>
                      <a:endParaRPr lang="en-US" dirty="0" smtClean="0">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dirty="0">
                          <a:effectLst/>
                        </a:rPr>
                        <a:t>The house</a:t>
                      </a:r>
                    </a:p>
                  </a:txBody>
                  <a:tcPr marL="76200" marR="76200" marT="76200" marB="76200"/>
                </a:tc>
                <a:tc>
                  <a:txBody>
                    <a:bodyPr/>
                    <a:lstStyle/>
                    <a:p>
                      <a:pPr fontAlgn="t"/>
                      <a:r>
                        <a:rPr lang="en-US" dirty="0">
                          <a:effectLst/>
                        </a:rPr>
                        <a:t>would be</a:t>
                      </a:r>
                    </a:p>
                  </a:txBody>
                  <a:tcPr marL="76200" marR="76200" marT="76200" marB="76200"/>
                </a:tc>
                <a:tc>
                  <a:txBody>
                    <a:bodyPr/>
                    <a:lstStyle/>
                    <a:p>
                      <a:pPr fontAlgn="t"/>
                      <a:r>
                        <a:rPr lang="en-US" dirty="0">
                          <a:effectLst/>
                        </a:rPr>
                        <a:t>cleaned</a:t>
                      </a:r>
                    </a:p>
                  </a:txBody>
                  <a:tcPr marL="76200" marR="76200" marT="76200" marB="76200"/>
                </a:tc>
                <a:tc>
                  <a:txBody>
                    <a:bodyPr/>
                    <a:lstStyle/>
                    <a:p>
                      <a:pPr fontAlgn="t"/>
                      <a:r>
                        <a:rPr lang="en-US" dirty="0">
                          <a:effectLst/>
                        </a:rPr>
                        <a:t>if they had visitors.</a:t>
                      </a:r>
                    </a:p>
                  </a:txBody>
                  <a:tcPr marL="76200" marR="76200" marT="76200" marB="76200"/>
                </a:tc>
              </a:tr>
              <a:tr h="576866">
                <a:tc gridSpan="4">
                  <a:txBody>
                    <a:bodyPr/>
                    <a:lstStyle/>
                    <a:p>
                      <a:pPr fontAlgn="t"/>
                      <a:r>
                        <a:rPr lang="en-US" b="1" dirty="0">
                          <a:effectLst/>
                        </a:rPr>
                        <a:t>Past conditional</a:t>
                      </a:r>
                      <a:endParaRPr lang="en-US" dirty="0">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would have been</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a:effectLst/>
                        </a:rPr>
                        <a:t>if it had been dirty.</a:t>
                      </a:r>
                    </a:p>
                  </a:txBody>
                  <a:tcPr marL="76200" marR="76200" marT="76200" marB="76200"/>
                </a:tc>
              </a:tr>
              <a:tr h="576866">
                <a:tc gridSpan="4">
                  <a:txBody>
                    <a:bodyPr/>
                    <a:lstStyle/>
                    <a:p>
                      <a:pPr fontAlgn="t"/>
                      <a:r>
                        <a:rPr lang="en-US" b="1" dirty="0" err="1">
                          <a:effectLst/>
                        </a:rPr>
                        <a:t>Inifinitive</a:t>
                      </a:r>
                      <a:endParaRPr lang="en-US" dirty="0">
                        <a:effectLst/>
                      </a:endParaRPr>
                    </a:p>
                  </a:txBody>
                  <a:tcPr marL="76200" marR="76200" marT="76200" marB="76200"/>
                </a:tc>
                <a:tc hMerge="1">
                  <a:txBody>
                    <a:bodyPr/>
                    <a:lstStyle/>
                    <a:p>
                      <a:endParaRPr lang="en-US"/>
                    </a:p>
                  </a:txBody>
                  <a:tcPr/>
                </a:tc>
                <a:tc hMerge="1">
                  <a:txBody>
                    <a:bodyPr/>
                    <a:lstStyle/>
                    <a:p>
                      <a:endParaRPr lang="en-US"/>
                    </a:p>
                  </a:txBody>
                  <a:tcPr/>
                </a:tc>
                <a:tc hMerge="1">
                  <a:txBody>
                    <a:bodyPr/>
                    <a:lstStyle/>
                    <a:p>
                      <a:endParaRPr lang="en-US"/>
                    </a:p>
                  </a:txBody>
                  <a:tcPr/>
                </a:tc>
              </a:tr>
              <a:tr h="576866">
                <a:tc>
                  <a:txBody>
                    <a:bodyPr/>
                    <a:lstStyle/>
                    <a:p>
                      <a:pPr fontAlgn="t"/>
                      <a:r>
                        <a:rPr lang="en-US">
                          <a:effectLst/>
                        </a:rPr>
                        <a:t>The house</a:t>
                      </a:r>
                    </a:p>
                  </a:txBody>
                  <a:tcPr marL="76200" marR="76200" marT="76200" marB="76200"/>
                </a:tc>
                <a:tc>
                  <a:txBody>
                    <a:bodyPr/>
                    <a:lstStyle/>
                    <a:p>
                      <a:pPr fontAlgn="t"/>
                      <a:r>
                        <a:rPr lang="en-US">
                          <a:effectLst/>
                        </a:rPr>
                        <a:t>must be</a:t>
                      </a:r>
                    </a:p>
                  </a:txBody>
                  <a:tcPr marL="76200" marR="76200" marT="76200" marB="76200"/>
                </a:tc>
                <a:tc>
                  <a:txBody>
                    <a:bodyPr/>
                    <a:lstStyle/>
                    <a:p>
                      <a:pPr fontAlgn="t"/>
                      <a:r>
                        <a:rPr lang="en-US">
                          <a:effectLst/>
                        </a:rPr>
                        <a:t>cleaned</a:t>
                      </a:r>
                    </a:p>
                  </a:txBody>
                  <a:tcPr marL="76200" marR="76200" marT="76200" marB="76200"/>
                </a:tc>
                <a:tc>
                  <a:txBody>
                    <a:bodyPr/>
                    <a:lstStyle/>
                    <a:p>
                      <a:pPr fontAlgn="t"/>
                      <a:r>
                        <a:rPr lang="en-US" dirty="0">
                          <a:effectLst/>
                        </a:rPr>
                        <a:t>before we arrive.</a:t>
                      </a:r>
                    </a:p>
                  </a:txBody>
                  <a:tcPr marL="76200" marR="76200" marT="76200" marB="76200"/>
                </a:tc>
              </a:tr>
            </a:tbl>
          </a:graphicData>
        </a:graphic>
      </p:graphicFrame>
    </p:spTree>
    <p:extLst>
      <p:ext uri="{BB962C8B-B14F-4D97-AF65-F5344CB8AC3E}">
        <p14:creationId xmlns:p14="http://schemas.microsoft.com/office/powerpoint/2010/main" val="283922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smtClean="0">
                <a:solidFill>
                  <a:srgbClr val="FFC000"/>
                </a:solidFill>
              </a:rPr>
              <a:t>Convert the sentences from active to passive voice</a:t>
            </a:r>
            <a:endParaRPr lang="en-US" b="1" dirty="0">
              <a:solidFill>
                <a:srgbClr val="FFC000"/>
              </a:solidFill>
            </a:endParaRPr>
          </a:p>
        </p:txBody>
      </p:sp>
      <p:sp>
        <p:nvSpPr>
          <p:cNvPr id="3" name="Marcador de contenido 2"/>
          <p:cNvSpPr>
            <a:spLocks noGrp="1"/>
          </p:cNvSpPr>
          <p:nvPr>
            <p:ph idx="1"/>
          </p:nvPr>
        </p:nvSpPr>
        <p:spPr/>
        <p:txBody>
          <a:bodyPr/>
          <a:lstStyle/>
          <a:p>
            <a:r>
              <a:rPr lang="en-US" sz="3200" dirty="0" smtClean="0"/>
              <a:t>They asked him to leave.</a:t>
            </a:r>
          </a:p>
          <a:p>
            <a:r>
              <a:rPr lang="en-US" sz="3200" dirty="0"/>
              <a:t>The Romans built the bridge 2000 years </a:t>
            </a:r>
            <a:r>
              <a:rPr lang="en-US" sz="3200" dirty="0" smtClean="0"/>
              <a:t>ago.</a:t>
            </a:r>
          </a:p>
          <a:p>
            <a:r>
              <a:rPr lang="en-US" sz="3200" dirty="0"/>
              <a:t>They'll serve you lunch on the plane</a:t>
            </a:r>
            <a:r>
              <a:rPr lang="en-US" sz="3200" dirty="0" smtClean="0"/>
              <a:t>.</a:t>
            </a:r>
          </a:p>
          <a:p>
            <a:r>
              <a:rPr lang="en-US" sz="3200" dirty="0"/>
              <a:t>They will tell you your results next </a:t>
            </a:r>
            <a:r>
              <a:rPr lang="en-US" sz="3200" dirty="0" smtClean="0"/>
              <a:t>week.</a:t>
            </a:r>
          </a:p>
          <a:p>
            <a:r>
              <a:rPr lang="en-US" sz="3200" dirty="0"/>
              <a:t>A crocodile ate him in 1973.</a:t>
            </a:r>
            <a:endParaRPr lang="en-US" sz="3200" dirty="0" smtClean="0"/>
          </a:p>
          <a:p>
            <a:endParaRPr lang="en-US" dirty="0"/>
          </a:p>
        </p:txBody>
      </p:sp>
    </p:spTree>
    <p:extLst>
      <p:ext uri="{BB962C8B-B14F-4D97-AF65-F5344CB8AC3E}">
        <p14:creationId xmlns:p14="http://schemas.microsoft.com/office/powerpoint/2010/main" val="3214172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smtClean="0">
                <a:solidFill>
                  <a:srgbClr val="FFC000"/>
                </a:solidFill>
              </a:rPr>
              <a:t>Answers</a:t>
            </a:r>
            <a:r>
              <a:rPr lang="en-US" dirty="0" smtClean="0"/>
              <a:t/>
            </a:r>
            <a:br>
              <a:rPr lang="en-US" dirty="0" smtClean="0"/>
            </a:br>
            <a:endParaRPr lang="en-US" dirty="0"/>
          </a:p>
        </p:txBody>
      </p:sp>
      <p:sp>
        <p:nvSpPr>
          <p:cNvPr id="3" name="Marcador de contenido 2"/>
          <p:cNvSpPr>
            <a:spLocks noGrp="1"/>
          </p:cNvSpPr>
          <p:nvPr>
            <p:ph idx="1"/>
          </p:nvPr>
        </p:nvSpPr>
        <p:spPr/>
        <p:txBody>
          <a:bodyPr>
            <a:normAutofit lnSpcReduction="10000"/>
          </a:bodyPr>
          <a:lstStyle/>
          <a:p>
            <a:r>
              <a:rPr lang="en-US" sz="2800" dirty="0" smtClean="0"/>
              <a:t>He </a:t>
            </a:r>
            <a:r>
              <a:rPr lang="en-US" sz="2800" b="1" dirty="0" smtClean="0">
                <a:solidFill>
                  <a:srgbClr val="FFC000"/>
                </a:solidFill>
              </a:rPr>
              <a:t>was asked </a:t>
            </a:r>
            <a:r>
              <a:rPr lang="en-US" sz="2800" dirty="0" smtClean="0"/>
              <a:t>to leave. ( by them)</a:t>
            </a:r>
            <a:r>
              <a:rPr lang="en-US" sz="2800" dirty="0"/>
              <a:t> </a:t>
            </a:r>
            <a:endParaRPr lang="en-US" sz="2800" dirty="0" smtClean="0"/>
          </a:p>
          <a:p>
            <a:r>
              <a:rPr lang="en-US" sz="2800" dirty="0" smtClean="0"/>
              <a:t>The </a:t>
            </a:r>
            <a:r>
              <a:rPr lang="en-US" sz="2800" dirty="0"/>
              <a:t>bridge </a:t>
            </a:r>
            <a:r>
              <a:rPr lang="en-US" sz="2800" b="1" dirty="0">
                <a:solidFill>
                  <a:srgbClr val="FFC000"/>
                </a:solidFill>
              </a:rPr>
              <a:t>was built </a:t>
            </a:r>
            <a:r>
              <a:rPr lang="en-US" sz="2800" dirty="0"/>
              <a:t>by the Romans 2000 years ago.</a:t>
            </a:r>
            <a:r>
              <a:rPr lang="en-US" sz="2800" dirty="0"/>
              <a:t/>
            </a:r>
            <a:br>
              <a:rPr lang="en-US" sz="2800" dirty="0"/>
            </a:br>
            <a:r>
              <a:rPr lang="en-US" sz="2800" dirty="0"/>
              <a:t>The bridge </a:t>
            </a:r>
            <a:r>
              <a:rPr lang="en-US" sz="2800" b="1" dirty="0">
                <a:solidFill>
                  <a:srgbClr val="FFC000"/>
                </a:solidFill>
              </a:rPr>
              <a:t>was built </a:t>
            </a:r>
            <a:r>
              <a:rPr lang="en-US" sz="2800" dirty="0"/>
              <a:t>2000 years ago by the </a:t>
            </a:r>
            <a:r>
              <a:rPr lang="en-US" sz="2800" dirty="0" smtClean="0"/>
              <a:t>Romans</a:t>
            </a:r>
          </a:p>
          <a:p>
            <a:r>
              <a:rPr lang="en-US" sz="2800" dirty="0" smtClean="0"/>
              <a:t>You </a:t>
            </a:r>
            <a:r>
              <a:rPr lang="en-US" sz="2800" dirty="0"/>
              <a:t>will </a:t>
            </a:r>
            <a:r>
              <a:rPr lang="en-US" sz="2800" b="1" dirty="0">
                <a:solidFill>
                  <a:srgbClr val="FFC000"/>
                </a:solidFill>
              </a:rPr>
              <a:t>be</a:t>
            </a:r>
            <a:r>
              <a:rPr lang="en-US" sz="2800" dirty="0"/>
              <a:t> </a:t>
            </a:r>
            <a:r>
              <a:rPr lang="en-US" sz="2800" b="1" dirty="0">
                <a:solidFill>
                  <a:srgbClr val="FFC000"/>
                </a:solidFill>
              </a:rPr>
              <a:t>served</a:t>
            </a:r>
            <a:r>
              <a:rPr lang="en-US" sz="2800" dirty="0"/>
              <a:t> lunch on the plane </a:t>
            </a:r>
            <a:r>
              <a:rPr lang="en-US" sz="2800" dirty="0" smtClean="0"/>
              <a:t>(by them)</a:t>
            </a:r>
            <a:r>
              <a:rPr lang="en-US" sz="2800" dirty="0"/>
              <a:t> </a:t>
            </a:r>
            <a:endParaRPr lang="en-US" sz="2800" dirty="0" smtClean="0"/>
          </a:p>
          <a:p>
            <a:r>
              <a:rPr lang="en-US" sz="2800" dirty="0" smtClean="0"/>
              <a:t>You </a:t>
            </a:r>
            <a:r>
              <a:rPr lang="en-US" sz="2800" dirty="0"/>
              <a:t>will </a:t>
            </a:r>
            <a:r>
              <a:rPr lang="en-US" sz="2800" b="1" dirty="0">
                <a:solidFill>
                  <a:srgbClr val="FFC000"/>
                </a:solidFill>
              </a:rPr>
              <a:t>be told </a:t>
            </a:r>
            <a:r>
              <a:rPr lang="en-US" sz="2800" dirty="0"/>
              <a:t>your results next </a:t>
            </a:r>
            <a:r>
              <a:rPr lang="en-US" sz="2800" dirty="0" smtClean="0"/>
              <a:t>week.</a:t>
            </a:r>
          </a:p>
          <a:p>
            <a:r>
              <a:rPr lang="en-US" sz="2800" dirty="0"/>
              <a:t>He </a:t>
            </a:r>
            <a:r>
              <a:rPr lang="en-US" sz="2800" b="1" dirty="0">
                <a:solidFill>
                  <a:srgbClr val="FFC000"/>
                </a:solidFill>
              </a:rPr>
              <a:t>was eaten </a:t>
            </a:r>
            <a:r>
              <a:rPr lang="en-US" sz="2800" dirty="0"/>
              <a:t>by a crocodile in </a:t>
            </a:r>
            <a:r>
              <a:rPr lang="en-US" sz="2800" dirty="0" smtClean="0"/>
              <a:t>1973.</a:t>
            </a:r>
          </a:p>
          <a:p>
            <a:endParaRPr lang="en-US" dirty="0" smtClean="0"/>
          </a:p>
          <a:p>
            <a:endParaRPr lang="en-US" dirty="0" smtClean="0"/>
          </a:p>
        </p:txBody>
      </p:sp>
    </p:spTree>
    <p:extLst>
      <p:ext uri="{BB962C8B-B14F-4D97-AF65-F5344CB8AC3E}">
        <p14:creationId xmlns:p14="http://schemas.microsoft.com/office/powerpoint/2010/main" val="352934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cap="all" dirty="0">
                <a:solidFill>
                  <a:srgbClr val="FFC000"/>
                </a:solidFill>
              </a:rPr>
              <a:t>FUNCTIONS OF THE PASSIVE </a:t>
            </a:r>
            <a:r>
              <a:rPr lang="en-US" b="1" cap="all" dirty="0" smtClean="0">
                <a:solidFill>
                  <a:srgbClr val="FFC000"/>
                </a:solidFill>
              </a:rPr>
              <a:t>VOICE</a:t>
            </a:r>
            <a:endParaRPr lang="es-ES" b="1" noProof="1">
              <a:solidFill>
                <a:srgbClr val="FFC000"/>
              </a:solidFill>
            </a:endParaRPr>
          </a:p>
        </p:txBody>
      </p:sp>
      <p:sp>
        <p:nvSpPr>
          <p:cNvPr id="3" name="Marcador de posición de contenido 2"/>
          <p:cNvSpPr>
            <a:spLocks noGrp="1"/>
          </p:cNvSpPr>
          <p:nvPr>
            <p:ph idx="1"/>
          </p:nvPr>
        </p:nvSpPr>
        <p:spPr/>
        <p:txBody>
          <a:bodyPr>
            <a:normAutofit/>
          </a:bodyPr>
          <a:lstStyle/>
          <a:p>
            <a:pPr marL="0" indent="0">
              <a:buNone/>
            </a:pPr>
            <a:endParaRPr lang="en-US" cap="all" dirty="0"/>
          </a:p>
          <a:p>
            <a:r>
              <a:rPr lang="en-US" sz="3200" dirty="0"/>
              <a:t>The passive voice is used to show interest in the person or object that experiences an action rather than the person or object that performs the action. In other words, the most important thing or person becomes the subject of the sentence.</a:t>
            </a:r>
          </a:p>
          <a:p>
            <a:endParaRPr lang="es-ES" noProof="1"/>
          </a:p>
        </p:txBody>
      </p:sp>
    </p:spTree>
    <p:extLst>
      <p:ext uri="{BB962C8B-B14F-4D97-AF65-F5344CB8AC3E}">
        <p14:creationId xmlns:p14="http://schemas.microsoft.com/office/powerpoint/2010/main" val="423809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cap="all" dirty="0" smtClean="0">
                <a:solidFill>
                  <a:srgbClr val="FFC000"/>
                </a:solidFill>
              </a:rPr>
              <a:t>EXAMPLES</a:t>
            </a:r>
            <a:endParaRPr lang="en-US" dirty="0"/>
          </a:p>
        </p:txBody>
      </p:sp>
      <p:sp>
        <p:nvSpPr>
          <p:cNvPr id="3" name="Marcador de contenido 2"/>
          <p:cNvSpPr>
            <a:spLocks noGrp="1"/>
          </p:cNvSpPr>
          <p:nvPr>
            <p:ph idx="1"/>
          </p:nvPr>
        </p:nvSpPr>
        <p:spPr/>
        <p:txBody>
          <a:bodyPr>
            <a:normAutofit lnSpcReduction="10000"/>
          </a:bodyPr>
          <a:lstStyle/>
          <a:p>
            <a:pPr marL="0" indent="0">
              <a:buNone/>
            </a:pPr>
            <a:endParaRPr lang="en-US" cap="all" dirty="0"/>
          </a:p>
          <a:p>
            <a:r>
              <a:rPr lang="en-US" sz="2800" dirty="0"/>
              <a:t>The passive voice</a:t>
            </a:r>
            <a:r>
              <a:rPr lang="en-US" sz="2800" dirty="0">
                <a:solidFill>
                  <a:srgbClr val="FFC000"/>
                </a:solidFill>
              </a:rPr>
              <a:t> </a:t>
            </a:r>
            <a:r>
              <a:rPr lang="en-US" sz="2800" b="1" dirty="0">
                <a:solidFill>
                  <a:srgbClr val="FFC000"/>
                </a:solidFill>
              </a:rPr>
              <a:t>is used</a:t>
            </a:r>
            <a:r>
              <a:rPr lang="en-US" sz="2800" dirty="0"/>
              <a:t> frequently. (= we are interested in the passive voice, not in who uses it.)</a:t>
            </a:r>
          </a:p>
          <a:p>
            <a:r>
              <a:rPr lang="en-US" sz="2800" dirty="0"/>
              <a:t>The house </a:t>
            </a:r>
            <a:r>
              <a:rPr lang="en-US" sz="2800" b="1" dirty="0">
                <a:solidFill>
                  <a:srgbClr val="FFC000"/>
                </a:solidFill>
              </a:rPr>
              <a:t>was built</a:t>
            </a:r>
            <a:r>
              <a:rPr lang="en-US" sz="2800" dirty="0"/>
              <a:t> in 1654. (= we are interested in the house, not in who built it.)</a:t>
            </a:r>
          </a:p>
          <a:p>
            <a:r>
              <a:rPr lang="en-US" sz="2800" dirty="0"/>
              <a:t>The road</a:t>
            </a:r>
            <a:r>
              <a:rPr lang="en-US" sz="2800" b="1" dirty="0"/>
              <a:t> </a:t>
            </a:r>
            <a:r>
              <a:rPr lang="en-US" sz="2800" b="1" dirty="0">
                <a:solidFill>
                  <a:srgbClr val="FFC000"/>
                </a:solidFill>
              </a:rPr>
              <a:t>is being repaired</a:t>
            </a:r>
            <a:r>
              <a:rPr lang="en-US" sz="2800" dirty="0"/>
              <a:t>. (= we are interested in the road, not in the people who are doing the repairs.)</a:t>
            </a:r>
          </a:p>
          <a:p>
            <a:endParaRPr lang="en-US" dirty="0"/>
          </a:p>
        </p:txBody>
      </p:sp>
    </p:spTree>
    <p:extLst>
      <p:ext uri="{BB962C8B-B14F-4D97-AF65-F5344CB8AC3E}">
        <p14:creationId xmlns:p14="http://schemas.microsoft.com/office/powerpoint/2010/main" val="367445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dirty="0"/>
          </a:p>
        </p:txBody>
      </p:sp>
      <p:sp>
        <p:nvSpPr>
          <p:cNvPr id="3" name="Marcador de contenido 2"/>
          <p:cNvSpPr>
            <a:spLocks noGrp="1"/>
          </p:cNvSpPr>
          <p:nvPr>
            <p:ph idx="1"/>
          </p:nvPr>
        </p:nvSpPr>
        <p:spPr/>
        <p:txBody>
          <a:bodyPr>
            <a:normAutofit/>
          </a:bodyPr>
          <a:lstStyle/>
          <a:p>
            <a:r>
              <a:rPr lang="en-US" sz="4800" dirty="0"/>
              <a:t>Sometimes we use the passive voice because we don't know or do not want to express who performed the action.</a:t>
            </a:r>
          </a:p>
        </p:txBody>
      </p:sp>
    </p:spTree>
    <p:extLst>
      <p:ext uri="{BB962C8B-B14F-4D97-AF65-F5344CB8AC3E}">
        <p14:creationId xmlns:p14="http://schemas.microsoft.com/office/powerpoint/2010/main" val="1466374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cap="all" dirty="0">
                <a:solidFill>
                  <a:srgbClr val="FFC000"/>
                </a:solidFill>
              </a:rPr>
              <a:t>EXAMPLES</a:t>
            </a:r>
            <a:r>
              <a:rPr lang="en-US" cap="all" dirty="0"/>
              <a:t/>
            </a:r>
            <a:br>
              <a:rPr lang="en-US" cap="all" dirty="0"/>
            </a:br>
            <a:endParaRPr lang="en-US" dirty="0"/>
          </a:p>
        </p:txBody>
      </p:sp>
      <p:sp>
        <p:nvSpPr>
          <p:cNvPr id="3" name="Marcador de contenido 2"/>
          <p:cNvSpPr>
            <a:spLocks noGrp="1"/>
          </p:cNvSpPr>
          <p:nvPr>
            <p:ph idx="1"/>
          </p:nvPr>
        </p:nvSpPr>
        <p:spPr/>
        <p:txBody>
          <a:bodyPr/>
          <a:lstStyle/>
          <a:p>
            <a:pPr marL="0" indent="0">
              <a:buNone/>
            </a:pPr>
            <a:endParaRPr lang="en-US" cap="all" dirty="0"/>
          </a:p>
          <a:p>
            <a:r>
              <a:rPr lang="en-US" sz="2800" dirty="0"/>
              <a:t>I noticed that a window </a:t>
            </a:r>
            <a:r>
              <a:rPr lang="en-US" sz="2800" b="1" dirty="0">
                <a:solidFill>
                  <a:srgbClr val="FFC000"/>
                </a:solidFill>
              </a:rPr>
              <a:t>had been left</a:t>
            </a:r>
            <a:r>
              <a:rPr lang="en-US" sz="2800" dirty="0"/>
              <a:t> open.</a:t>
            </a:r>
          </a:p>
          <a:p>
            <a:r>
              <a:rPr lang="en-US" sz="2800" dirty="0"/>
              <a:t>Every year thousands of people </a:t>
            </a:r>
            <a:r>
              <a:rPr lang="en-US" sz="2800" b="1" dirty="0">
                <a:solidFill>
                  <a:srgbClr val="FFC000"/>
                </a:solidFill>
              </a:rPr>
              <a:t>are killed</a:t>
            </a:r>
            <a:r>
              <a:rPr lang="en-US" sz="2800" dirty="0"/>
              <a:t> on our roads.</a:t>
            </a:r>
          </a:p>
          <a:p>
            <a:r>
              <a:rPr lang="en-US" sz="2800" dirty="0"/>
              <a:t>All the cookies </a:t>
            </a:r>
            <a:r>
              <a:rPr lang="en-US" sz="2800" b="1" dirty="0">
                <a:solidFill>
                  <a:srgbClr val="FFC000"/>
                </a:solidFill>
              </a:rPr>
              <a:t>have been eaten</a:t>
            </a:r>
            <a:r>
              <a:rPr lang="en-US" sz="2800" dirty="0"/>
              <a:t>.</a:t>
            </a:r>
          </a:p>
          <a:p>
            <a:r>
              <a:rPr lang="en-US" sz="2800" dirty="0"/>
              <a:t>My car </a:t>
            </a:r>
            <a:r>
              <a:rPr lang="en-US" sz="2800" b="1" dirty="0">
                <a:solidFill>
                  <a:srgbClr val="FFC000"/>
                </a:solidFill>
              </a:rPr>
              <a:t>has been stolen</a:t>
            </a:r>
            <a:r>
              <a:rPr lang="en-US" sz="2800" dirty="0"/>
              <a:t>!</a:t>
            </a:r>
          </a:p>
          <a:p>
            <a:endParaRPr lang="en-US" dirty="0"/>
          </a:p>
        </p:txBody>
      </p:sp>
    </p:spTree>
    <p:extLst>
      <p:ext uri="{BB962C8B-B14F-4D97-AF65-F5344CB8AC3E}">
        <p14:creationId xmlns:p14="http://schemas.microsoft.com/office/powerpoint/2010/main" val="3879159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normAutofit/>
          </a:bodyPr>
          <a:lstStyle/>
          <a:p>
            <a:r>
              <a:rPr lang="en-US" sz="4000" dirty="0"/>
              <a:t>The passive voice is often used in formal texts. </a:t>
            </a:r>
            <a:endParaRPr lang="en-US" sz="4000" dirty="0" smtClean="0"/>
          </a:p>
          <a:p>
            <a:r>
              <a:rPr lang="en-US" sz="4000" dirty="0" smtClean="0"/>
              <a:t>Switching </a:t>
            </a:r>
            <a:r>
              <a:rPr lang="en-US" sz="4000" dirty="0"/>
              <a:t>to the active voice will make your writing clearer and easier to read</a:t>
            </a:r>
          </a:p>
        </p:txBody>
      </p:sp>
    </p:spTree>
    <p:extLst>
      <p:ext uri="{BB962C8B-B14F-4D97-AF65-F5344CB8AC3E}">
        <p14:creationId xmlns:p14="http://schemas.microsoft.com/office/powerpoint/2010/main" val="2046145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defTabSz="457200">
              <a:spcBef>
                <a:spcPts val="0"/>
              </a:spcBef>
              <a:buNone/>
            </a:pPr>
            <a:r>
              <a:rPr lang="es-ES" b="1" noProof="1" smtClean="0">
                <a:solidFill>
                  <a:srgbClr val="FFC000"/>
                </a:solidFill>
                <a:latin typeface="Century Gothic"/>
              </a:rPr>
              <a:t>Examples</a:t>
            </a:r>
            <a:endParaRPr lang="es-ES" sz="4200" b="1" i="0" noProof="1">
              <a:solidFill>
                <a:srgbClr val="FFC000"/>
              </a:solidFill>
              <a:latin typeface="Century Gothic"/>
            </a:endParaRPr>
          </a:p>
        </p:txBody>
      </p:sp>
      <p:graphicFrame>
        <p:nvGraphicFramePr>
          <p:cNvPr id="6" name="Marcador de posición de contenido 3"/>
          <p:cNvGraphicFramePr>
            <a:graphicFrameLocks noGrp="1"/>
          </p:cNvGraphicFramePr>
          <p:nvPr>
            <p:ph idx="1"/>
            <p:extLst>
              <p:ext uri="{D42A27DB-BD31-4B8C-83A1-F6EECF244321}">
                <p14:modId xmlns:p14="http://schemas.microsoft.com/office/powerpoint/2010/main" val="3206338747"/>
              </p:ext>
            </p:extLst>
          </p:nvPr>
        </p:nvGraphicFramePr>
        <p:xfrm>
          <a:off x="360607" y="2117032"/>
          <a:ext cx="11384924" cy="2619026"/>
        </p:xfrm>
        <a:graphic>
          <a:graphicData uri="http://schemas.openxmlformats.org/drawingml/2006/table">
            <a:tbl>
              <a:tblPr firstRow="1" bandRow="1">
                <a:tableStyleId>{5C22544A-7EE6-4342-B048-85BDC9FD1C3A}</a:tableStyleId>
              </a:tblPr>
              <a:tblGrid>
                <a:gridCol w="5692462"/>
                <a:gridCol w="5692462"/>
              </a:tblGrid>
              <a:tr h="576866">
                <a:tc>
                  <a:txBody>
                    <a:bodyPr/>
                    <a:lstStyle/>
                    <a:p>
                      <a:pPr algn="ctr" fontAlgn="t"/>
                      <a:r>
                        <a:rPr lang="en-US" sz="3200" dirty="0">
                          <a:effectLst/>
                        </a:rPr>
                        <a:t>Passive</a:t>
                      </a:r>
                    </a:p>
                  </a:txBody>
                  <a:tcPr marL="76200" marR="76200" marT="76200" marB="76200"/>
                </a:tc>
                <a:tc>
                  <a:txBody>
                    <a:bodyPr/>
                    <a:lstStyle/>
                    <a:p>
                      <a:pPr algn="ctr" fontAlgn="t"/>
                      <a:r>
                        <a:rPr lang="en-US" sz="3200" dirty="0">
                          <a:effectLst/>
                        </a:rPr>
                        <a:t>Active</a:t>
                      </a:r>
                    </a:p>
                  </a:txBody>
                  <a:tcPr marL="76200" marR="76200" marT="76200" marB="76200"/>
                </a:tc>
              </a:tr>
              <a:tr h="576866">
                <a:tc>
                  <a:txBody>
                    <a:bodyPr/>
                    <a:lstStyle/>
                    <a:p>
                      <a:pPr fontAlgn="t"/>
                      <a:r>
                        <a:rPr lang="en-US" dirty="0">
                          <a:effectLst/>
                        </a:rPr>
                        <a:t>A great deal of meaning</a:t>
                      </a:r>
                      <a:r>
                        <a:rPr lang="en-US" b="1" dirty="0">
                          <a:effectLst/>
                        </a:rPr>
                        <a:t> </a:t>
                      </a:r>
                      <a:r>
                        <a:rPr lang="en-US" b="1" dirty="0">
                          <a:solidFill>
                            <a:srgbClr val="FFC000"/>
                          </a:solidFill>
                          <a:effectLst/>
                        </a:rPr>
                        <a:t>is conveyed</a:t>
                      </a:r>
                      <a:r>
                        <a:rPr lang="en-US" b="1" dirty="0">
                          <a:effectLst/>
                        </a:rPr>
                        <a:t> </a:t>
                      </a:r>
                      <a:r>
                        <a:rPr lang="en-US" dirty="0">
                          <a:effectLst/>
                        </a:rPr>
                        <a:t>by a few well-chosen words.</a:t>
                      </a:r>
                    </a:p>
                  </a:txBody>
                  <a:tcPr marL="76200" marR="76200" marT="76200" marB="76200"/>
                </a:tc>
                <a:tc>
                  <a:txBody>
                    <a:bodyPr/>
                    <a:lstStyle/>
                    <a:p>
                      <a:pPr fontAlgn="t"/>
                      <a:r>
                        <a:rPr lang="en-US" dirty="0">
                          <a:effectLst/>
                        </a:rPr>
                        <a:t>A few well-chosen words </a:t>
                      </a:r>
                      <a:r>
                        <a:rPr lang="en-US" b="1" dirty="0">
                          <a:solidFill>
                            <a:srgbClr val="FFC000"/>
                          </a:solidFill>
                          <a:effectLst/>
                        </a:rPr>
                        <a:t>convey</a:t>
                      </a:r>
                      <a:r>
                        <a:rPr lang="en-US" dirty="0">
                          <a:effectLst/>
                        </a:rPr>
                        <a:t> a great deal of meaning.</a:t>
                      </a:r>
                    </a:p>
                  </a:txBody>
                  <a:tcPr marL="76200" marR="76200" marT="76200" marB="76200"/>
                </a:tc>
              </a:tr>
              <a:tr h="576866">
                <a:tc>
                  <a:txBody>
                    <a:bodyPr/>
                    <a:lstStyle/>
                    <a:p>
                      <a:pPr fontAlgn="t"/>
                      <a:r>
                        <a:rPr lang="en-US" dirty="0">
                          <a:effectLst/>
                        </a:rPr>
                        <a:t>Our planet </a:t>
                      </a:r>
                      <a:r>
                        <a:rPr lang="en-US" b="1" dirty="0">
                          <a:solidFill>
                            <a:srgbClr val="FFC000"/>
                          </a:solidFill>
                          <a:effectLst/>
                        </a:rPr>
                        <a:t>is wrapped</a:t>
                      </a:r>
                      <a:r>
                        <a:rPr lang="en-US" dirty="0">
                          <a:effectLst/>
                        </a:rPr>
                        <a:t> in a mass of gases.</a:t>
                      </a:r>
                    </a:p>
                  </a:txBody>
                  <a:tcPr marL="76200" marR="76200" marT="76200" marB="76200"/>
                </a:tc>
                <a:tc>
                  <a:txBody>
                    <a:bodyPr/>
                    <a:lstStyle/>
                    <a:p>
                      <a:pPr fontAlgn="t"/>
                      <a:r>
                        <a:rPr lang="en-US" dirty="0">
                          <a:effectLst/>
                        </a:rPr>
                        <a:t>A mass of gases </a:t>
                      </a:r>
                      <a:r>
                        <a:rPr lang="en-US" b="1" dirty="0">
                          <a:solidFill>
                            <a:srgbClr val="FFC000"/>
                          </a:solidFill>
                          <a:effectLst/>
                        </a:rPr>
                        <a:t>wrap</a:t>
                      </a:r>
                      <a:r>
                        <a:rPr lang="en-US" dirty="0">
                          <a:effectLst/>
                        </a:rPr>
                        <a:t> around our planet.</a:t>
                      </a:r>
                    </a:p>
                  </a:txBody>
                  <a:tcPr marL="76200" marR="76200" marT="76200" marB="76200"/>
                </a:tc>
              </a:tr>
              <a:tr h="576866">
                <a:tc>
                  <a:txBody>
                    <a:bodyPr/>
                    <a:lstStyle/>
                    <a:p>
                      <a:pPr fontAlgn="t"/>
                      <a:r>
                        <a:rPr lang="en-US" dirty="0">
                          <a:effectLst/>
                        </a:rPr>
                        <a:t>Waste materials </a:t>
                      </a:r>
                      <a:r>
                        <a:rPr lang="en-US" b="1" dirty="0">
                          <a:solidFill>
                            <a:srgbClr val="FFC000"/>
                          </a:solidFill>
                          <a:effectLst/>
                        </a:rPr>
                        <a:t>are disposed</a:t>
                      </a:r>
                      <a:r>
                        <a:rPr lang="en-US" dirty="0">
                          <a:effectLst/>
                        </a:rPr>
                        <a:t> of in a variety of ways.</a:t>
                      </a:r>
                    </a:p>
                  </a:txBody>
                  <a:tcPr marL="76200" marR="76200" marT="76200" marB="76200"/>
                </a:tc>
                <a:tc>
                  <a:txBody>
                    <a:bodyPr/>
                    <a:lstStyle/>
                    <a:p>
                      <a:pPr fontAlgn="t"/>
                      <a:r>
                        <a:rPr lang="en-US" dirty="0">
                          <a:effectLst/>
                        </a:rPr>
                        <a:t>The city </a:t>
                      </a:r>
                      <a:r>
                        <a:rPr lang="en-US" b="1" dirty="0">
                          <a:solidFill>
                            <a:srgbClr val="FFC000"/>
                          </a:solidFill>
                          <a:effectLst/>
                        </a:rPr>
                        <a:t>disposes</a:t>
                      </a:r>
                      <a:r>
                        <a:rPr lang="en-US" dirty="0">
                          <a:effectLst/>
                        </a:rPr>
                        <a:t> of waste materials in a variety of ways.</a:t>
                      </a:r>
                    </a:p>
                  </a:txBody>
                  <a:tcPr marL="76200" marR="76200" marT="76200" marB="76200"/>
                </a:tc>
              </a:tr>
            </a:tbl>
          </a:graphicData>
        </a:graphic>
      </p:graphicFrame>
    </p:spTree>
    <p:extLst>
      <p:ext uri="{BB962C8B-B14F-4D97-AF65-F5344CB8AC3E}">
        <p14:creationId xmlns:p14="http://schemas.microsoft.com/office/powerpoint/2010/main" val="3711157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normAutofit fontScale="92500"/>
          </a:bodyPr>
          <a:lstStyle/>
          <a:p>
            <a:r>
              <a:rPr lang="en-US" sz="3600" dirty="0"/>
              <a:t>If we want to say who or what performs the action while using the passive voice, we use the preposition </a:t>
            </a:r>
            <a:r>
              <a:rPr lang="en-US" sz="3600" i="1" dirty="0"/>
              <a:t>by</a:t>
            </a:r>
            <a:r>
              <a:rPr lang="en-US" sz="3600" dirty="0"/>
              <a:t>. </a:t>
            </a:r>
            <a:endParaRPr lang="en-US" sz="3600" dirty="0" smtClean="0"/>
          </a:p>
          <a:p>
            <a:r>
              <a:rPr lang="en-US" sz="3600" dirty="0" smtClean="0"/>
              <a:t>When </a:t>
            </a:r>
            <a:r>
              <a:rPr lang="en-US" sz="3600" dirty="0"/>
              <a:t>we know who performed the action and are interested in him, it is always better to switch to the active voice instead.</a:t>
            </a:r>
            <a:endParaRPr lang="en-US" sz="3600" dirty="0"/>
          </a:p>
        </p:txBody>
      </p:sp>
    </p:spTree>
    <p:extLst>
      <p:ext uri="{BB962C8B-B14F-4D97-AF65-F5344CB8AC3E}">
        <p14:creationId xmlns:p14="http://schemas.microsoft.com/office/powerpoint/2010/main" val="202457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defTabSz="457200">
              <a:spcBef>
                <a:spcPts val="0"/>
              </a:spcBef>
              <a:buNone/>
            </a:pPr>
            <a:r>
              <a:rPr lang="es-ES" b="1" noProof="1" smtClean="0">
                <a:solidFill>
                  <a:srgbClr val="FFC000"/>
                </a:solidFill>
                <a:latin typeface="Century Gothic"/>
              </a:rPr>
              <a:t>Examples</a:t>
            </a:r>
            <a:endParaRPr lang="es-ES" sz="4200" b="1" i="0" noProof="1">
              <a:solidFill>
                <a:srgbClr val="FFC000"/>
              </a:solidFill>
              <a:latin typeface="Century Gothic"/>
            </a:endParaRPr>
          </a:p>
        </p:txBody>
      </p:sp>
      <p:graphicFrame>
        <p:nvGraphicFramePr>
          <p:cNvPr id="6" name="Marcador de posición de contenido 3"/>
          <p:cNvGraphicFramePr>
            <a:graphicFrameLocks noGrp="1"/>
          </p:cNvGraphicFramePr>
          <p:nvPr>
            <p:ph idx="1"/>
            <p:extLst>
              <p:ext uri="{D42A27DB-BD31-4B8C-83A1-F6EECF244321}">
                <p14:modId xmlns:p14="http://schemas.microsoft.com/office/powerpoint/2010/main" val="2476064797"/>
              </p:ext>
            </p:extLst>
          </p:nvPr>
        </p:nvGraphicFramePr>
        <p:xfrm>
          <a:off x="360607" y="2104153"/>
          <a:ext cx="11384924" cy="2370678"/>
        </p:xfrm>
        <a:graphic>
          <a:graphicData uri="http://schemas.openxmlformats.org/drawingml/2006/table">
            <a:tbl>
              <a:tblPr firstRow="1" bandRow="1">
                <a:tableStyleId>{5C22544A-7EE6-4342-B048-85BDC9FD1C3A}</a:tableStyleId>
              </a:tblPr>
              <a:tblGrid>
                <a:gridCol w="5692462"/>
                <a:gridCol w="5692462"/>
              </a:tblGrid>
              <a:tr h="576866">
                <a:tc>
                  <a:txBody>
                    <a:bodyPr/>
                    <a:lstStyle/>
                    <a:p>
                      <a:pPr algn="ctr" fontAlgn="t"/>
                      <a:r>
                        <a:rPr lang="en-US" sz="3200" dirty="0">
                          <a:effectLst/>
                        </a:rPr>
                        <a:t>Passive</a:t>
                      </a:r>
                    </a:p>
                  </a:txBody>
                  <a:tcPr marL="76200" marR="76200" marT="76200" marB="76200"/>
                </a:tc>
                <a:tc>
                  <a:txBody>
                    <a:bodyPr/>
                    <a:lstStyle/>
                    <a:p>
                      <a:pPr algn="ctr" fontAlgn="t"/>
                      <a:r>
                        <a:rPr lang="en-US" sz="3200" dirty="0">
                          <a:effectLst/>
                        </a:rPr>
                        <a:t>Active</a:t>
                      </a:r>
                    </a:p>
                  </a:txBody>
                  <a:tcPr marL="76200" marR="76200" marT="76200" marB="76200"/>
                </a:tc>
              </a:tr>
              <a:tr h="576866">
                <a:tc>
                  <a:txBody>
                    <a:bodyPr/>
                    <a:lstStyle/>
                    <a:p>
                      <a:pPr fontAlgn="t"/>
                      <a:r>
                        <a:rPr lang="en-US" dirty="0">
                          <a:effectLst/>
                        </a:rPr>
                        <a:t>"A Hard Day's Night" </a:t>
                      </a:r>
                      <a:r>
                        <a:rPr lang="en-US" b="1" dirty="0">
                          <a:solidFill>
                            <a:srgbClr val="FFC000"/>
                          </a:solidFill>
                          <a:effectLst/>
                        </a:rPr>
                        <a:t>was written by</a:t>
                      </a:r>
                      <a:r>
                        <a:rPr lang="en-US" dirty="0">
                          <a:effectLst/>
                        </a:rPr>
                        <a:t> the Beatles.</a:t>
                      </a:r>
                    </a:p>
                  </a:txBody>
                  <a:tcPr marL="76200" marR="76200" marT="76200" marB="76200"/>
                </a:tc>
                <a:tc>
                  <a:txBody>
                    <a:bodyPr/>
                    <a:lstStyle/>
                    <a:p>
                      <a:pPr fontAlgn="t"/>
                      <a:r>
                        <a:rPr lang="en-US" dirty="0">
                          <a:effectLst/>
                        </a:rPr>
                        <a:t>The Beatles </a:t>
                      </a:r>
                      <a:r>
                        <a:rPr lang="en-US" b="1" dirty="0">
                          <a:solidFill>
                            <a:srgbClr val="FFC000"/>
                          </a:solidFill>
                          <a:effectLst/>
                        </a:rPr>
                        <a:t>wrote</a:t>
                      </a:r>
                      <a:r>
                        <a:rPr lang="en-US" dirty="0">
                          <a:effectLst/>
                        </a:rPr>
                        <a:t> "A Hard Day's Night".</a:t>
                      </a:r>
                    </a:p>
                  </a:txBody>
                  <a:tcPr marL="76200" marR="76200" marT="76200" marB="76200"/>
                </a:tc>
              </a:tr>
              <a:tr h="576866">
                <a:tc>
                  <a:txBody>
                    <a:bodyPr/>
                    <a:lstStyle/>
                    <a:p>
                      <a:pPr fontAlgn="t"/>
                      <a:r>
                        <a:rPr lang="en-US" dirty="0">
                          <a:effectLst/>
                        </a:rPr>
                        <a:t>The movie ET </a:t>
                      </a:r>
                      <a:r>
                        <a:rPr lang="en-US" b="1" dirty="0">
                          <a:solidFill>
                            <a:srgbClr val="FFC000"/>
                          </a:solidFill>
                          <a:effectLst/>
                        </a:rPr>
                        <a:t>was directed by</a:t>
                      </a:r>
                      <a:r>
                        <a:rPr lang="en-US" dirty="0">
                          <a:effectLst/>
                        </a:rPr>
                        <a:t> Spielberg.</a:t>
                      </a:r>
                    </a:p>
                  </a:txBody>
                  <a:tcPr marL="76200" marR="76200" marT="76200" marB="76200"/>
                </a:tc>
                <a:tc>
                  <a:txBody>
                    <a:bodyPr/>
                    <a:lstStyle/>
                    <a:p>
                      <a:pPr fontAlgn="t"/>
                      <a:r>
                        <a:rPr lang="en-US" dirty="0">
                          <a:effectLst/>
                        </a:rPr>
                        <a:t>Spielberg </a:t>
                      </a:r>
                      <a:r>
                        <a:rPr lang="en-US" b="1" dirty="0">
                          <a:solidFill>
                            <a:srgbClr val="FFC000"/>
                          </a:solidFill>
                          <a:effectLst/>
                        </a:rPr>
                        <a:t>directed</a:t>
                      </a:r>
                      <a:r>
                        <a:rPr lang="en-US" dirty="0">
                          <a:effectLst/>
                        </a:rPr>
                        <a:t> the movie ET.</a:t>
                      </a:r>
                    </a:p>
                  </a:txBody>
                  <a:tcPr marL="76200" marR="76200" marT="76200" marB="76200"/>
                </a:tc>
              </a:tr>
              <a:tr h="576866">
                <a:tc>
                  <a:txBody>
                    <a:bodyPr/>
                    <a:lstStyle/>
                    <a:p>
                      <a:pPr fontAlgn="t"/>
                      <a:r>
                        <a:rPr lang="en-US" dirty="0">
                          <a:effectLst/>
                        </a:rPr>
                        <a:t>This house</a:t>
                      </a:r>
                      <a:r>
                        <a:rPr lang="en-US" b="1" dirty="0">
                          <a:effectLst/>
                        </a:rPr>
                        <a:t> </a:t>
                      </a:r>
                      <a:r>
                        <a:rPr lang="en-US" b="1" dirty="0">
                          <a:solidFill>
                            <a:srgbClr val="FFC000"/>
                          </a:solidFill>
                          <a:effectLst/>
                        </a:rPr>
                        <a:t>was built by</a:t>
                      </a:r>
                      <a:r>
                        <a:rPr lang="en-US" dirty="0">
                          <a:effectLst/>
                        </a:rPr>
                        <a:t> my father.</a:t>
                      </a:r>
                    </a:p>
                  </a:txBody>
                  <a:tcPr marL="76200" marR="76200" marT="76200" marB="76200"/>
                </a:tc>
                <a:tc>
                  <a:txBody>
                    <a:bodyPr/>
                    <a:lstStyle/>
                    <a:p>
                      <a:pPr fontAlgn="t"/>
                      <a:r>
                        <a:rPr lang="en-US" dirty="0">
                          <a:effectLst/>
                        </a:rPr>
                        <a:t>My father</a:t>
                      </a:r>
                      <a:r>
                        <a:rPr lang="en-US" b="1" dirty="0">
                          <a:effectLst/>
                        </a:rPr>
                        <a:t> </a:t>
                      </a:r>
                      <a:r>
                        <a:rPr lang="en-US" b="1" dirty="0">
                          <a:solidFill>
                            <a:srgbClr val="FFC000"/>
                          </a:solidFill>
                          <a:effectLst/>
                        </a:rPr>
                        <a:t>built</a:t>
                      </a:r>
                      <a:r>
                        <a:rPr lang="en-US" dirty="0">
                          <a:solidFill>
                            <a:srgbClr val="FFC000"/>
                          </a:solidFill>
                          <a:effectLst/>
                        </a:rPr>
                        <a:t> </a:t>
                      </a:r>
                      <a:r>
                        <a:rPr lang="en-US" dirty="0">
                          <a:effectLst/>
                        </a:rPr>
                        <a:t>this house.</a:t>
                      </a:r>
                    </a:p>
                  </a:txBody>
                  <a:tcPr marL="76200" marR="76200" marT="76200" marB="76200"/>
                </a:tc>
              </a:tr>
            </a:tbl>
          </a:graphicData>
        </a:graphic>
      </p:graphicFrame>
    </p:spTree>
    <p:extLst>
      <p:ext uri="{BB962C8B-B14F-4D97-AF65-F5344CB8AC3E}">
        <p14:creationId xmlns:p14="http://schemas.microsoft.com/office/powerpoint/2010/main" val="13259617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Red">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Academic_Course_16x9_TP103039515" id="{764731E6-CD11-49BB-8508-855B8A56288C}" vid="{1E70FD52-8BC3-4FFC-B6BA-A72F9CC7B2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AE901BC-D190-49E6-8B33-2F32A0F2BF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Introducción al curso académico</Template>
  <TotalTime>0</TotalTime>
  <Words>551</Words>
  <Application>Microsoft Office PowerPoint</Application>
  <PresentationFormat>Panorámica</PresentationFormat>
  <Paragraphs>153</Paragraphs>
  <Slides>17</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Calibri</vt:lpstr>
      <vt:lpstr>Century Gothic</vt:lpstr>
      <vt:lpstr>Wingdings 3</vt:lpstr>
      <vt:lpstr>Ion</vt:lpstr>
      <vt:lpstr>The Passive Voice</vt:lpstr>
      <vt:lpstr>FUNCTIONS OF THE PASSIVE VOICE</vt:lpstr>
      <vt:lpstr>EXAMPLES</vt:lpstr>
      <vt:lpstr>Presentación de PowerPoint</vt:lpstr>
      <vt:lpstr>EXAMPLES </vt:lpstr>
      <vt:lpstr>Presentación de PowerPoint</vt:lpstr>
      <vt:lpstr>Examples</vt:lpstr>
      <vt:lpstr>Presentación de PowerPoint</vt:lpstr>
      <vt:lpstr>Examples</vt:lpstr>
      <vt:lpstr>FORMING THE PASSIVE VOICE</vt:lpstr>
      <vt:lpstr>Examples</vt:lpstr>
      <vt:lpstr>Examples</vt:lpstr>
      <vt:lpstr>To clean, Passive Voice</vt:lpstr>
      <vt:lpstr>Continue….</vt:lpstr>
      <vt:lpstr>Continue…..</vt:lpstr>
      <vt:lpstr>Convert the sentences from active to passive voice</vt:lpstr>
      <vt:lpstr>Answers </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2015-06-01T15:22:41Z</dcterms:created>
  <dcterms:modified xsi:type="dcterms:W3CDTF">2015-06-01T22:20:54Z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TC030395169991</vt:lpwstr>
  </property>
</Properties>
</file>