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9" r:id="rId13"/>
    <p:sldId id="268" r:id="rId14"/>
    <p:sldId id="270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56B94-1660-49DE-AC99-2A63E30713C0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416C3-20D0-4F2C-ABE6-03C0A8FA5AD5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C416C3-20D0-4F2C-ABE6-03C0A8FA5AD5}" type="slidenum">
              <a:rPr lang="es-HN" smtClean="0"/>
              <a:t>1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79AB1AE-731E-4DF8-8222-8CAD290C9474}" type="datetimeFigureOut">
              <a:rPr lang="es-HN" smtClean="0"/>
              <a:t>27/10/2012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1AD01AB-E8A0-44CE-B81F-CBF67B710C69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Comparative</a:t>
            </a:r>
            <a:r>
              <a:rPr lang="es-HN" dirty="0" smtClean="0"/>
              <a:t> and </a:t>
            </a:r>
            <a:r>
              <a:rPr lang="es-HN" dirty="0" err="1" smtClean="0"/>
              <a:t>Superlative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8.3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Using</a:t>
            </a:r>
            <a:r>
              <a:rPr lang="es-HN" dirty="0" smtClean="0"/>
              <a:t> </a:t>
            </a:r>
            <a:r>
              <a:rPr lang="en-US" b="1" dirty="0" smtClean="0"/>
              <a:t>"as ____ as"</a:t>
            </a:r>
            <a:r>
              <a:rPr lang="en-US" dirty="0" smtClean="0"/>
              <a:t>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</a:t>
            </a:r>
            <a:r>
              <a:rPr lang="en-US" b="1" dirty="0" smtClean="0"/>
              <a:t>"as ____ as"</a:t>
            </a:r>
            <a:r>
              <a:rPr lang="en-US" dirty="0" smtClean="0"/>
              <a:t> to describe things which are equal:</a:t>
            </a:r>
          </a:p>
          <a:p>
            <a:pPr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Rome </a:t>
            </a:r>
            <a:r>
              <a:rPr lang="en-US" i="1" dirty="0" smtClean="0"/>
              <a:t>is </a:t>
            </a:r>
            <a:r>
              <a:rPr lang="en-US" b="1" i="1" dirty="0" smtClean="0"/>
              <a:t>as hot as</a:t>
            </a:r>
            <a:r>
              <a:rPr lang="en-US" i="1" dirty="0" smtClean="0"/>
              <a:t> Madrid in </a:t>
            </a:r>
            <a:r>
              <a:rPr lang="en-US" i="1" dirty="0" smtClean="0"/>
              <a:t>August.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I </a:t>
            </a:r>
            <a:r>
              <a:rPr lang="en-US" i="1" dirty="0" smtClean="0"/>
              <a:t>am not paid </a:t>
            </a:r>
            <a:r>
              <a:rPr lang="en-US" b="1" i="1" dirty="0" smtClean="0"/>
              <a:t>as much as</a:t>
            </a:r>
            <a:r>
              <a:rPr lang="en-US" i="1" dirty="0" smtClean="0"/>
              <a:t> John as he is more experienced.</a:t>
            </a:r>
            <a:br>
              <a:rPr lang="en-US" i="1" dirty="0" smtClean="0"/>
            </a:b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She </a:t>
            </a:r>
            <a:r>
              <a:rPr lang="en-US" i="1" dirty="0" smtClean="0"/>
              <a:t>ran </a:t>
            </a:r>
            <a:r>
              <a:rPr lang="en-US" b="1" i="1" dirty="0" smtClean="0"/>
              <a:t>as far as</a:t>
            </a:r>
            <a:r>
              <a:rPr lang="en-US" i="1" dirty="0" smtClean="0"/>
              <a:t> possible and then stopped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dirty="0" err="1" smtClean="0"/>
              <a:t>Let´s</a:t>
            </a:r>
            <a:r>
              <a:rPr lang="es-HN" dirty="0" smtClean="0"/>
              <a:t> try </a:t>
            </a:r>
            <a:r>
              <a:rPr lang="es-HN" dirty="0" err="1" smtClean="0"/>
              <a:t>these</a:t>
            </a:r>
            <a:r>
              <a:rPr lang="es-HN" dirty="0" smtClean="0"/>
              <a:t> </a:t>
            </a:r>
            <a:r>
              <a:rPr lang="es-HN" dirty="0" err="1" smtClean="0"/>
              <a:t>e</a:t>
            </a:r>
            <a:r>
              <a:rPr lang="es-HN" dirty="0" err="1" smtClean="0"/>
              <a:t>xercises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We stayed at </a:t>
            </a:r>
            <a:r>
              <a:rPr lang="en-US" dirty="0" smtClean="0"/>
              <a:t>________ </a:t>
            </a:r>
            <a:r>
              <a:rPr lang="en-US" dirty="0" smtClean="0"/>
              <a:t>hotel in the town. (cheap)</a:t>
            </a:r>
          </a:p>
          <a:p>
            <a:r>
              <a:rPr lang="en-US" dirty="0" smtClean="0"/>
              <a:t>2. Our hotel </a:t>
            </a:r>
            <a:r>
              <a:rPr lang="en-US" dirty="0" smtClean="0"/>
              <a:t>was</a:t>
            </a:r>
            <a:r>
              <a:rPr lang="en-US" dirty="0" smtClean="0"/>
              <a:t> ________</a:t>
            </a:r>
            <a:r>
              <a:rPr lang="en-US" dirty="0" smtClean="0"/>
              <a:t> </a:t>
            </a:r>
            <a:r>
              <a:rPr lang="en-US" dirty="0" smtClean="0"/>
              <a:t>than all the others in the town. (cheap)</a:t>
            </a:r>
          </a:p>
          <a:p>
            <a:r>
              <a:rPr lang="en-US" dirty="0" smtClean="0"/>
              <a:t>3. The United States of America is large but Canada is ________</a:t>
            </a:r>
            <a:r>
              <a:rPr lang="en-US" dirty="0" smtClean="0"/>
              <a:t>. </a:t>
            </a:r>
            <a:r>
              <a:rPr lang="en-US" dirty="0" smtClean="0"/>
              <a:t>(large)</a:t>
            </a:r>
          </a:p>
          <a:p>
            <a:r>
              <a:rPr lang="en-US" dirty="0" smtClean="0"/>
              <a:t>4. </a:t>
            </a:r>
            <a:r>
              <a:rPr lang="en-US" dirty="0" smtClean="0"/>
              <a:t>What's</a:t>
            </a:r>
            <a:r>
              <a:rPr lang="en-US" dirty="0" smtClean="0"/>
              <a:t> ________</a:t>
            </a:r>
            <a:r>
              <a:rPr lang="en-US" dirty="0" smtClean="0"/>
              <a:t> </a:t>
            </a:r>
            <a:r>
              <a:rPr lang="en-US" dirty="0" smtClean="0"/>
              <a:t>canal in the world? (long)</a:t>
            </a:r>
          </a:p>
          <a:p>
            <a:r>
              <a:rPr lang="en-US" dirty="0" smtClean="0"/>
              <a:t>5. He looked a bit sad yesterday but he </a:t>
            </a:r>
            <a:r>
              <a:rPr lang="en-US" dirty="0" smtClean="0"/>
              <a:t>looks</a:t>
            </a:r>
            <a:r>
              <a:rPr lang="en-US" dirty="0" smtClean="0"/>
              <a:t> ________</a:t>
            </a:r>
            <a:r>
              <a:rPr lang="en-US" dirty="0" smtClean="0"/>
              <a:t> </a:t>
            </a:r>
            <a:r>
              <a:rPr lang="en-US" dirty="0" smtClean="0"/>
              <a:t>today. (happy)</a:t>
            </a:r>
          </a:p>
          <a:p>
            <a:r>
              <a:rPr lang="en-US" dirty="0" smtClean="0"/>
              <a:t>6. It was a terrible journey. It </a:t>
            </a:r>
            <a:r>
              <a:rPr lang="en-US" dirty="0" smtClean="0"/>
              <a:t>was</a:t>
            </a:r>
            <a:r>
              <a:rPr lang="en-US" dirty="0" smtClean="0"/>
              <a:t> ________</a:t>
            </a:r>
            <a:r>
              <a:rPr lang="en-US" dirty="0" smtClean="0"/>
              <a:t> </a:t>
            </a:r>
            <a:r>
              <a:rPr lang="en-US" dirty="0" smtClean="0"/>
              <a:t>journey of my life. (bad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We stayed at </a:t>
            </a:r>
            <a:r>
              <a:rPr lang="en-US" b="1" dirty="0" smtClean="0">
                <a:solidFill>
                  <a:srgbClr val="FF0000"/>
                </a:solidFill>
              </a:rPr>
              <a:t>the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cheapest</a:t>
            </a:r>
            <a:r>
              <a:rPr lang="en-US" dirty="0" smtClean="0"/>
              <a:t> </a:t>
            </a:r>
            <a:r>
              <a:rPr lang="en-US" dirty="0" smtClean="0"/>
              <a:t>hotel in the town. (cheap)</a:t>
            </a:r>
          </a:p>
          <a:p>
            <a:r>
              <a:rPr lang="en-US" dirty="0" smtClean="0"/>
              <a:t>2. Our hotel was </a:t>
            </a:r>
            <a:r>
              <a:rPr lang="en-US" b="1" dirty="0" smtClean="0">
                <a:solidFill>
                  <a:srgbClr val="FF0000"/>
                </a:solidFill>
              </a:rPr>
              <a:t>cheaper</a:t>
            </a:r>
            <a:r>
              <a:rPr lang="en-US" dirty="0" smtClean="0"/>
              <a:t> </a:t>
            </a:r>
            <a:r>
              <a:rPr lang="en-US" dirty="0" smtClean="0"/>
              <a:t>than all the others in the town. (cheap)</a:t>
            </a:r>
          </a:p>
          <a:p>
            <a:r>
              <a:rPr lang="en-US" dirty="0" smtClean="0"/>
              <a:t>3. The United States of America is large but Canada is </a:t>
            </a:r>
            <a:r>
              <a:rPr lang="en-US" b="1" dirty="0" smtClean="0">
                <a:solidFill>
                  <a:srgbClr val="FF0000"/>
                </a:solidFill>
              </a:rPr>
              <a:t>larger</a:t>
            </a:r>
            <a:r>
              <a:rPr lang="en-US" dirty="0" smtClean="0"/>
              <a:t>. </a:t>
            </a:r>
            <a:r>
              <a:rPr lang="en-US" dirty="0" smtClean="0"/>
              <a:t>(large)</a:t>
            </a:r>
          </a:p>
          <a:p>
            <a:r>
              <a:rPr lang="en-US" dirty="0" smtClean="0"/>
              <a:t>4. What's </a:t>
            </a:r>
            <a:r>
              <a:rPr lang="en-US" b="1" dirty="0" smtClean="0">
                <a:solidFill>
                  <a:srgbClr val="FF0000"/>
                </a:solidFill>
              </a:rPr>
              <a:t>the longest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canal in the world? (long)</a:t>
            </a:r>
          </a:p>
          <a:p>
            <a:r>
              <a:rPr lang="en-US" dirty="0" smtClean="0"/>
              <a:t>5. He looked a bit sad yesterday but he looks </a:t>
            </a:r>
            <a:r>
              <a:rPr lang="en-US" b="1" dirty="0" smtClean="0">
                <a:solidFill>
                  <a:srgbClr val="FF0000"/>
                </a:solidFill>
              </a:rPr>
              <a:t>happier</a:t>
            </a:r>
            <a:r>
              <a:rPr lang="en-US" dirty="0" smtClean="0"/>
              <a:t> </a:t>
            </a:r>
            <a:r>
              <a:rPr lang="en-US" dirty="0" smtClean="0"/>
              <a:t>today. (happy)</a:t>
            </a:r>
          </a:p>
          <a:p>
            <a:r>
              <a:rPr lang="en-US" dirty="0" smtClean="0"/>
              <a:t>6. It was a terrible journey. It was </a:t>
            </a:r>
            <a:r>
              <a:rPr lang="en-US" b="1" dirty="0" smtClean="0">
                <a:solidFill>
                  <a:srgbClr val="FF0000"/>
                </a:solidFill>
              </a:rPr>
              <a:t>the worst</a:t>
            </a:r>
            <a:r>
              <a:rPr lang="en-US" dirty="0" smtClean="0"/>
              <a:t> </a:t>
            </a:r>
            <a:r>
              <a:rPr lang="en-US" dirty="0" smtClean="0"/>
              <a:t>journey of my life. (bad)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Try </a:t>
            </a:r>
            <a:r>
              <a:rPr lang="es-HN" dirty="0" err="1" smtClean="0"/>
              <a:t>these</a:t>
            </a:r>
            <a:r>
              <a:rPr lang="es-HN" dirty="0" smtClean="0"/>
              <a:t> </a:t>
            </a:r>
            <a:r>
              <a:rPr lang="es-HN" dirty="0" err="1" smtClean="0"/>
              <a:t>on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own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7. Ali, can you tell me what</a:t>
            </a:r>
            <a:r>
              <a:rPr lang="en-US" dirty="0" smtClean="0"/>
              <a:t> ________ </a:t>
            </a:r>
            <a:r>
              <a:rPr lang="en-US" dirty="0" smtClean="0"/>
              <a:t> sport in your country is? (popular)</a:t>
            </a:r>
          </a:p>
          <a:p>
            <a:r>
              <a:rPr lang="en-US" dirty="0" smtClean="0"/>
              <a:t>8</a:t>
            </a:r>
            <a:r>
              <a:rPr lang="en-US" dirty="0" smtClean="0"/>
              <a:t>. Everest is  ________ </a:t>
            </a:r>
            <a:r>
              <a:rPr lang="en-US" dirty="0" smtClean="0"/>
              <a:t>mountain </a:t>
            </a:r>
            <a:r>
              <a:rPr lang="en-US" dirty="0" smtClean="0"/>
              <a:t>in the world. (high)</a:t>
            </a:r>
          </a:p>
          <a:p>
            <a:r>
              <a:rPr lang="en-US" dirty="0" smtClean="0"/>
              <a:t>9. We had a great holiday. It was one </a:t>
            </a:r>
            <a:r>
              <a:rPr lang="en-US" dirty="0" smtClean="0"/>
              <a:t>of </a:t>
            </a:r>
            <a:r>
              <a:rPr lang="en-US" dirty="0" smtClean="0"/>
              <a:t> ________ </a:t>
            </a:r>
            <a:r>
              <a:rPr lang="en-US" dirty="0" smtClean="0"/>
              <a:t>holidays we've </a:t>
            </a:r>
            <a:r>
              <a:rPr lang="en-US" dirty="0" smtClean="0"/>
              <a:t>ever had. (enjoyable)</a:t>
            </a:r>
          </a:p>
          <a:p>
            <a:r>
              <a:rPr lang="en-US" dirty="0" smtClean="0"/>
              <a:t>10. I prefer this bed to the other one. </a:t>
            </a:r>
            <a:r>
              <a:rPr lang="en-US" dirty="0" smtClean="0"/>
              <a:t>It's </a:t>
            </a:r>
            <a:r>
              <a:rPr lang="en-US" dirty="0" smtClean="0"/>
              <a:t> ________ </a:t>
            </a:r>
            <a:r>
              <a:rPr lang="en-US" dirty="0" smtClean="0"/>
              <a:t> </a:t>
            </a:r>
            <a:r>
              <a:rPr lang="en-US" dirty="0" smtClean="0"/>
              <a:t>. (comfortable)</a:t>
            </a:r>
          </a:p>
          <a:p>
            <a:r>
              <a:rPr lang="en-US" dirty="0" smtClean="0"/>
              <a:t>11. </a:t>
            </a:r>
            <a:r>
              <a:rPr lang="en-US" dirty="0" smtClean="0"/>
              <a:t>What's</a:t>
            </a:r>
            <a:r>
              <a:rPr lang="en-US" dirty="0" smtClean="0"/>
              <a:t> ________ </a:t>
            </a:r>
            <a:r>
              <a:rPr lang="en-US" dirty="0" smtClean="0"/>
              <a:t> </a:t>
            </a:r>
            <a:r>
              <a:rPr lang="en-US" dirty="0" smtClean="0"/>
              <a:t>way of getting from here to the station? (quick)</a:t>
            </a:r>
          </a:p>
          <a:p>
            <a:r>
              <a:rPr lang="en-US" dirty="0" smtClean="0"/>
              <a:t>12. Mr. and Mrs. Murphy have got four daughters</a:t>
            </a:r>
            <a:r>
              <a:rPr lang="en-US" dirty="0" smtClean="0"/>
              <a:t>. </a:t>
            </a:r>
            <a:r>
              <a:rPr lang="en-US" dirty="0" smtClean="0"/>
              <a:t>________ </a:t>
            </a:r>
            <a:r>
              <a:rPr lang="en-US" dirty="0" smtClean="0"/>
              <a:t> </a:t>
            </a:r>
            <a:r>
              <a:rPr lang="en-US" dirty="0" smtClean="0"/>
              <a:t>is 14. (old)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it</a:t>
            </a:r>
            <a:r>
              <a:rPr lang="es-HN" dirty="0" smtClean="0"/>
              <a:t> </a:t>
            </a:r>
            <a:r>
              <a:rPr lang="es-HN" dirty="0" err="1" smtClean="0"/>
              <a:t>out</a:t>
            </a:r>
            <a:r>
              <a:rPr lang="es-HN" dirty="0" smtClean="0"/>
              <a:t>!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7. Ali, can you tell me what </a:t>
            </a:r>
            <a:r>
              <a:rPr lang="en-US" b="1" dirty="0" smtClean="0">
                <a:solidFill>
                  <a:srgbClr val="FF0000"/>
                </a:solidFill>
              </a:rPr>
              <a:t>the most popular</a:t>
            </a:r>
            <a:r>
              <a:rPr lang="en-US" dirty="0" smtClean="0"/>
              <a:t> </a:t>
            </a:r>
            <a:r>
              <a:rPr lang="en-US" dirty="0" smtClean="0"/>
              <a:t>sport in your country is? (popular)</a:t>
            </a:r>
          </a:p>
          <a:p>
            <a:r>
              <a:rPr lang="en-US" dirty="0" smtClean="0"/>
              <a:t>8. Everest is  </a:t>
            </a:r>
            <a:r>
              <a:rPr lang="en-US" b="1" dirty="0" smtClean="0">
                <a:solidFill>
                  <a:srgbClr val="FF0000"/>
                </a:solidFill>
              </a:rPr>
              <a:t>the highest</a:t>
            </a:r>
            <a:r>
              <a:rPr lang="en-US" dirty="0" smtClean="0"/>
              <a:t> </a:t>
            </a:r>
            <a:r>
              <a:rPr lang="en-US" dirty="0" smtClean="0"/>
              <a:t>mountain in the world. (high)</a:t>
            </a:r>
          </a:p>
          <a:p>
            <a:r>
              <a:rPr lang="en-US" dirty="0" smtClean="0"/>
              <a:t>9. We had a great holiday. It was one of </a:t>
            </a:r>
            <a:r>
              <a:rPr lang="en-US" b="1" dirty="0" smtClean="0">
                <a:solidFill>
                  <a:srgbClr val="FF0000"/>
                </a:solidFill>
              </a:rPr>
              <a:t>the most enjoyable </a:t>
            </a:r>
            <a:r>
              <a:rPr lang="en-US" dirty="0" smtClean="0"/>
              <a:t>holidays </a:t>
            </a:r>
            <a:r>
              <a:rPr lang="en-US" dirty="0" smtClean="0"/>
              <a:t>we've ever had. (enjoyable)</a:t>
            </a:r>
          </a:p>
          <a:p>
            <a:r>
              <a:rPr lang="en-US" dirty="0" smtClean="0"/>
              <a:t>10. I prefer this bed to the other one. It's  </a:t>
            </a:r>
            <a:r>
              <a:rPr lang="en-US" b="1" dirty="0" smtClean="0">
                <a:solidFill>
                  <a:srgbClr val="FF0000"/>
                </a:solidFill>
              </a:rPr>
              <a:t>more comfortable</a:t>
            </a:r>
            <a:r>
              <a:rPr lang="en-US" dirty="0" smtClean="0"/>
              <a:t> </a:t>
            </a:r>
            <a:r>
              <a:rPr lang="en-US" dirty="0" smtClean="0"/>
              <a:t>. (comfortable)</a:t>
            </a:r>
          </a:p>
          <a:p>
            <a:r>
              <a:rPr lang="en-US" dirty="0" smtClean="0"/>
              <a:t>11. What's </a:t>
            </a:r>
            <a:r>
              <a:rPr lang="en-US" b="1" dirty="0" smtClean="0">
                <a:solidFill>
                  <a:srgbClr val="FF0000"/>
                </a:solidFill>
              </a:rPr>
              <a:t>the </a:t>
            </a:r>
            <a:r>
              <a:rPr lang="en-US" b="1" dirty="0" err="1" smtClean="0">
                <a:solidFill>
                  <a:srgbClr val="FF0000"/>
                </a:solidFill>
              </a:rPr>
              <a:t>quickiest</a:t>
            </a:r>
            <a:r>
              <a:rPr lang="en-US" dirty="0" smtClean="0"/>
              <a:t>  </a:t>
            </a:r>
            <a:r>
              <a:rPr lang="en-US" dirty="0" smtClean="0"/>
              <a:t>way of getting from here to the station? (quick)</a:t>
            </a:r>
          </a:p>
          <a:p>
            <a:r>
              <a:rPr lang="en-US" dirty="0" smtClean="0"/>
              <a:t>12. Mr. and Mrs. Murphy have got four daughters. </a:t>
            </a:r>
            <a:r>
              <a:rPr lang="en-US" b="1" dirty="0" smtClean="0">
                <a:solidFill>
                  <a:srgbClr val="FF0000"/>
                </a:solidFill>
              </a:rPr>
              <a:t>The oldest</a:t>
            </a:r>
            <a:r>
              <a:rPr lang="en-US" dirty="0" smtClean="0"/>
              <a:t>  </a:t>
            </a:r>
            <a:r>
              <a:rPr lang="en-US" dirty="0" smtClean="0"/>
              <a:t>is 14. (old)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09600" y="3276600"/>
            <a:ext cx="8229600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We use Comparatives and Superlatives to compare two or more nouns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formation of the comparative and superlative depends on the number of syllables in the </a:t>
            </a:r>
            <a:r>
              <a:rPr lang="en-US" dirty="0" smtClean="0"/>
              <a:t>adjective.</a:t>
            </a: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One-syllable </a:t>
            </a:r>
            <a:r>
              <a:rPr lang="en-US" b="1" dirty="0" smtClean="0"/>
              <a:t>Adjectives</a:t>
            </a:r>
            <a:endParaRPr lang="es-HN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form the comparative, we add </a:t>
            </a:r>
            <a:r>
              <a:rPr lang="en-US" b="1" dirty="0" smtClean="0"/>
              <a:t>-</a:t>
            </a:r>
            <a:r>
              <a:rPr lang="en-US" b="1" dirty="0" err="1" smtClean="0"/>
              <a:t>er</a:t>
            </a:r>
            <a:r>
              <a:rPr lang="en-US" dirty="0" smtClean="0"/>
              <a:t> to the end of the adjective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</a:t>
            </a:r>
            <a:r>
              <a:rPr lang="en-US" dirty="0" smtClean="0"/>
              <a:t>form the superlative, we add </a:t>
            </a:r>
            <a:r>
              <a:rPr lang="en-US" b="1" dirty="0" smtClean="0"/>
              <a:t>-</a:t>
            </a:r>
            <a:r>
              <a:rPr lang="en-US" b="1" dirty="0" err="1" smtClean="0"/>
              <a:t>est</a:t>
            </a:r>
            <a:r>
              <a:rPr lang="en-US" dirty="0" smtClean="0"/>
              <a:t> to the end of the adjective.</a:t>
            </a:r>
          </a:p>
          <a:p>
            <a:endParaRPr lang="es-HN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828800" y="4191000"/>
          <a:ext cx="60198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600"/>
                <a:gridCol w="2006600"/>
                <a:gridCol w="2006600"/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Adjective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Superlative </a:t>
                      </a:r>
                    </a:p>
                  </a:txBody>
                  <a:tcPr anchor="ctr"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small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smaller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smallest </a:t>
                      </a:r>
                    </a:p>
                  </a:txBody>
                  <a:tcPr anchor="ctr"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cold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colder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coldest </a:t>
                      </a:r>
                    </a:p>
                  </a:txBody>
                  <a:tcPr anchor="ctr"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light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lighter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lightest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dirty="0" smtClean="0"/>
              <a:t>omparatives </a:t>
            </a:r>
            <a:r>
              <a:rPr lang="en-US" dirty="0" smtClean="0"/>
              <a:t>are often followed by </a:t>
            </a:r>
            <a:r>
              <a:rPr lang="en-US" b="1" dirty="0" smtClean="0"/>
              <a:t>than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London </a:t>
            </a:r>
            <a:r>
              <a:rPr lang="en-US" dirty="0" smtClean="0"/>
              <a:t>is </a:t>
            </a:r>
            <a:r>
              <a:rPr lang="en-US" b="1" dirty="0" smtClean="0"/>
              <a:t>bigger than</a:t>
            </a:r>
            <a:r>
              <a:rPr lang="en-US" dirty="0" smtClean="0"/>
              <a:t> Santiago. </a:t>
            </a:r>
          </a:p>
          <a:p>
            <a:pPr algn="ctr"/>
            <a:endParaRPr lang="en-US" dirty="0" smtClean="0"/>
          </a:p>
          <a:p>
            <a:pPr algn="ctr">
              <a:buNone/>
            </a:pPr>
            <a:r>
              <a:rPr lang="en-US" dirty="0" smtClean="0"/>
              <a:t>Mike </a:t>
            </a:r>
            <a:r>
              <a:rPr lang="en-US" dirty="0" smtClean="0"/>
              <a:t>is </a:t>
            </a:r>
            <a:r>
              <a:rPr lang="en-US" b="1" dirty="0" smtClean="0"/>
              <a:t>taller than</a:t>
            </a:r>
            <a:r>
              <a:rPr lang="en-US" dirty="0" smtClean="0"/>
              <a:t> </a:t>
            </a:r>
            <a:r>
              <a:rPr lang="en-US" dirty="0" smtClean="0"/>
              <a:t>John, </a:t>
            </a:r>
            <a:r>
              <a:rPr lang="en-US" dirty="0" smtClean="0"/>
              <a:t>but James is </a:t>
            </a:r>
            <a:r>
              <a:rPr lang="en-US" b="1" dirty="0" smtClean="0"/>
              <a:t>the tallest</a:t>
            </a:r>
            <a:r>
              <a:rPr lang="en-US" dirty="0" smtClean="0"/>
              <a:t>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Two-syllable Adjectives ending in -</a:t>
            </a:r>
            <a:r>
              <a:rPr lang="en-US" b="1" dirty="0" smtClean="0"/>
              <a:t>Y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form the comparative, we remove the -y and add -</a:t>
            </a:r>
            <a:r>
              <a:rPr lang="en-US" b="1" dirty="0" err="1" smtClean="0"/>
              <a:t>ier</a:t>
            </a:r>
            <a:r>
              <a:rPr lang="en-US" dirty="0" smtClean="0"/>
              <a:t> to the end of the adjective.</a:t>
            </a:r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form the superlative, we remove the -y and add -</a:t>
            </a:r>
            <a:r>
              <a:rPr lang="en-US" b="1" dirty="0" err="1" smtClean="0"/>
              <a:t>iest</a:t>
            </a:r>
            <a:r>
              <a:rPr lang="en-US" dirty="0" smtClean="0"/>
              <a:t> to the end of the adjective.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600200" y="4724400"/>
          <a:ext cx="6096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Adjective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crazy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crazier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craziest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happy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happier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happiest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early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earlier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earliest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 woke up </a:t>
            </a:r>
            <a:r>
              <a:rPr lang="en-US" b="1" dirty="0" smtClean="0"/>
              <a:t>earlier </a:t>
            </a:r>
            <a:r>
              <a:rPr lang="en-US" dirty="0" smtClean="0"/>
              <a:t>than my mother.</a:t>
            </a:r>
          </a:p>
          <a:p>
            <a:endParaRPr lang="en-US" dirty="0" smtClean="0"/>
          </a:p>
          <a:p>
            <a:r>
              <a:rPr lang="en-US" dirty="0" smtClean="0"/>
              <a:t>My </a:t>
            </a:r>
            <a:r>
              <a:rPr lang="en-US" dirty="0" smtClean="0"/>
              <a:t>joke was </a:t>
            </a:r>
            <a:r>
              <a:rPr lang="en-US" b="1" dirty="0" smtClean="0"/>
              <a:t>funnier</a:t>
            </a:r>
            <a:r>
              <a:rPr lang="en-US" dirty="0" smtClean="0"/>
              <a:t> than your one. </a:t>
            </a:r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 smtClean="0"/>
              <a:t>was </a:t>
            </a:r>
            <a:r>
              <a:rPr lang="en-US" b="1" dirty="0" smtClean="0"/>
              <a:t>the happiest</a:t>
            </a:r>
            <a:r>
              <a:rPr lang="en-US" dirty="0" smtClean="0"/>
              <a:t> day of my life. </a:t>
            </a:r>
          </a:p>
          <a:p>
            <a:endParaRPr lang="es-HN" dirty="0" smtClean="0"/>
          </a:p>
          <a:p>
            <a:r>
              <a:rPr lang="es-HN" dirty="0" smtClean="0"/>
              <a:t>He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craziest</a:t>
            </a:r>
            <a:r>
              <a:rPr lang="es-HN" b="1" dirty="0" smtClean="0"/>
              <a:t> </a:t>
            </a:r>
            <a:r>
              <a:rPr lang="es-HN" dirty="0" smtClean="0"/>
              <a:t>clown at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circus</a:t>
            </a:r>
            <a:r>
              <a:rPr lang="es-HN" dirty="0" smtClean="0"/>
              <a:t>.</a:t>
            </a:r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Adjectives with Two or more </a:t>
            </a:r>
            <a:r>
              <a:rPr lang="en-US" b="1" dirty="0" smtClean="0"/>
              <a:t>Syllables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Adjectives with 2 syllables (that don't end in -y) and higher (3, 4 syllables etc), we use </a:t>
            </a:r>
            <a:r>
              <a:rPr lang="en-US" b="1" dirty="0" smtClean="0"/>
              <a:t>more</a:t>
            </a:r>
            <a:r>
              <a:rPr lang="en-US" dirty="0" smtClean="0"/>
              <a:t> for comparatives and </a:t>
            </a:r>
            <a:r>
              <a:rPr lang="en-US" b="1" dirty="0" smtClean="0"/>
              <a:t>the most </a:t>
            </a:r>
            <a:r>
              <a:rPr lang="en-US" dirty="0" smtClean="0"/>
              <a:t>for superlatives.</a:t>
            </a:r>
          </a:p>
          <a:p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914400" y="3962399"/>
          <a:ext cx="76200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0000"/>
                <a:gridCol w="2540000"/>
                <a:gridCol w="2540000"/>
              </a:tblGrid>
              <a:tr h="1422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Adjective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handsome</a:t>
                      </a:r>
                      <a:r>
                        <a:rPr lang="es-HN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more handsome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most handsome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nervous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more nervous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most nervous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enthusiastic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more enthusiastic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most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enthusiastic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My </a:t>
            </a:r>
            <a:r>
              <a:rPr lang="en-US" dirty="0" smtClean="0"/>
              <a:t>girlfriend is </a:t>
            </a:r>
            <a:r>
              <a:rPr lang="en-US" b="1" dirty="0" smtClean="0"/>
              <a:t>more beautiful</a:t>
            </a:r>
            <a:r>
              <a:rPr lang="en-US" dirty="0" smtClean="0"/>
              <a:t> than yours.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dog is </a:t>
            </a:r>
            <a:r>
              <a:rPr lang="en-US" b="1" dirty="0" smtClean="0"/>
              <a:t>more intelligent </a:t>
            </a:r>
            <a:r>
              <a:rPr lang="en-US" dirty="0" smtClean="0"/>
              <a:t>than that one.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Alex is </a:t>
            </a:r>
            <a:r>
              <a:rPr lang="en-US" b="1" dirty="0" smtClean="0"/>
              <a:t>more intelligent</a:t>
            </a:r>
            <a:r>
              <a:rPr lang="en-US" dirty="0" smtClean="0"/>
              <a:t> than </a:t>
            </a:r>
            <a:r>
              <a:rPr lang="en-US" dirty="0" smtClean="0"/>
              <a:t>you, </a:t>
            </a:r>
            <a:r>
              <a:rPr lang="en-US" dirty="0" smtClean="0"/>
              <a:t>but I am </a:t>
            </a:r>
            <a:r>
              <a:rPr lang="en-US" b="1" dirty="0" smtClean="0"/>
              <a:t>the</a:t>
            </a:r>
            <a:r>
              <a:rPr lang="en-US" dirty="0" smtClean="0"/>
              <a:t> </a:t>
            </a:r>
            <a:r>
              <a:rPr lang="en-US" b="1" dirty="0" smtClean="0"/>
              <a:t>most intelligent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smtClean="0"/>
              <a:t>Irregular </a:t>
            </a:r>
            <a:r>
              <a:rPr lang="es-HN" dirty="0" err="1" smtClean="0"/>
              <a:t>Adjectives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 </a:t>
            </a:r>
            <a:r>
              <a:rPr lang="en-US" dirty="0" smtClean="0"/>
              <a:t>am a </a:t>
            </a:r>
            <a:r>
              <a:rPr lang="en-US" b="1" dirty="0" smtClean="0"/>
              <a:t>better</a:t>
            </a:r>
            <a:r>
              <a:rPr lang="en-US" dirty="0" smtClean="0"/>
              <a:t> tennis player than </a:t>
            </a:r>
            <a:r>
              <a:rPr lang="en-US" dirty="0" smtClean="0"/>
              <a:t>you, </a:t>
            </a:r>
            <a:r>
              <a:rPr lang="en-US" dirty="0" smtClean="0"/>
              <a:t>but Marcelo is </a:t>
            </a:r>
            <a:r>
              <a:rPr lang="en-US" b="1" dirty="0" smtClean="0"/>
              <a:t>the best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Steve is a </a:t>
            </a:r>
            <a:r>
              <a:rPr lang="en-US" b="1" dirty="0" smtClean="0"/>
              <a:t>worse</a:t>
            </a:r>
            <a:r>
              <a:rPr lang="en-US" dirty="0" smtClean="0"/>
              <a:t> liar than </a:t>
            </a:r>
            <a:r>
              <a:rPr lang="en-US" dirty="0" smtClean="0"/>
              <a:t>me, </a:t>
            </a:r>
            <a:r>
              <a:rPr lang="en-US" dirty="0" smtClean="0"/>
              <a:t>but Adrian is </a:t>
            </a:r>
            <a:r>
              <a:rPr lang="en-US" b="1" dirty="0" smtClean="0"/>
              <a:t>the</a:t>
            </a:r>
            <a:r>
              <a:rPr lang="en-US" dirty="0" smtClean="0"/>
              <a:t> </a:t>
            </a:r>
            <a:r>
              <a:rPr lang="en-US" b="1" dirty="0" smtClean="0"/>
              <a:t>worst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38199" y="2209800"/>
          <a:ext cx="76962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0783"/>
                <a:gridCol w="2230783"/>
                <a:gridCol w="323463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Adjective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Comparative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Superlative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good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better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best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bad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worse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 worst 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far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further / farther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the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furthest</a:t>
                      </a:r>
                      <a:r>
                        <a:rPr lang="es-HN" dirty="0"/>
                        <a:t> / </a:t>
                      </a:r>
                      <a:r>
                        <a:rPr lang="es-HN" dirty="0" err="1"/>
                        <a:t>farthest</a:t>
                      </a:r>
                      <a:endParaRPr lang="es-HN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809</Words>
  <Application>Microsoft Office PowerPoint</Application>
  <PresentationFormat>Presentación en pantalla (4:3)</PresentationFormat>
  <Paragraphs>131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Urbano</vt:lpstr>
      <vt:lpstr>The Comparative and Superlative</vt:lpstr>
      <vt:lpstr>We use Comparatives and Superlatives to compare two or more nouns.  The formation of the comparative and superlative depends on the number of syllables in the adjective. </vt:lpstr>
      <vt:lpstr>One-syllable Adjectives</vt:lpstr>
      <vt:lpstr>Remember that</vt:lpstr>
      <vt:lpstr>Two-syllable Adjectives ending in -Y</vt:lpstr>
      <vt:lpstr>Examples</vt:lpstr>
      <vt:lpstr>Adjectives with Two or more Syllables</vt:lpstr>
      <vt:lpstr>Examples</vt:lpstr>
      <vt:lpstr>Irregular Adjectives</vt:lpstr>
      <vt:lpstr>Using "as ____ as" </vt:lpstr>
      <vt:lpstr>Let´s try these exercises</vt:lpstr>
      <vt:lpstr>Check the answers</vt:lpstr>
      <vt:lpstr>Try these on your own</vt:lpstr>
      <vt:lpstr>Check it out!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Comparative and Superlative</dc:title>
  <dc:creator>Any</dc:creator>
  <cp:lastModifiedBy>Any</cp:lastModifiedBy>
  <cp:revision>1</cp:revision>
  <dcterms:created xsi:type="dcterms:W3CDTF">2012-10-27T18:37:34Z</dcterms:created>
  <dcterms:modified xsi:type="dcterms:W3CDTF">2012-10-27T19:16:23Z</dcterms:modified>
</cp:coreProperties>
</file>