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Quicksand Bold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119635" y="2299096"/>
            <a:ext cx="12048730" cy="521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9"/>
              </a:lnSpc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Superlative</a:t>
            </a:r>
          </a:p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4999">
                <a:solidFill>
                  <a:srgbClr val="FFFFFF"/>
                </a:solidFill>
                <a:latin typeface="Quicksand Bold"/>
              </a:rPr>
              <a:t>A</a:t>
            </a:r>
            <a:r>
              <a:rPr lang="en-US" sz="15000">
                <a:solidFill>
                  <a:srgbClr val="FFFFFF"/>
                </a:solidFill>
                <a:latin typeface="Quicksand Bold"/>
              </a:rPr>
              <a:t>djectives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000000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35003" y="4682324"/>
            <a:ext cx="5830105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 - faster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505642"/>
            <a:ext cx="7941122" cy="352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est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superlative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300400"/>
            <a:ext cx="7941122" cy="395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superlative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4016278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iest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2703" y="4919290"/>
            <a:ext cx="7334704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happy - happier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300400"/>
            <a:ext cx="7941122" cy="395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superlative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02878" y="4316108"/>
            <a:ext cx="7941122" cy="3961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 is added.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gest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03219" y="4682324"/>
            <a:ext cx="569367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 - bigger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2878" y="4316108"/>
            <a:ext cx="7941122" cy="3961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 is added.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300400"/>
            <a:ext cx="7941122" cy="395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the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00451" y="4806098"/>
            <a:ext cx="8091277" cy="71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>
                <a:solidFill>
                  <a:srgbClr val="000000"/>
                </a:solidFill>
                <a:latin typeface="Quicksand Bold"/>
              </a:rPr>
              <a:t>beautiful - more beautiful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5685" y="7774150"/>
            <a:ext cx="6913615" cy="71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>
                <a:solidFill>
                  <a:srgbClr val="FF1616"/>
                </a:solidFill>
                <a:latin typeface="Quicksand Bold"/>
              </a:rPr>
              <a:t>the most </a:t>
            </a:r>
            <a:r>
              <a:rPr lang="en-US" sz="5000">
                <a:solidFill>
                  <a:srgbClr val="000000"/>
                </a:solidFill>
                <a:latin typeface="Quicksand Bold"/>
              </a:rPr>
              <a:t>beautiful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300400"/>
            <a:ext cx="7941122" cy="395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the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most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Irregular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SUPERLATIVE ADJECTIVES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Irregular Adjectives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497910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Irregular adjectives don't follow these rules. </a:t>
            </a:r>
          </a:p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So, you must memorize them.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4174191"/>
            <a:ext cx="657513" cy="6141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479845" y="4174191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good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40463" y="4202766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4948350"/>
            <a:ext cx="657513" cy="61411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79845" y="4948350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40463" y="4976925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worse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5636733"/>
            <a:ext cx="657513" cy="61411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479845" y="5636733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40463" y="5665308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further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6332509"/>
            <a:ext cx="657513" cy="61411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9479845" y="633250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well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40463" y="6361084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7106669"/>
            <a:ext cx="657513" cy="61411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9479845" y="710666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much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40463" y="7135244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22252" y="7825122"/>
            <a:ext cx="657513" cy="6141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479845" y="7825122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many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940463" y="7853697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4199985"/>
            <a:ext cx="657513" cy="614118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4805833" y="4223189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best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4974144"/>
            <a:ext cx="657513" cy="614118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4805833" y="4997348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worst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5662527"/>
            <a:ext cx="657513" cy="614118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4805833" y="5685731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furthest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6358304"/>
            <a:ext cx="657513" cy="614118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4805833" y="6381508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best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7132463"/>
            <a:ext cx="657513" cy="614118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4805833" y="7155667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most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63797" y="7850917"/>
            <a:ext cx="657513" cy="614118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4805833" y="7874120"/>
            <a:ext cx="2925275" cy="58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Let's Practice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SUPERLATIVE ADJECTIVES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Superlative Adjectives?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 - faster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 - faster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 - slower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 - slower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33811"/>
            <a:ext cx="18288000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 - stronger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33811"/>
            <a:ext cx="18288000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 - stronger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 - bigger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 - bigger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9894" y="533811"/>
            <a:ext cx="14708212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 - happier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9894" y="533811"/>
            <a:ext cx="14708212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 - happier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iest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81075" y="4515167"/>
            <a:ext cx="8468898" cy="351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Superlative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the difference between </a:t>
            </a:r>
            <a:r>
              <a:rPr lang="en-US" sz="5000" u="none" spc="50">
                <a:solidFill>
                  <a:srgbClr val="000000"/>
                </a:solidFill>
                <a:latin typeface="Quicksand Bold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3 or more  things.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Superlative Adjectives?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 - colder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 - colder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 - hotter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33811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 - hotter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9817" y="533811"/>
            <a:ext cx="15008365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 - cheaper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9817" y="533811"/>
            <a:ext cx="15008365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 - cheaper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58375"/>
            <a:ext cx="12115984" cy="255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1129" y="1013458"/>
            <a:ext cx="13425741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boring - more 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1129" y="1013458"/>
            <a:ext cx="13425741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boring - more 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6238021"/>
            <a:ext cx="12115984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FF1616"/>
                </a:solidFill>
                <a:latin typeface="Quicksand Bold"/>
              </a:rPr>
              <a:t>the most </a:t>
            </a:r>
            <a:r>
              <a:rPr lang="en-US" sz="10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557" y="1013458"/>
            <a:ext cx="17818886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handsome - more 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557" y="1013458"/>
            <a:ext cx="17818886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handsome - more 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6383936"/>
            <a:ext cx="15374750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FF1616"/>
                </a:solidFill>
                <a:latin typeface="Quicksand Bold"/>
              </a:rPr>
              <a:t>the most</a:t>
            </a:r>
            <a:r>
              <a:rPr lang="en-US" sz="10000">
                <a:solidFill>
                  <a:srgbClr val="000000"/>
                </a:solidFill>
                <a:latin typeface="Quicksand Bold"/>
              </a:rPr>
              <a:t> handsome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24284" y="7298549"/>
            <a:ext cx="1589960" cy="1589960"/>
            <a:chOff x="0" y="0"/>
            <a:chExt cx="5740400" cy="574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113928" y="5279264"/>
            <a:ext cx="3609245" cy="3609245"/>
            <a:chOff x="0" y="0"/>
            <a:chExt cx="5740400" cy="574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Superlative Adjectives?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95115" y="6846443"/>
            <a:ext cx="3046870" cy="68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2"/>
              </a:lnSpc>
            </a:pPr>
            <a:r>
              <a:rPr lang="en-US" sz="4875">
                <a:solidFill>
                  <a:srgbClr val="FAF7F7"/>
                </a:solidFill>
                <a:latin typeface="Quicksand Bold"/>
              </a:rPr>
              <a:t>biggest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1075" y="4515167"/>
            <a:ext cx="8468898" cy="351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Superlative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the difference between </a:t>
            </a:r>
            <a:r>
              <a:rPr lang="en-US" sz="5000" u="none" spc="50">
                <a:solidFill>
                  <a:srgbClr val="000000"/>
                </a:solidFill>
                <a:latin typeface="Quicksand Bold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3 or more  things.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1718818" y="6673918"/>
            <a:ext cx="2214591" cy="2214591"/>
            <a:chOff x="0" y="0"/>
            <a:chExt cx="5740400" cy="574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348067" y="1013458"/>
            <a:ext cx="20984133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expensive - more 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348067" y="1013458"/>
            <a:ext cx="20984133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Quicksand Bold"/>
              </a:rPr>
              <a:t>expensive - more 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6383936"/>
            <a:ext cx="15374750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FF1616"/>
                </a:solidFill>
                <a:latin typeface="Quicksand Bold"/>
              </a:rPr>
              <a:t>the most </a:t>
            </a:r>
            <a:r>
              <a:rPr lang="en-US" sz="10000">
                <a:solidFill>
                  <a:srgbClr val="000000"/>
                </a:solidFill>
                <a:latin typeface="Quicksand Bold"/>
              </a:rPr>
              <a:t>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734118" y="1111292"/>
            <a:ext cx="19756236" cy="150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Quicksand Bold"/>
              </a:rPr>
              <a:t>interesting - more 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734118" y="1111292"/>
            <a:ext cx="19756236" cy="150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Quicksand Bold"/>
              </a:rPr>
              <a:t>interesting - more 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6383936"/>
            <a:ext cx="15374750" cy="168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FF1616"/>
                </a:solidFill>
                <a:latin typeface="Quicksand Bold"/>
              </a:rPr>
              <a:t>the most </a:t>
            </a:r>
            <a:r>
              <a:rPr lang="en-US" sz="10000">
                <a:solidFill>
                  <a:srgbClr val="000000"/>
                </a:solidFill>
                <a:latin typeface="Quicksand Bold"/>
              </a:rPr>
              <a:t>interesting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4894" y="1497809"/>
            <a:ext cx="7551618" cy="755161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0"/>
            <a:ext cx="18288000" cy="2493342"/>
            <a:chOff x="0" y="0"/>
            <a:chExt cx="6186311" cy="8434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843427"/>
            </a:xfrm>
            <a:custGeom>
              <a:avLst/>
              <a:gdLst/>
              <a:ahLst/>
              <a:cxnLst/>
              <a:rect l="l" t="t" r="r" b="b"/>
              <a:pathLst>
                <a:path w="6186311" h="843427">
                  <a:moveTo>
                    <a:pt x="0" y="0"/>
                  </a:moveTo>
                  <a:lnTo>
                    <a:pt x="6186311" y="0"/>
                  </a:lnTo>
                  <a:lnTo>
                    <a:pt x="6186311" y="843427"/>
                  </a:lnTo>
                  <a:lnTo>
                    <a:pt x="0" y="843427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946680" y="-177349"/>
            <a:ext cx="10394640" cy="256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Good Job!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Superlative Adjectives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4900" y="4505642"/>
            <a:ext cx="8039032" cy="352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To make a superlative adjective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the superlative form.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Superlative Adjectives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96090" y="1925597"/>
            <a:ext cx="15343285" cy="78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Superlative Adjectives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4900" y="4505642"/>
            <a:ext cx="8039032" cy="352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To make a superlative adjective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the superlative form.</a:t>
            </a:r>
          </a:p>
        </p:txBody>
      </p:sp>
      <p:grpSp>
        <p:nvGrpSpPr>
          <p:cNvPr id="12" name="Group 12"/>
          <p:cNvGrpSpPr/>
          <p:nvPr/>
        </p:nvGrpSpPr>
        <p:grpSpPr>
          <a:xfrm rot="-1603935">
            <a:off x="13968888" y="8476570"/>
            <a:ext cx="1698011" cy="428332"/>
            <a:chOff x="0" y="0"/>
            <a:chExt cx="1701690" cy="429260"/>
          </a:xfrm>
        </p:grpSpPr>
        <p:sp>
          <p:nvSpPr>
            <p:cNvPr id="13" name="Freeform 13"/>
            <p:cNvSpPr/>
            <p:nvPr/>
          </p:nvSpPr>
          <p:spPr>
            <a:xfrm>
              <a:off x="0" y="-5080"/>
              <a:ext cx="1701690" cy="434340"/>
            </a:xfrm>
            <a:custGeom>
              <a:avLst/>
              <a:gdLst/>
              <a:ahLst/>
              <a:cxnLst/>
              <a:rect l="l" t="t" r="r" b="b"/>
              <a:pathLst>
                <a:path w="1701690" h="434340">
                  <a:moveTo>
                    <a:pt x="1683910" y="187960"/>
                  </a:moveTo>
                  <a:lnTo>
                    <a:pt x="1422290" y="11430"/>
                  </a:lnTo>
                  <a:cubicBezTo>
                    <a:pt x="1404510" y="0"/>
                    <a:pt x="1381650" y="3810"/>
                    <a:pt x="1368950" y="21590"/>
                  </a:cubicBezTo>
                  <a:cubicBezTo>
                    <a:pt x="1357520" y="39370"/>
                    <a:pt x="1361330" y="62230"/>
                    <a:pt x="1379110" y="74930"/>
                  </a:cubicBezTo>
                  <a:lnTo>
                    <a:pt x="153786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537860" y="257810"/>
                  </a:lnTo>
                  <a:lnTo>
                    <a:pt x="1379110" y="364490"/>
                  </a:lnTo>
                  <a:cubicBezTo>
                    <a:pt x="1361330" y="375920"/>
                    <a:pt x="1357520" y="400050"/>
                    <a:pt x="1368950" y="417830"/>
                  </a:cubicBezTo>
                  <a:cubicBezTo>
                    <a:pt x="1376570" y="429260"/>
                    <a:pt x="1388000" y="434340"/>
                    <a:pt x="1400700" y="434340"/>
                  </a:cubicBezTo>
                  <a:cubicBezTo>
                    <a:pt x="1408320" y="434340"/>
                    <a:pt x="1415940" y="431800"/>
                    <a:pt x="1422290" y="427990"/>
                  </a:cubicBezTo>
                  <a:lnTo>
                    <a:pt x="1685180" y="251460"/>
                  </a:lnTo>
                  <a:cubicBezTo>
                    <a:pt x="1695340" y="243840"/>
                    <a:pt x="1701690" y="232410"/>
                    <a:pt x="1701690" y="219710"/>
                  </a:cubicBezTo>
                  <a:cubicBezTo>
                    <a:pt x="1701690" y="207010"/>
                    <a:pt x="1695340" y="195580"/>
                    <a:pt x="1683910" y="187960"/>
                  </a:cubicBez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65968" y="5980269"/>
            <a:ext cx="2641446" cy="73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78"/>
              </a:lnSpc>
            </a:pPr>
            <a:r>
              <a:rPr lang="en-US" sz="5162">
                <a:solidFill>
                  <a:srgbClr val="000000"/>
                </a:solidFill>
                <a:latin typeface="Quicksand Bold"/>
              </a:rPr>
              <a:t>small</a:t>
            </a:r>
            <a:r>
              <a:rPr lang="en-US" sz="5162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52685" y="4677092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small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970206" y="7475188"/>
            <a:ext cx="2289094" cy="5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8"/>
              </a:lnSpc>
            </a:pPr>
            <a:r>
              <a:rPr lang="en-US" sz="4017">
                <a:solidFill>
                  <a:srgbClr val="000000"/>
                </a:solidFill>
                <a:latin typeface="Quicksand Bold"/>
              </a:rPr>
              <a:t>small</a:t>
            </a:r>
            <a:r>
              <a:rPr lang="en-US" sz="4017">
                <a:solidFill>
                  <a:srgbClr val="FF1616"/>
                </a:solidFill>
                <a:latin typeface="Quicksand Bold"/>
              </a:rPr>
              <a:t>est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09123" y="8497455"/>
            <a:ext cx="3134979" cy="5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8"/>
              </a:lnSpc>
            </a:pPr>
            <a:r>
              <a:rPr lang="en-US" sz="4017">
                <a:solidFill>
                  <a:srgbClr val="008037"/>
                </a:solidFill>
                <a:latin typeface="Quicksand Bold"/>
              </a:rPr>
              <a:t>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Rules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SUPERLATVIE ADJECTIVES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505642"/>
            <a:ext cx="7941122" cy="352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est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superlative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Custom</PresentationFormat>
  <Paragraphs>156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2020-05-22T03:41:41Z</dcterms:created>
  <dcterms:modified xsi:type="dcterms:W3CDTF">2020-05-22T03:41:48Z</dcterms:modified>
  <dc:identifier/>
</cp:coreProperties>
</file>