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ppt/tags/tag12.xml" ContentType="application/vnd.openxmlformats-officedocument.presentationml.tags+xml"/>
  <Override PartName="/ppt/notesSlides/notesSlide12.xml" ContentType="application/vnd.openxmlformats-officedocument.presentationml.notesSlide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ppt/tags/tag14.xml" ContentType="application/vnd.openxmlformats-officedocument.presentationml.tags+xml"/>
  <Override PartName="/ppt/notesSlides/notesSlide14.xml" ContentType="application/vnd.openxmlformats-officedocument.presentationml.notesSlide+xml"/>
  <Override PartName="/ppt/tags/tag15.xml" ContentType="application/vnd.openxmlformats-officedocument.presentationml.tags+xml"/>
  <Override PartName="/ppt/notesSlides/notesSlide15.xml" ContentType="application/vnd.openxmlformats-officedocument.presentationml.notesSlide+xml"/>
  <Override PartName="/ppt/tags/tag16.xml" ContentType="application/vnd.openxmlformats-officedocument.presentationml.tags+xml"/>
  <Override PartName="/ppt/notesSlides/notesSlide16.xml" ContentType="application/vnd.openxmlformats-officedocument.presentationml.notesSlide+xml"/>
  <Override PartName="/ppt/tags/tag17.xml" ContentType="application/vnd.openxmlformats-officedocument.presentationml.tags+xml"/>
  <Override PartName="/ppt/notesSlides/notesSlide17.xml" ContentType="application/vnd.openxmlformats-officedocument.presentationml.notesSlide+xml"/>
  <Override PartName="/ppt/tags/tag18.xml" ContentType="application/vnd.openxmlformats-officedocument.presentationml.tags+xml"/>
  <Override PartName="/ppt/notesSlides/notesSlide18.xml" ContentType="application/vnd.openxmlformats-officedocument.presentationml.notesSlide+xml"/>
  <Override PartName="/ppt/tags/tag19.xml" ContentType="application/vnd.openxmlformats-officedocument.presentationml.tags+xml"/>
  <Override PartName="/ppt/notesSlides/notesSlide19.xml" ContentType="application/vnd.openxmlformats-officedocument.presentationml.notesSlide+xml"/>
  <Override PartName="/ppt/tags/tag20.xml" ContentType="application/vnd.openxmlformats-officedocument.presentationml.tags+xml"/>
  <Override PartName="/ppt/notesSlides/notesSlide20.xml" ContentType="application/vnd.openxmlformats-officedocument.presentationml.notesSlide+xml"/>
  <Override PartName="/ppt/tags/tag21.xml" ContentType="application/vnd.openxmlformats-officedocument.presentationml.tags+xml"/>
  <Override PartName="/ppt/notesSlides/notesSlide21.xml" ContentType="application/vnd.openxmlformats-officedocument.presentationml.notesSlide+xml"/>
  <Override PartName="/ppt/tags/tag22.xml" ContentType="application/vnd.openxmlformats-officedocument.presentationml.tags+xml"/>
  <Override PartName="/ppt/notesSlides/notesSlide22.xml" ContentType="application/vnd.openxmlformats-officedocument.presentationml.notesSlide+xml"/>
  <Override PartName="/ppt/tags/tag23.xml" ContentType="application/vnd.openxmlformats-officedocument.presentationml.tags+xml"/>
  <Override PartName="/ppt/notesSlides/notesSlide23.xml" ContentType="application/vnd.openxmlformats-officedocument.presentationml.notesSlide+xml"/>
  <Override PartName="/ppt/tags/tag24.xml" ContentType="application/vnd.openxmlformats-officedocument.presentationml.tags+xml"/>
  <Override PartName="/ppt/notesSlides/notesSlide24.xml" ContentType="application/vnd.openxmlformats-officedocument.presentationml.notesSlide+xml"/>
  <Override PartName="/ppt/tags/tag25.xml" ContentType="application/vnd.openxmlformats-officedocument.presentationml.tags+xml"/>
  <Override PartName="/ppt/notesSlides/notesSlide25.xml" ContentType="application/vnd.openxmlformats-officedocument.presentationml.notesSlide+xml"/>
  <Override PartName="/ppt/tags/tag26.xml" ContentType="application/vnd.openxmlformats-officedocument.presentationml.tags+xml"/>
  <Override PartName="/ppt/notesSlides/notesSlide26.xml" ContentType="application/vnd.openxmlformats-officedocument.presentationml.notesSlide+xml"/>
  <Override PartName="/ppt/tags/tag27.xml" ContentType="application/vnd.openxmlformats-officedocument.presentationml.tags+xml"/>
  <Override PartName="/ppt/notesSlides/notesSlide27.xml" ContentType="application/vnd.openxmlformats-officedocument.presentationml.notesSlide+xml"/>
  <Override PartName="/ppt/tags/tag28.xml" ContentType="application/vnd.openxmlformats-officedocument.presentationml.tags+xml"/>
  <Override PartName="/ppt/notesSlides/notesSlide28.xml" ContentType="application/vnd.openxmlformats-officedocument.presentationml.notesSlide+xml"/>
  <Override PartName="/ppt/tags/tag29.xml" ContentType="application/vnd.openxmlformats-officedocument.presentationml.tags+xml"/>
  <Override PartName="/ppt/notesSlides/notesSlide29.xml" ContentType="application/vnd.openxmlformats-officedocument.presentationml.notesSlide+xml"/>
  <Override PartName="/ppt/tags/tag30.xml" ContentType="application/vnd.openxmlformats-officedocument.presentationml.tags+xml"/>
  <Override PartName="/ppt/notesSlides/notesSlide30.xml" ContentType="application/vnd.openxmlformats-officedocument.presentationml.notesSlide+xml"/>
  <Override PartName="/ppt/tags/tag31.xml" ContentType="application/vnd.openxmlformats-officedocument.presentationml.tags+xml"/>
  <Override PartName="/ppt/notesSlides/notesSlide31.xml" ContentType="application/vnd.openxmlformats-officedocument.presentationml.notesSlide+xml"/>
  <Override PartName="/ppt/tags/tag32.xml" ContentType="application/vnd.openxmlformats-officedocument.presentationml.tags+xml"/>
  <Override PartName="/ppt/notesSlides/notesSlide32.xml" ContentType="application/vnd.openxmlformats-officedocument.presentationml.notesSlide+xml"/>
  <Override PartName="/ppt/tags/tag33.xml" ContentType="application/vnd.openxmlformats-officedocument.presentationml.tags+xml"/>
  <Override PartName="/ppt/notesSlides/notesSlide33.xml" ContentType="application/vnd.openxmlformats-officedocument.presentationml.notesSlide+xml"/>
  <Override PartName="/ppt/tags/tag34.xml" ContentType="application/vnd.openxmlformats-officedocument.presentationml.tags+xml"/>
  <Override PartName="/ppt/notesSlides/notesSlide34.xml" ContentType="application/vnd.openxmlformats-officedocument.presentationml.notesSlide+xml"/>
  <Override PartName="/ppt/tags/tag35.xml" ContentType="application/vnd.openxmlformats-officedocument.presentationml.tags+xml"/>
  <Override PartName="/ppt/notesSlides/notesSlide35.xml" ContentType="application/vnd.openxmlformats-officedocument.presentationml.notesSlide+xml"/>
  <Override PartName="/ppt/tags/tag36.xml" ContentType="application/vnd.openxmlformats-officedocument.presentationml.tags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8" r:id="rId2"/>
    <p:sldId id="257" r:id="rId3"/>
    <p:sldId id="259" r:id="rId4"/>
    <p:sldId id="260" r:id="rId5"/>
    <p:sldId id="262" r:id="rId6"/>
    <p:sldId id="266" r:id="rId7"/>
    <p:sldId id="268" r:id="rId8"/>
    <p:sldId id="267" r:id="rId9"/>
    <p:sldId id="272" r:id="rId10"/>
    <p:sldId id="273" r:id="rId11"/>
    <p:sldId id="274" r:id="rId12"/>
    <p:sldId id="276" r:id="rId13"/>
    <p:sldId id="269" r:id="rId14"/>
    <p:sldId id="270" r:id="rId15"/>
    <p:sldId id="277" r:id="rId16"/>
    <p:sldId id="278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299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984" y="-6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F28F1B-53F8-4C50-985A-EADBEE1EDD32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842CB-93A1-4259-A2C1-DDD971C94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21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9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6934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982505F-6C95-4F44-B211-DE1E982E6611}" type="slidenum">
              <a:rPr lang="en-US" sz="1200" b="0">
                <a:latin typeface="Calibri" pitchFamily="34" charset="0"/>
              </a:rPr>
              <a:pPr algn="r"/>
              <a:t>1</a:t>
            </a:fld>
            <a:endParaRPr lang="en-US" sz="1200" b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9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6934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982505F-6C95-4F44-B211-DE1E982E6611}" type="slidenum">
              <a:rPr lang="en-US" sz="1200" b="0">
                <a:latin typeface="Calibri" pitchFamily="34" charset="0"/>
              </a:rPr>
              <a:pPr algn="r"/>
              <a:t>10</a:t>
            </a:fld>
            <a:endParaRPr lang="en-US" sz="1200" b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37CCB-21D8-4C5F-BB33-7FCE87025E1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37CCB-21D8-4C5F-BB33-7FCE87025E1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87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EB04C4-7875-403D-9118-9EA33B945B5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9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6934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982505F-6C95-4F44-B211-DE1E982E6611}" type="slidenum">
              <a:rPr lang="en-US" sz="1200" b="0">
                <a:latin typeface="Calibri" pitchFamily="34" charset="0"/>
              </a:rPr>
              <a:pPr algn="r"/>
              <a:t>14</a:t>
            </a:fld>
            <a:endParaRPr lang="en-US" sz="1200" b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37CCB-21D8-4C5F-BB33-7FCE87025E1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37CCB-21D8-4C5F-BB33-7FCE87025E17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87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EB04C4-7875-403D-9118-9EA33B945B5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9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6934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982505F-6C95-4F44-B211-DE1E982E6611}" type="slidenum">
              <a:rPr lang="en-US" sz="1200" b="0">
                <a:latin typeface="Calibri" pitchFamily="34" charset="0"/>
              </a:rPr>
              <a:pPr algn="r"/>
              <a:t>18</a:t>
            </a:fld>
            <a:endParaRPr lang="en-US" sz="1200" b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37CCB-21D8-4C5F-BB33-7FCE87025E17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37CCB-21D8-4C5F-BB33-7FCE87025E17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37CCB-21D8-4C5F-BB33-7FCE87025E17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9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6934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982505F-6C95-4F44-B211-DE1E982E6611}" type="slidenum">
              <a:rPr lang="en-US" sz="1200" b="0">
                <a:latin typeface="Calibri" pitchFamily="34" charset="0"/>
              </a:rPr>
              <a:pPr algn="r"/>
              <a:t>21</a:t>
            </a:fld>
            <a:endParaRPr lang="en-US" sz="1200" b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37CCB-21D8-4C5F-BB33-7FCE87025E17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9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6934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982505F-6C95-4F44-B211-DE1E982E6611}" type="slidenum">
              <a:rPr lang="en-US" sz="1200" b="0">
                <a:latin typeface="Calibri" pitchFamily="34" charset="0"/>
              </a:rPr>
              <a:pPr algn="r"/>
              <a:t>23</a:t>
            </a:fld>
            <a:endParaRPr lang="en-US" sz="1200" b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87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EB04C4-7875-403D-9118-9EA33B945B5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9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6934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982505F-6C95-4F44-B211-DE1E982E6611}" type="slidenum">
              <a:rPr lang="en-US" sz="1200" b="0">
                <a:latin typeface="Calibri" pitchFamily="34" charset="0"/>
              </a:rPr>
              <a:pPr algn="r"/>
              <a:t>25</a:t>
            </a:fld>
            <a:endParaRPr lang="en-US" sz="1200" b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37CCB-21D8-4C5F-BB33-7FCE87025E17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37CCB-21D8-4C5F-BB33-7FCE87025E17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87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EB04C4-7875-403D-9118-9EA33B945B5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9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6934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982505F-6C95-4F44-B211-DE1E982E6611}" type="slidenum">
              <a:rPr lang="en-US" sz="1200" b="0">
                <a:latin typeface="Calibri" pitchFamily="34" charset="0"/>
              </a:rPr>
              <a:pPr algn="r"/>
              <a:t>29</a:t>
            </a:fld>
            <a:endParaRPr lang="en-US" sz="1200" b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9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6934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982505F-6C95-4F44-B211-DE1E982E6611}" type="slidenum">
              <a:rPr lang="en-US" sz="1200" b="0">
                <a:latin typeface="Calibri" pitchFamily="34" charset="0"/>
              </a:rPr>
              <a:pPr algn="r"/>
              <a:t>3</a:t>
            </a:fld>
            <a:endParaRPr lang="en-US" sz="1200" b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37CCB-21D8-4C5F-BB33-7FCE87025E17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37CCB-21D8-4C5F-BB33-7FCE87025E17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87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EB04C4-7875-403D-9118-9EA33B945B5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9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6934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982505F-6C95-4F44-B211-DE1E982E6611}" type="slidenum">
              <a:rPr lang="en-US" sz="1200" b="0">
                <a:latin typeface="Calibri" pitchFamily="34" charset="0"/>
              </a:rPr>
              <a:pPr algn="r"/>
              <a:t>33</a:t>
            </a:fld>
            <a:endParaRPr lang="en-US" sz="1200" b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37CCB-21D8-4C5F-BB33-7FCE87025E17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37CCB-21D8-4C5F-BB33-7FCE87025E17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37CCB-21D8-4C5F-BB33-7FCE87025E17}" type="slidenum">
              <a:rPr lang="en-US" smtClean="0"/>
              <a:pPr/>
              <a:t>36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37CCB-21D8-4C5F-BB33-7FCE87025E17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37CCB-21D8-4C5F-BB33-7FCE87025E17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37CCB-21D8-4C5F-BB33-7FCE87025E17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37CCB-21D8-4C5F-BB33-7FCE87025E17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9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6934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982505F-6C95-4F44-B211-DE1E982E6611}" type="slidenum">
              <a:rPr lang="en-US" sz="1200" b="0">
                <a:latin typeface="Calibri" pitchFamily="34" charset="0"/>
              </a:rPr>
              <a:pPr algn="r"/>
              <a:t>8</a:t>
            </a:fld>
            <a:endParaRPr lang="en-US" sz="1200" b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87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EB04C4-7875-403D-9118-9EA33B945B5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6E47-1135-4F68-821B-8503AEDC51F9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3A89E-B0EB-4938-8E92-077961D16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212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6E47-1135-4F68-821B-8503AEDC51F9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3A89E-B0EB-4938-8E92-077961D16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281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6E47-1135-4F68-821B-8503AEDC51F9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3A89E-B0EB-4938-8E92-077961D16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412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6E47-1135-4F68-821B-8503AEDC51F9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3A89E-B0EB-4938-8E92-077961D16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490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6E47-1135-4F68-821B-8503AEDC51F9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3A89E-B0EB-4938-8E92-077961D16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623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6E47-1135-4F68-821B-8503AEDC51F9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3A89E-B0EB-4938-8E92-077961D16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830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6E47-1135-4F68-821B-8503AEDC51F9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3A89E-B0EB-4938-8E92-077961D16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630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6E47-1135-4F68-821B-8503AEDC51F9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3A89E-B0EB-4938-8E92-077961D16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139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6E47-1135-4F68-821B-8503AEDC51F9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3A89E-B0EB-4938-8E92-077961D16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931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6E47-1135-4F68-821B-8503AEDC51F9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3A89E-B0EB-4938-8E92-077961D16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46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6E47-1135-4F68-821B-8503AEDC51F9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3A89E-B0EB-4938-8E92-077961D16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496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06E47-1135-4F68-821B-8503AEDC51F9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3A89E-B0EB-4938-8E92-077961D16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005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image" Target="../media/image1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image" Target="../media/image11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4" Type="http://schemas.openxmlformats.org/officeDocument/2006/relationships/image" Target="../media/image12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4" Type="http://schemas.openxmlformats.org/officeDocument/2006/relationships/image" Target="../media/image13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Relationship Id="rId5" Type="http://schemas.openxmlformats.org/officeDocument/2006/relationships/image" Target="../media/image14.wmf"/><Relationship Id="rId4" Type="http://schemas.openxmlformats.org/officeDocument/2006/relationships/image" Target="../media/image2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Relationship Id="rId4" Type="http://schemas.openxmlformats.org/officeDocument/2006/relationships/image" Target="../media/image8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Relationship Id="rId4" Type="http://schemas.openxmlformats.org/officeDocument/2006/relationships/image" Target="../media/image9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Relationship Id="rId4" Type="http://schemas.openxmlformats.org/officeDocument/2006/relationships/image" Target="../media/image10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Relationship Id="rId4" Type="http://schemas.openxmlformats.org/officeDocument/2006/relationships/image" Target="../media/image11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Relationship Id="rId4" Type="http://schemas.openxmlformats.org/officeDocument/2006/relationships/image" Target="../media/image12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Relationship Id="rId4" Type="http://schemas.openxmlformats.org/officeDocument/2006/relationships/image" Target="../media/image13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Relationship Id="rId4" Type="http://schemas.openxmlformats.org/officeDocument/2006/relationships/image" Target="../media/image1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322" name="Content Placeholder 2"/>
          <p:cNvSpPr>
            <a:spLocks noGrp="1"/>
          </p:cNvSpPr>
          <p:nvPr>
            <p:ph idx="4294967295"/>
          </p:nvPr>
        </p:nvSpPr>
        <p:spPr>
          <a:xfrm>
            <a:off x="381000" y="381000"/>
            <a:ext cx="8305800" cy="6096000"/>
          </a:xfrm>
          <a:solidFill>
            <a:schemeClr val="tx1"/>
          </a:solidFill>
          <a:ln w="47625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algn="ctr">
              <a:buFontTx/>
              <a:buNone/>
            </a:pPr>
            <a:r>
              <a:rPr lang="en-US" sz="12000" b="1" dirty="0" smtClean="0">
                <a:solidFill>
                  <a:srgbClr val="FFFF00"/>
                </a:solidFill>
              </a:rPr>
              <a:t>SPELLING RULES for Suffixes</a:t>
            </a:r>
          </a:p>
          <a:p>
            <a:pPr algn="ctr">
              <a:buFontTx/>
              <a:buNone/>
            </a:pPr>
            <a:r>
              <a:rPr lang="en-US" sz="9600" b="1" dirty="0" smtClean="0">
                <a:solidFill>
                  <a:srgbClr val="FFFF00"/>
                </a:solidFill>
              </a:rPr>
              <a:t>-</a:t>
            </a:r>
            <a:r>
              <a:rPr lang="en-US" sz="9600" b="1" dirty="0" err="1" smtClean="0">
                <a:solidFill>
                  <a:srgbClr val="FF0000"/>
                </a:solidFill>
              </a:rPr>
              <a:t>ed</a:t>
            </a:r>
            <a:r>
              <a:rPr lang="en-US" sz="9600" b="1" dirty="0" smtClean="0">
                <a:solidFill>
                  <a:srgbClr val="FF0000"/>
                </a:solidFill>
              </a:rPr>
              <a:t> </a:t>
            </a:r>
            <a:r>
              <a:rPr lang="en-US" sz="9600" b="1" dirty="0" smtClean="0">
                <a:solidFill>
                  <a:srgbClr val="FFFF00"/>
                </a:solidFill>
              </a:rPr>
              <a:t>and -</a:t>
            </a:r>
            <a:r>
              <a:rPr lang="en-US" sz="9600" b="1" dirty="0" err="1" smtClean="0">
                <a:solidFill>
                  <a:srgbClr val="FF0000"/>
                </a:solidFill>
              </a:rPr>
              <a:t>ing</a:t>
            </a:r>
            <a:endParaRPr lang="en-US" sz="9600" dirty="0" smtClean="0">
              <a:solidFill>
                <a:srgbClr val="FF0000"/>
              </a:solidFill>
            </a:endParaRPr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</p:txBody>
      </p:sp>
      <p:sp>
        <p:nvSpPr>
          <p:cNvPr id="568323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5250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322" name="Content Placeholder 2"/>
          <p:cNvSpPr>
            <a:spLocks noGrp="1"/>
          </p:cNvSpPr>
          <p:nvPr>
            <p:ph idx="4294967295"/>
          </p:nvPr>
        </p:nvSpPr>
        <p:spPr>
          <a:xfrm>
            <a:off x="381000" y="381000"/>
            <a:ext cx="8305800" cy="6096000"/>
          </a:xfrm>
          <a:solidFill>
            <a:schemeClr val="tx1"/>
          </a:solidFill>
          <a:ln w="47625">
            <a:solidFill>
              <a:schemeClr val="tx1"/>
            </a:solidFill>
          </a:ln>
        </p:spPr>
        <p:txBody>
          <a:bodyPr/>
          <a:lstStyle/>
          <a:p>
            <a:pPr>
              <a:buFontTx/>
              <a:buNone/>
            </a:pPr>
            <a:endParaRPr lang="en-US" sz="8000" b="1" dirty="0" smtClean="0"/>
          </a:p>
          <a:p>
            <a:pPr algn="ctr">
              <a:buFontTx/>
              <a:buNone/>
            </a:pPr>
            <a:r>
              <a:rPr lang="en-US" sz="13000" b="1" dirty="0" smtClean="0">
                <a:solidFill>
                  <a:srgbClr val="FFFF00"/>
                </a:solidFill>
              </a:rPr>
              <a:t>EXAMPLES</a:t>
            </a:r>
            <a:endParaRPr lang="en-US" sz="8000" dirty="0" smtClean="0">
              <a:solidFill>
                <a:srgbClr val="FFFF00"/>
              </a:solidFill>
            </a:endParaRPr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</p:txBody>
      </p:sp>
      <p:sp>
        <p:nvSpPr>
          <p:cNvPr id="568323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921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418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305800" cy="6096000"/>
          </a:xfrm>
          <a:solidFill>
            <a:schemeClr val="bg1"/>
          </a:solidFill>
          <a:ln w="476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US" sz="1600" b="1" dirty="0" smtClean="0"/>
              <a:t> </a:t>
            </a:r>
          </a:p>
          <a:p>
            <a:pPr>
              <a:buFontTx/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                               </a:t>
            </a:r>
            <a:r>
              <a:rPr lang="en-US" sz="15000" b="1" dirty="0" smtClean="0"/>
              <a:t>talk</a:t>
            </a:r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5029200" y="1066800"/>
            <a:ext cx="3276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 err="1" smtClean="0">
                <a:solidFill>
                  <a:srgbClr val="FF0000"/>
                </a:solidFill>
              </a:rPr>
              <a:t>ed</a:t>
            </a:r>
            <a:endParaRPr lang="en-US" sz="15000" b="1" dirty="0">
              <a:solidFill>
                <a:srgbClr val="FF0000"/>
              </a:solidFill>
            </a:endParaRPr>
          </a:p>
        </p:txBody>
      </p:sp>
      <p:pic>
        <p:nvPicPr>
          <p:cNvPr id="5123" name="Picture 3" descr="C:\Users\Kelly\AppData\Local\Microsoft\Windows\Temporary Internet Files\Content.IE5\A98VSFQ2\MC90038336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467456"/>
            <a:ext cx="2743200" cy="2750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8023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418" name="Content Placeholder 2"/>
          <p:cNvSpPr>
            <a:spLocks noGrp="1"/>
          </p:cNvSpPr>
          <p:nvPr>
            <p:ph idx="1"/>
          </p:nvPr>
        </p:nvSpPr>
        <p:spPr>
          <a:xfrm>
            <a:off x="419100" y="381000"/>
            <a:ext cx="8305800" cy="6096000"/>
          </a:xfrm>
          <a:solidFill>
            <a:schemeClr val="bg1"/>
          </a:solidFill>
          <a:ln w="476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US" sz="1600" b="1" dirty="0" smtClean="0"/>
              <a:t> </a:t>
            </a:r>
          </a:p>
          <a:p>
            <a:pPr>
              <a:buFontTx/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                                     </a:t>
            </a:r>
            <a:r>
              <a:rPr lang="en-US" sz="15000" b="1" dirty="0" smtClean="0"/>
              <a:t>lift</a:t>
            </a:r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4572000" y="1097280"/>
            <a:ext cx="3276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 err="1" smtClean="0">
                <a:solidFill>
                  <a:srgbClr val="FF0000"/>
                </a:solidFill>
              </a:rPr>
              <a:t>ed</a:t>
            </a:r>
            <a:endParaRPr lang="en-US" sz="150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  <p:pic>
        <p:nvPicPr>
          <p:cNvPr id="6146" name="Picture 2" descr="C:\Users\Kelly\AppData\Local\Microsoft\Windows\Temporary Internet Files\Content.IE5\UIGCFI2E\MC900295745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900" y="3497937"/>
            <a:ext cx="3124200" cy="2851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16921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5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  <a:solidFill>
            <a:schemeClr val="bg1"/>
          </a:solidFill>
          <a:ln w="412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en-US" sz="8000" dirty="0" smtClean="0"/>
              <a:t> </a:t>
            </a:r>
            <a:r>
              <a:rPr lang="en-US" sz="8000" b="1" u="sng" dirty="0" smtClean="0"/>
              <a:t>Rule </a:t>
            </a:r>
            <a:r>
              <a:rPr lang="en-US" sz="8000" b="1" u="sng" dirty="0"/>
              <a:t>2</a:t>
            </a:r>
            <a:r>
              <a:rPr lang="en-US" sz="8000" b="1" u="sng" dirty="0" smtClean="0"/>
              <a:t>:</a:t>
            </a:r>
            <a:r>
              <a:rPr lang="en-US" sz="8000" dirty="0" smtClean="0"/>
              <a:t> </a:t>
            </a:r>
            <a:r>
              <a:rPr lang="en-US" sz="7500" b="1" dirty="0" smtClean="0"/>
              <a:t>If you have a </a:t>
            </a:r>
            <a:r>
              <a:rPr lang="en-US" sz="7500" b="1" dirty="0" smtClean="0">
                <a:solidFill>
                  <a:srgbClr val="FF0000"/>
                </a:solidFill>
              </a:rPr>
              <a:t>v-c-e</a:t>
            </a:r>
            <a:r>
              <a:rPr lang="en-US" sz="7500" b="1" dirty="0" smtClean="0"/>
              <a:t> pattern, </a:t>
            </a:r>
            <a:r>
              <a:rPr lang="en-US" sz="7500" b="1" u="sng" dirty="0" smtClean="0"/>
              <a:t>drop</a:t>
            </a:r>
            <a:r>
              <a:rPr lang="en-US" sz="7500" b="1" dirty="0" smtClean="0"/>
              <a:t> the </a:t>
            </a:r>
            <a:r>
              <a:rPr lang="en-US" sz="7500" b="1" u="sng" dirty="0" smtClean="0"/>
              <a:t>silent e </a:t>
            </a:r>
            <a:r>
              <a:rPr lang="en-US" sz="7500" b="1" dirty="0" smtClean="0"/>
              <a:t>and add </a:t>
            </a:r>
            <a:r>
              <a:rPr lang="en-US" sz="7500" b="1" dirty="0" smtClean="0">
                <a:solidFill>
                  <a:srgbClr val="FF0000"/>
                </a:solidFill>
              </a:rPr>
              <a:t>-ed</a:t>
            </a:r>
            <a:r>
              <a:rPr lang="en-US" sz="7500" b="1" dirty="0" smtClean="0"/>
              <a:t>.</a:t>
            </a:r>
            <a:endParaRPr lang="en-US" sz="7500" dirty="0" smtClean="0"/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7467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322" name="Content Placeholder 2"/>
          <p:cNvSpPr>
            <a:spLocks noGrp="1"/>
          </p:cNvSpPr>
          <p:nvPr>
            <p:ph idx="4294967295"/>
          </p:nvPr>
        </p:nvSpPr>
        <p:spPr>
          <a:xfrm>
            <a:off x="381000" y="381000"/>
            <a:ext cx="8305800" cy="6096000"/>
          </a:xfrm>
          <a:solidFill>
            <a:schemeClr val="tx1"/>
          </a:solidFill>
          <a:ln w="47625">
            <a:solidFill>
              <a:schemeClr val="tx1"/>
            </a:solidFill>
          </a:ln>
        </p:spPr>
        <p:txBody>
          <a:bodyPr/>
          <a:lstStyle/>
          <a:p>
            <a:pPr>
              <a:buFontTx/>
              <a:buNone/>
            </a:pPr>
            <a:endParaRPr lang="en-US" sz="8000" b="1" dirty="0" smtClean="0"/>
          </a:p>
          <a:p>
            <a:pPr algn="ctr">
              <a:buFontTx/>
              <a:buNone/>
            </a:pPr>
            <a:r>
              <a:rPr lang="en-US" sz="13000" b="1" dirty="0" smtClean="0">
                <a:solidFill>
                  <a:srgbClr val="FFFF00"/>
                </a:solidFill>
              </a:rPr>
              <a:t>EXAMPLES</a:t>
            </a:r>
            <a:endParaRPr lang="en-US" sz="8000" dirty="0" smtClean="0">
              <a:solidFill>
                <a:srgbClr val="FFFF00"/>
              </a:solidFill>
            </a:endParaRPr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</p:txBody>
      </p:sp>
      <p:sp>
        <p:nvSpPr>
          <p:cNvPr id="568323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99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418" name="Content Placeholder 2"/>
          <p:cNvSpPr>
            <a:spLocks noGrp="1"/>
          </p:cNvSpPr>
          <p:nvPr>
            <p:ph idx="1"/>
          </p:nvPr>
        </p:nvSpPr>
        <p:spPr>
          <a:xfrm>
            <a:off x="419100" y="381000"/>
            <a:ext cx="8305800" cy="6096000"/>
          </a:xfrm>
          <a:solidFill>
            <a:schemeClr val="bg1"/>
          </a:solidFill>
          <a:ln w="476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US" sz="1600" b="1" dirty="0" smtClean="0"/>
              <a:t> </a:t>
            </a:r>
          </a:p>
          <a:p>
            <a:pPr>
              <a:buFontTx/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                            </a:t>
            </a:r>
            <a:r>
              <a:rPr lang="en-US" sz="15000" b="1" dirty="0" err="1" smtClean="0"/>
              <a:t>smil</a:t>
            </a:r>
            <a:endParaRPr lang="en-US" sz="15000" b="1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5151120" y="1101090"/>
            <a:ext cx="3276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 err="1" smtClean="0">
                <a:solidFill>
                  <a:srgbClr val="FF0000"/>
                </a:solidFill>
              </a:rPr>
              <a:t>ed</a:t>
            </a:r>
            <a:endParaRPr lang="en-US" sz="150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51120" y="1097280"/>
            <a:ext cx="990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 smtClean="0"/>
              <a:t>e</a:t>
            </a:r>
            <a:endParaRPr lang="en-US" sz="15000" b="1" dirty="0"/>
          </a:p>
        </p:txBody>
      </p:sp>
      <p:pic>
        <p:nvPicPr>
          <p:cNvPr id="7170" name="Picture 2" descr="C:\Users\Kelly\AppData\Local\Microsoft\Windows\Temporary Internet Files\Content.IE5\4MA14UVL\MC900140621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403594"/>
            <a:ext cx="4038600" cy="2778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09805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418" name="Content Placeholder 2"/>
          <p:cNvSpPr>
            <a:spLocks noGrp="1"/>
          </p:cNvSpPr>
          <p:nvPr>
            <p:ph idx="1"/>
          </p:nvPr>
        </p:nvSpPr>
        <p:spPr>
          <a:xfrm>
            <a:off x="419100" y="381000"/>
            <a:ext cx="8305800" cy="6096000"/>
          </a:xfrm>
          <a:solidFill>
            <a:schemeClr val="bg1"/>
          </a:solidFill>
          <a:ln w="476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US" sz="1600" b="1" dirty="0" smtClean="0"/>
              <a:t> </a:t>
            </a:r>
          </a:p>
          <a:p>
            <a:pPr>
              <a:buFontTx/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                                   </a:t>
            </a:r>
            <a:r>
              <a:rPr lang="en-US" sz="15000" b="1" dirty="0" err="1" smtClean="0"/>
              <a:t>rac</a:t>
            </a:r>
            <a:endParaRPr lang="en-US" sz="15000" b="1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4668045" y="1103602"/>
            <a:ext cx="3276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 err="1" smtClean="0">
                <a:solidFill>
                  <a:srgbClr val="FF0000"/>
                </a:solidFill>
              </a:rPr>
              <a:t>ed</a:t>
            </a:r>
            <a:endParaRPr lang="en-US" sz="150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68045" y="1097279"/>
            <a:ext cx="990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 smtClean="0"/>
              <a:t>e</a:t>
            </a:r>
            <a:endParaRPr lang="en-US" sz="15000" b="1" dirty="0"/>
          </a:p>
        </p:txBody>
      </p:sp>
      <p:pic>
        <p:nvPicPr>
          <p:cNvPr id="8194" name="Picture 2" descr="C:\Users\Kelly\AppData\Local\Microsoft\Windows\Temporary Internet Files\Content.IE5\4MA14UVL\MC900352260[1]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581400"/>
            <a:ext cx="5964646" cy="264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26577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5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  <a:solidFill>
            <a:schemeClr val="bg1"/>
          </a:solidFill>
          <a:ln w="41275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eaLnBrk="1" hangingPunct="1">
              <a:buFont typeface="Arial" charset="0"/>
              <a:buNone/>
            </a:pPr>
            <a:r>
              <a:rPr lang="en-US" sz="8000" dirty="0" smtClean="0"/>
              <a:t> </a:t>
            </a:r>
            <a:r>
              <a:rPr lang="en-US" sz="8000" b="1" u="sng" dirty="0" smtClean="0"/>
              <a:t>Rule </a:t>
            </a:r>
            <a:r>
              <a:rPr lang="en-US" sz="8000" b="1" u="sng" dirty="0"/>
              <a:t>3</a:t>
            </a:r>
            <a:r>
              <a:rPr lang="en-US" sz="8000" b="1" u="sng" dirty="0" smtClean="0"/>
              <a:t>:</a:t>
            </a:r>
            <a:r>
              <a:rPr lang="en-US" sz="8000" dirty="0" smtClean="0"/>
              <a:t> </a:t>
            </a:r>
            <a:r>
              <a:rPr lang="en-US" sz="7500" b="1" dirty="0" smtClean="0"/>
              <a:t>If a </a:t>
            </a:r>
            <a:r>
              <a:rPr lang="en-US" sz="7500" b="1" dirty="0" smtClean="0">
                <a:solidFill>
                  <a:srgbClr val="FF0000"/>
                </a:solidFill>
              </a:rPr>
              <a:t>vowel</a:t>
            </a:r>
            <a:r>
              <a:rPr lang="en-US" sz="7500" b="1" dirty="0" smtClean="0"/>
              <a:t> is followed by </a:t>
            </a:r>
            <a:r>
              <a:rPr lang="en-US" sz="7500" b="1" u="sng" dirty="0" smtClean="0"/>
              <a:t>one consonant</a:t>
            </a:r>
            <a:r>
              <a:rPr lang="en-US" sz="7500" b="1" dirty="0" smtClean="0"/>
              <a:t>, you must </a:t>
            </a:r>
            <a:r>
              <a:rPr lang="en-US" sz="7500" b="1" dirty="0" smtClean="0">
                <a:solidFill>
                  <a:srgbClr val="FF0000"/>
                </a:solidFill>
              </a:rPr>
              <a:t>double</a:t>
            </a:r>
            <a:r>
              <a:rPr lang="en-US" sz="7500" b="1" dirty="0" smtClean="0"/>
              <a:t> the last consonant letter and add </a:t>
            </a:r>
            <a:r>
              <a:rPr lang="en-US" sz="7500" b="1" dirty="0" smtClean="0">
                <a:solidFill>
                  <a:srgbClr val="FF0000"/>
                </a:solidFill>
              </a:rPr>
              <a:t>-ed</a:t>
            </a:r>
            <a:r>
              <a:rPr lang="en-US" sz="7500" b="1" dirty="0" smtClean="0"/>
              <a:t>.</a:t>
            </a:r>
            <a:endParaRPr lang="en-US" sz="7500" dirty="0" smtClean="0"/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2491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322" name="Content Placeholder 2"/>
          <p:cNvSpPr>
            <a:spLocks noGrp="1"/>
          </p:cNvSpPr>
          <p:nvPr>
            <p:ph idx="4294967295"/>
          </p:nvPr>
        </p:nvSpPr>
        <p:spPr>
          <a:xfrm>
            <a:off x="381000" y="381000"/>
            <a:ext cx="8305800" cy="6096000"/>
          </a:xfrm>
          <a:solidFill>
            <a:schemeClr val="tx1"/>
          </a:solidFill>
          <a:ln w="47625">
            <a:solidFill>
              <a:schemeClr val="tx1"/>
            </a:solidFill>
          </a:ln>
        </p:spPr>
        <p:txBody>
          <a:bodyPr/>
          <a:lstStyle/>
          <a:p>
            <a:pPr>
              <a:buFontTx/>
              <a:buNone/>
            </a:pPr>
            <a:endParaRPr lang="en-US" sz="8000" b="1" dirty="0" smtClean="0"/>
          </a:p>
          <a:p>
            <a:pPr algn="ctr">
              <a:buFontTx/>
              <a:buNone/>
            </a:pPr>
            <a:r>
              <a:rPr lang="en-US" sz="13000" b="1" dirty="0" smtClean="0">
                <a:solidFill>
                  <a:srgbClr val="FFFF00"/>
                </a:solidFill>
              </a:rPr>
              <a:t>EXAMPLES</a:t>
            </a:r>
            <a:endParaRPr lang="en-US" sz="8000" dirty="0" smtClean="0">
              <a:solidFill>
                <a:srgbClr val="FFFF00"/>
              </a:solidFill>
            </a:endParaRPr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</p:txBody>
      </p:sp>
      <p:sp>
        <p:nvSpPr>
          <p:cNvPr id="568323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079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418" name="Content Placeholder 2"/>
          <p:cNvSpPr>
            <a:spLocks noGrp="1"/>
          </p:cNvSpPr>
          <p:nvPr>
            <p:ph idx="1"/>
          </p:nvPr>
        </p:nvSpPr>
        <p:spPr>
          <a:xfrm>
            <a:off x="419100" y="381000"/>
            <a:ext cx="8305800" cy="6096000"/>
          </a:xfrm>
          <a:solidFill>
            <a:schemeClr val="bg1"/>
          </a:solidFill>
          <a:ln w="476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US" sz="1600" b="1" dirty="0" smtClean="0"/>
              <a:t> </a:t>
            </a:r>
          </a:p>
          <a:p>
            <a:pPr>
              <a:buFontTx/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             </a:t>
            </a:r>
            <a:r>
              <a:rPr lang="en-US" sz="15000" b="1" dirty="0" smtClean="0"/>
              <a:t>hug</a:t>
            </a:r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5151120" y="1101090"/>
            <a:ext cx="3276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 err="1" smtClean="0">
                <a:solidFill>
                  <a:srgbClr val="FF0000"/>
                </a:solidFill>
              </a:rPr>
              <a:t>ed</a:t>
            </a:r>
            <a:endParaRPr lang="en-US" sz="150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11580" y="1085178"/>
            <a:ext cx="990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/>
              <a:t>g</a:t>
            </a:r>
          </a:p>
        </p:txBody>
      </p:sp>
      <p:pic>
        <p:nvPicPr>
          <p:cNvPr id="9218" name="Picture 2" descr="C:\Users\Kelly\AppData\Local\Microsoft\Windows\Temporary Internet Files\Content.IE5\KHMKI5E8\MC900437801[1]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352800"/>
            <a:ext cx="4221759" cy="2749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18671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418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305800" cy="6096000"/>
          </a:xfrm>
          <a:solidFill>
            <a:schemeClr val="bg1"/>
          </a:solidFill>
          <a:ln w="476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7200" dirty="0" smtClean="0"/>
              <a:t> 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dirty="0" smtClean="0"/>
              <a:t>Today we are going to review some </a:t>
            </a:r>
            <a:r>
              <a:rPr lang="en-US" sz="5400" b="1" dirty="0" smtClean="0">
                <a:solidFill>
                  <a:srgbClr val="FF0000"/>
                </a:solidFill>
              </a:rPr>
              <a:t>Spelling Rules </a:t>
            </a:r>
            <a:r>
              <a:rPr lang="en-US" sz="5400" dirty="0" smtClean="0"/>
              <a:t>for adding the suffixes </a:t>
            </a:r>
            <a:r>
              <a:rPr lang="en-US" sz="5400" b="1" dirty="0" smtClean="0"/>
              <a:t>-</a:t>
            </a:r>
            <a:r>
              <a:rPr lang="en-US" sz="5400" b="1" dirty="0" err="1" smtClean="0"/>
              <a:t>ed</a:t>
            </a:r>
            <a:r>
              <a:rPr lang="en-US" sz="5400" b="1" dirty="0" smtClean="0"/>
              <a:t> </a:t>
            </a:r>
            <a:r>
              <a:rPr lang="en-US" sz="5400" dirty="0" smtClean="0"/>
              <a:t>and </a:t>
            </a:r>
            <a:r>
              <a:rPr lang="en-US" sz="5400" b="1" dirty="0"/>
              <a:t>-</a:t>
            </a:r>
            <a:r>
              <a:rPr lang="en-US" sz="5400" b="1" dirty="0" err="1" smtClean="0"/>
              <a:t>ing</a:t>
            </a:r>
            <a:r>
              <a:rPr lang="en-US" sz="5400" dirty="0" smtClean="0"/>
              <a:t> to words.</a:t>
            </a:r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</p:txBody>
      </p:sp>
      <p:pic>
        <p:nvPicPr>
          <p:cNvPr id="3" name="Picture 4" descr="man_1_finger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3752551"/>
            <a:ext cx="2971800" cy="2722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0795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418" name="Content Placeholder 2"/>
          <p:cNvSpPr>
            <a:spLocks noGrp="1"/>
          </p:cNvSpPr>
          <p:nvPr>
            <p:ph idx="1"/>
          </p:nvPr>
        </p:nvSpPr>
        <p:spPr>
          <a:xfrm>
            <a:off x="419100" y="381000"/>
            <a:ext cx="8305800" cy="6096000"/>
          </a:xfrm>
          <a:solidFill>
            <a:schemeClr val="bg1"/>
          </a:solidFill>
          <a:ln w="476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US" sz="1600" b="1" dirty="0" smtClean="0"/>
              <a:t> </a:t>
            </a:r>
          </a:p>
          <a:p>
            <a:pPr>
              <a:buFontTx/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       </a:t>
            </a:r>
            <a:r>
              <a:rPr lang="en-US" sz="15000" b="1" dirty="0" smtClean="0"/>
              <a:t>drop</a:t>
            </a:r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5867172" y="1085177"/>
            <a:ext cx="3276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 err="1" smtClean="0">
                <a:solidFill>
                  <a:srgbClr val="FF0000"/>
                </a:solidFill>
              </a:rPr>
              <a:t>ed</a:t>
            </a:r>
            <a:endParaRPr lang="en-US" sz="150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06880" y="1085177"/>
            <a:ext cx="990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 smtClean="0"/>
              <a:t>p</a:t>
            </a:r>
            <a:endParaRPr lang="en-US" sz="15000" b="1" dirty="0"/>
          </a:p>
        </p:txBody>
      </p:sp>
      <p:pic>
        <p:nvPicPr>
          <p:cNvPr id="10244" name="Picture 4" descr="C:\Users\Kelly\AppData\Local\Microsoft\Windows\Temporary Internet Files\Content.IE5\UIGCFI2E\MC900438251[1]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490021"/>
            <a:ext cx="4038600" cy="2678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34070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322" name="Content Placeholder 2"/>
          <p:cNvSpPr>
            <a:spLocks noGrp="1"/>
          </p:cNvSpPr>
          <p:nvPr>
            <p:ph idx="4294967295"/>
          </p:nvPr>
        </p:nvSpPr>
        <p:spPr>
          <a:xfrm>
            <a:off x="381000" y="381000"/>
            <a:ext cx="8305800" cy="6096000"/>
          </a:xfrm>
          <a:solidFill>
            <a:schemeClr val="tx1"/>
          </a:solidFill>
          <a:ln w="476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buFontTx/>
              <a:buNone/>
            </a:pPr>
            <a:endParaRPr lang="en-US" b="1" dirty="0" smtClean="0">
              <a:solidFill>
                <a:srgbClr val="FFFF00"/>
              </a:solidFill>
            </a:endParaRPr>
          </a:p>
          <a:p>
            <a:pPr algn="ctr">
              <a:buFontTx/>
              <a:buNone/>
            </a:pPr>
            <a:r>
              <a:rPr lang="en-US" sz="22000" b="1" dirty="0" smtClean="0">
                <a:solidFill>
                  <a:srgbClr val="FFFF00"/>
                </a:solidFill>
              </a:rPr>
              <a:t>-</a:t>
            </a:r>
            <a:r>
              <a:rPr lang="en-US" sz="22000" b="1" dirty="0" err="1" smtClean="0">
                <a:solidFill>
                  <a:srgbClr val="FFFF00"/>
                </a:solidFill>
              </a:rPr>
              <a:t>ing</a:t>
            </a:r>
            <a:endParaRPr lang="en-US" sz="22000" b="1" dirty="0" smtClean="0">
              <a:solidFill>
                <a:srgbClr val="FFFF00"/>
              </a:solidFill>
            </a:endParaRPr>
          </a:p>
        </p:txBody>
      </p:sp>
      <p:sp>
        <p:nvSpPr>
          <p:cNvPr id="568323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047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418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305800" cy="6096000"/>
          </a:xfrm>
          <a:solidFill>
            <a:schemeClr val="bg1"/>
          </a:solidFill>
          <a:ln w="476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7200" dirty="0" smtClean="0"/>
              <a:t> 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7200" dirty="0" smtClean="0"/>
              <a:t>The suffix </a:t>
            </a:r>
            <a:r>
              <a:rPr lang="en-US" sz="7200" b="1" dirty="0" smtClean="0">
                <a:solidFill>
                  <a:srgbClr val="FF0000"/>
                </a:solidFill>
              </a:rPr>
              <a:t>-</a:t>
            </a:r>
            <a:r>
              <a:rPr lang="en-US" sz="7200" b="1" dirty="0" err="1" smtClean="0">
                <a:solidFill>
                  <a:srgbClr val="FF0000"/>
                </a:solidFill>
              </a:rPr>
              <a:t>ing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dirty="0" smtClean="0"/>
              <a:t>makes </a:t>
            </a:r>
            <a:r>
              <a:rPr lang="en-US" sz="7200" b="1" dirty="0" smtClean="0">
                <a:solidFill>
                  <a:srgbClr val="FF0000"/>
                </a:solidFill>
              </a:rPr>
              <a:t>1</a:t>
            </a:r>
            <a:r>
              <a:rPr lang="en-US" sz="7200" dirty="0" smtClean="0"/>
              <a:t> sound.</a:t>
            </a:r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  <p:pic>
        <p:nvPicPr>
          <p:cNvPr id="1026" name="Picture 2" descr="C:\Users\Kelly\AppData\Local\Microsoft\Windows\Temporary Internet Files\Content.IE5\KHMKI5E8\MC900064950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1980" y="3139440"/>
            <a:ext cx="3262580" cy="2878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6" name="Picture 2" descr="C:\Users\Kelly\AppData\Local\Microsoft\Windows\Temporary Internet Files\Content.IE5\UIGCFI2E\MC900019118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0943" y="1446724"/>
            <a:ext cx="1345082" cy="1624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2494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322" name="Content Placeholder 2"/>
          <p:cNvSpPr>
            <a:spLocks noGrp="1"/>
          </p:cNvSpPr>
          <p:nvPr>
            <p:ph idx="4294967295"/>
          </p:nvPr>
        </p:nvSpPr>
        <p:spPr>
          <a:xfrm>
            <a:off x="381000" y="381000"/>
            <a:ext cx="8305800" cy="6096000"/>
          </a:xfrm>
          <a:solidFill>
            <a:schemeClr val="tx1"/>
          </a:solidFill>
          <a:ln w="47625"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 algn="ctr">
              <a:buFontTx/>
              <a:buNone/>
            </a:pPr>
            <a:endParaRPr lang="en-US" b="1" dirty="0" smtClean="0">
              <a:solidFill>
                <a:srgbClr val="FFFF00"/>
              </a:solidFill>
            </a:endParaRPr>
          </a:p>
          <a:p>
            <a:pPr algn="ctr">
              <a:buFontTx/>
              <a:buNone/>
            </a:pPr>
            <a:r>
              <a:rPr lang="en-US" sz="22000" b="1" dirty="0" smtClean="0">
                <a:solidFill>
                  <a:srgbClr val="FFFF00"/>
                </a:solidFill>
              </a:rPr>
              <a:t>Rules</a:t>
            </a:r>
          </a:p>
          <a:p>
            <a:pPr algn="ctr">
              <a:buFontTx/>
              <a:buNone/>
            </a:pPr>
            <a:r>
              <a:rPr lang="en-US" sz="22000" b="1" dirty="0" smtClean="0">
                <a:solidFill>
                  <a:srgbClr val="FFFF00"/>
                </a:solidFill>
              </a:rPr>
              <a:t>-</a:t>
            </a:r>
            <a:r>
              <a:rPr lang="en-US" sz="22000" b="1" dirty="0" err="1" smtClean="0">
                <a:solidFill>
                  <a:srgbClr val="FFFF00"/>
                </a:solidFill>
              </a:rPr>
              <a:t>ing</a:t>
            </a:r>
            <a:endParaRPr lang="en-US" sz="22000" b="1" dirty="0" smtClean="0">
              <a:solidFill>
                <a:srgbClr val="FFFF00"/>
              </a:solidFill>
            </a:endParaRPr>
          </a:p>
        </p:txBody>
      </p:sp>
      <p:sp>
        <p:nvSpPr>
          <p:cNvPr id="568323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6705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5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  <a:solidFill>
            <a:schemeClr val="bg1"/>
          </a:solidFill>
          <a:ln w="412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en-US" sz="8000" dirty="0" smtClean="0"/>
              <a:t> </a:t>
            </a:r>
            <a:r>
              <a:rPr lang="en-US" sz="8000" b="1" u="sng" dirty="0" smtClean="0"/>
              <a:t>Rule 1:</a:t>
            </a:r>
            <a:r>
              <a:rPr lang="en-US" sz="8000" dirty="0" smtClean="0"/>
              <a:t> </a:t>
            </a:r>
            <a:r>
              <a:rPr lang="en-US" sz="7500" b="1" dirty="0" smtClean="0"/>
              <a:t>If a </a:t>
            </a:r>
            <a:r>
              <a:rPr lang="en-US" sz="7500" b="1" dirty="0" smtClean="0">
                <a:solidFill>
                  <a:srgbClr val="FF0000"/>
                </a:solidFill>
              </a:rPr>
              <a:t>vowel</a:t>
            </a:r>
            <a:r>
              <a:rPr lang="en-US" sz="7500" b="1" dirty="0" smtClean="0"/>
              <a:t> is followed by </a:t>
            </a:r>
            <a:r>
              <a:rPr lang="en-US" sz="7500" b="1" u="sng" dirty="0" smtClean="0"/>
              <a:t>two consonants</a:t>
            </a:r>
            <a:r>
              <a:rPr lang="en-US" sz="7500" b="1" dirty="0" smtClean="0"/>
              <a:t>, just add </a:t>
            </a:r>
            <a:r>
              <a:rPr lang="en-US" sz="7500" b="1" dirty="0" smtClean="0">
                <a:solidFill>
                  <a:srgbClr val="FF0000"/>
                </a:solidFill>
              </a:rPr>
              <a:t>-</a:t>
            </a:r>
            <a:r>
              <a:rPr lang="en-US" sz="7500" b="1" dirty="0" err="1" smtClean="0">
                <a:solidFill>
                  <a:srgbClr val="FF0000"/>
                </a:solidFill>
              </a:rPr>
              <a:t>ing</a:t>
            </a:r>
            <a:r>
              <a:rPr lang="en-US" sz="7500" b="1" dirty="0" smtClean="0"/>
              <a:t>.</a:t>
            </a:r>
            <a:endParaRPr lang="en-US" sz="7500" dirty="0" smtClean="0"/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0395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322" name="Content Placeholder 2"/>
          <p:cNvSpPr>
            <a:spLocks noGrp="1"/>
          </p:cNvSpPr>
          <p:nvPr>
            <p:ph idx="4294967295"/>
          </p:nvPr>
        </p:nvSpPr>
        <p:spPr>
          <a:xfrm>
            <a:off x="381000" y="381000"/>
            <a:ext cx="8305800" cy="6096000"/>
          </a:xfrm>
          <a:solidFill>
            <a:schemeClr val="tx1"/>
          </a:solidFill>
          <a:ln w="47625">
            <a:solidFill>
              <a:schemeClr val="tx1"/>
            </a:solidFill>
          </a:ln>
        </p:spPr>
        <p:txBody>
          <a:bodyPr/>
          <a:lstStyle/>
          <a:p>
            <a:pPr>
              <a:buFontTx/>
              <a:buNone/>
            </a:pPr>
            <a:endParaRPr lang="en-US" sz="8000" b="1" dirty="0" smtClean="0"/>
          </a:p>
          <a:p>
            <a:pPr algn="ctr">
              <a:buFontTx/>
              <a:buNone/>
            </a:pPr>
            <a:r>
              <a:rPr lang="en-US" sz="13000" b="1" dirty="0" smtClean="0">
                <a:solidFill>
                  <a:srgbClr val="FFFF00"/>
                </a:solidFill>
              </a:rPr>
              <a:t>EXAMPLES</a:t>
            </a:r>
            <a:endParaRPr lang="en-US" sz="8000" dirty="0" smtClean="0">
              <a:solidFill>
                <a:srgbClr val="FFFF00"/>
              </a:solidFill>
            </a:endParaRPr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</p:txBody>
      </p:sp>
      <p:sp>
        <p:nvSpPr>
          <p:cNvPr id="568323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839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418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305800" cy="6096000"/>
          </a:xfrm>
          <a:solidFill>
            <a:schemeClr val="bg1"/>
          </a:solidFill>
          <a:ln w="476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US" sz="1600" b="1" dirty="0" smtClean="0"/>
              <a:t> </a:t>
            </a:r>
          </a:p>
          <a:p>
            <a:pPr>
              <a:buFontTx/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                               </a:t>
            </a:r>
            <a:r>
              <a:rPr lang="en-US" sz="15000" b="1" dirty="0" smtClean="0"/>
              <a:t>talk</a:t>
            </a:r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5029200" y="1066800"/>
            <a:ext cx="3276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 err="1" smtClean="0">
                <a:solidFill>
                  <a:srgbClr val="FF0000"/>
                </a:solidFill>
              </a:rPr>
              <a:t>ing</a:t>
            </a:r>
            <a:endParaRPr lang="en-US" sz="15000" b="1" dirty="0">
              <a:solidFill>
                <a:srgbClr val="FF0000"/>
              </a:solidFill>
            </a:endParaRPr>
          </a:p>
        </p:txBody>
      </p:sp>
      <p:pic>
        <p:nvPicPr>
          <p:cNvPr id="5123" name="Picture 3" descr="C:\Users\Kelly\AppData\Local\Microsoft\Windows\Temporary Internet Files\Content.IE5\A98VSFQ2\MC90038336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467456"/>
            <a:ext cx="2743200" cy="2750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98638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418" name="Content Placeholder 2"/>
          <p:cNvSpPr>
            <a:spLocks noGrp="1"/>
          </p:cNvSpPr>
          <p:nvPr>
            <p:ph idx="1"/>
          </p:nvPr>
        </p:nvSpPr>
        <p:spPr>
          <a:xfrm>
            <a:off x="419100" y="381000"/>
            <a:ext cx="8305800" cy="6096000"/>
          </a:xfrm>
          <a:solidFill>
            <a:schemeClr val="bg1"/>
          </a:solidFill>
          <a:ln w="476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US" sz="1600" b="1" dirty="0" smtClean="0"/>
              <a:t> </a:t>
            </a:r>
          </a:p>
          <a:p>
            <a:pPr>
              <a:buFontTx/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                                     </a:t>
            </a:r>
            <a:r>
              <a:rPr lang="en-US" sz="15000" b="1" dirty="0" smtClean="0"/>
              <a:t>lift</a:t>
            </a:r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4572000" y="1097280"/>
            <a:ext cx="3276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 err="1" smtClean="0">
                <a:solidFill>
                  <a:srgbClr val="FF0000"/>
                </a:solidFill>
              </a:rPr>
              <a:t>ing</a:t>
            </a:r>
            <a:endParaRPr lang="en-US" sz="150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  <p:pic>
        <p:nvPicPr>
          <p:cNvPr id="6146" name="Picture 2" descr="C:\Users\Kelly\AppData\Local\Microsoft\Windows\Temporary Internet Files\Content.IE5\UIGCFI2E\MC900295745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900" y="3497937"/>
            <a:ext cx="3124200" cy="2851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52162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5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  <a:solidFill>
            <a:schemeClr val="bg1"/>
          </a:solidFill>
          <a:ln w="412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en-US" sz="8000" dirty="0" smtClean="0"/>
              <a:t> </a:t>
            </a:r>
            <a:r>
              <a:rPr lang="en-US" sz="8000" b="1" u="sng" dirty="0" smtClean="0"/>
              <a:t>Rule </a:t>
            </a:r>
            <a:r>
              <a:rPr lang="en-US" sz="8000" b="1" u="sng" dirty="0"/>
              <a:t>2</a:t>
            </a:r>
            <a:r>
              <a:rPr lang="en-US" sz="8000" b="1" u="sng" dirty="0" smtClean="0"/>
              <a:t>:</a:t>
            </a:r>
            <a:r>
              <a:rPr lang="en-US" sz="8000" dirty="0" smtClean="0"/>
              <a:t> </a:t>
            </a:r>
            <a:r>
              <a:rPr lang="en-US" sz="7500" b="1" dirty="0" smtClean="0"/>
              <a:t>If you have a </a:t>
            </a:r>
            <a:r>
              <a:rPr lang="en-US" sz="7500" b="1" dirty="0" smtClean="0">
                <a:solidFill>
                  <a:srgbClr val="FF0000"/>
                </a:solidFill>
              </a:rPr>
              <a:t>v-c-e</a:t>
            </a:r>
            <a:r>
              <a:rPr lang="en-US" sz="7500" b="1" dirty="0" smtClean="0"/>
              <a:t> pattern, </a:t>
            </a:r>
            <a:r>
              <a:rPr lang="en-US" sz="7500" b="1" u="sng" dirty="0" smtClean="0"/>
              <a:t>drop</a:t>
            </a:r>
            <a:r>
              <a:rPr lang="en-US" sz="7500" b="1" dirty="0" smtClean="0"/>
              <a:t> the </a:t>
            </a:r>
            <a:r>
              <a:rPr lang="en-US" sz="7500" b="1" u="sng" dirty="0" smtClean="0"/>
              <a:t>silent e </a:t>
            </a:r>
            <a:r>
              <a:rPr lang="en-US" sz="7500" b="1" dirty="0" smtClean="0"/>
              <a:t>and add </a:t>
            </a:r>
            <a:r>
              <a:rPr lang="en-US" sz="7500" b="1" dirty="0" smtClean="0">
                <a:solidFill>
                  <a:srgbClr val="FF0000"/>
                </a:solidFill>
              </a:rPr>
              <a:t>-</a:t>
            </a:r>
            <a:r>
              <a:rPr lang="en-US" sz="7500" b="1" dirty="0" err="1" smtClean="0">
                <a:solidFill>
                  <a:srgbClr val="FF0000"/>
                </a:solidFill>
              </a:rPr>
              <a:t>ing</a:t>
            </a:r>
            <a:r>
              <a:rPr lang="en-US" sz="7500" b="1" dirty="0" smtClean="0"/>
              <a:t>.</a:t>
            </a:r>
            <a:endParaRPr lang="en-US" sz="7500" dirty="0" smtClean="0"/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572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322" name="Content Placeholder 2"/>
          <p:cNvSpPr>
            <a:spLocks noGrp="1"/>
          </p:cNvSpPr>
          <p:nvPr>
            <p:ph idx="4294967295"/>
          </p:nvPr>
        </p:nvSpPr>
        <p:spPr>
          <a:xfrm>
            <a:off x="381000" y="381000"/>
            <a:ext cx="8305800" cy="6096000"/>
          </a:xfrm>
          <a:solidFill>
            <a:schemeClr val="tx1"/>
          </a:solidFill>
          <a:ln w="47625">
            <a:solidFill>
              <a:schemeClr val="tx1"/>
            </a:solidFill>
          </a:ln>
        </p:spPr>
        <p:txBody>
          <a:bodyPr/>
          <a:lstStyle/>
          <a:p>
            <a:pPr>
              <a:buFontTx/>
              <a:buNone/>
            </a:pPr>
            <a:endParaRPr lang="en-US" sz="8000" b="1" dirty="0" smtClean="0"/>
          </a:p>
          <a:p>
            <a:pPr algn="ctr">
              <a:buFontTx/>
              <a:buNone/>
            </a:pPr>
            <a:r>
              <a:rPr lang="en-US" sz="13000" b="1" dirty="0" smtClean="0">
                <a:solidFill>
                  <a:srgbClr val="FFFF00"/>
                </a:solidFill>
              </a:rPr>
              <a:t>EXAMPLES</a:t>
            </a:r>
            <a:endParaRPr lang="en-US" sz="8000" dirty="0" smtClean="0">
              <a:solidFill>
                <a:srgbClr val="FFFF00"/>
              </a:solidFill>
            </a:endParaRPr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</p:txBody>
      </p:sp>
      <p:sp>
        <p:nvSpPr>
          <p:cNvPr id="568323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5597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322" name="Content Placeholder 2"/>
          <p:cNvSpPr>
            <a:spLocks noGrp="1"/>
          </p:cNvSpPr>
          <p:nvPr>
            <p:ph idx="4294967295"/>
          </p:nvPr>
        </p:nvSpPr>
        <p:spPr>
          <a:xfrm>
            <a:off x="381000" y="381000"/>
            <a:ext cx="8305800" cy="6096000"/>
          </a:xfrm>
          <a:solidFill>
            <a:schemeClr val="tx1"/>
          </a:solidFill>
          <a:ln w="476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buFontTx/>
              <a:buNone/>
            </a:pPr>
            <a:endParaRPr lang="en-US" b="1" dirty="0" smtClean="0">
              <a:solidFill>
                <a:srgbClr val="FFFF00"/>
              </a:solidFill>
            </a:endParaRPr>
          </a:p>
          <a:p>
            <a:pPr algn="ctr">
              <a:buFontTx/>
              <a:buNone/>
            </a:pPr>
            <a:r>
              <a:rPr lang="en-US" sz="22000" b="1" dirty="0" smtClean="0">
                <a:solidFill>
                  <a:srgbClr val="FFFF00"/>
                </a:solidFill>
              </a:rPr>
              <a:t>-</a:t>
            </a:r>
            <a:r>
              <a:rPr lang="en-US" sz="22000" b="1" dirty="0" err="1" smtClean="0">
                <a:solidFill>
                  <a:srgbClr val="FFFF00"/>
                </a:solidFill>
              </a:rPr>
              <a:t>ed</a:t>
            </a:r>
            <a:endParaRPr lang="en-US" sz="22000" b="1" dirty="0" smtClean="0">
              <a:solidFill>
                <a:srgbClr val="FFFF00"/>
              </a:solidFill>
            </a:endParaRPr>
          </a:p>
        </p:txBody>
      </p:sp>
      <p:sp>
        <p:nvSpPr>
          <p:cNvPr id="568323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709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418" name="Content Placeholder 2"/>
          <p:cNvSpPr>
            <a:spLocks noGrp="1"/>
          </p:cNvSpPr>
          <p:nvPr>
            <p:ph idx="1"/>
          </p:nvPr>
        </p:nvSpPr>
        <p:spPr>
          <a:xfrm>
            <a:off x="419100" y="381000"/>
            <a:ext cx="8305800" cy="6096000"/>
          </a:xfrm>
          <a:solidFill>
            <a:schemeClr val="bg1"/>
          </a:solidFill>
          <a:ln w="476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US" sz="1600" b="1" dirty="0" smtClean="0"/>
              <a:t> </a:t>
            </a:r>
          </a:p>
          <a:p>
            <a:pPr>
              <a:buFontTx/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                            </a:t>
            </a:r>
            <a:r>
              <a:rPr lang="en-US" sz="15000" b="1" dirty="0" err="1" smtClean="0"/>
              <a:t>smil</a:t>
            </a:r>
            <a:endParaRPr lang="en-US" sz="15000" b="1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5151120" y="1101090"/>
            <a:ext cx="3276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 err="1" smtClean="0">
                <a:solidFill>
                  <a:srgbClr val="FF0000"/>
                </a:solidFill>
              </a:rPr>
              <a:t>ing</a:t>
            </a:r>
            <a:endParaRPr lang="en-US" sz="150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51120" y="1097280"/>
            <a:ext cx="990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 smtClean="0"/>
              <a:t>e</a:t>
            </a:r>
            <a:endParaRPr lang="en-US" sz="15000" b="1" dirty="0"/>
          </a:p>
        </p:txBody>
      </p:sp>
      <p:pic>
        <p:nvPicPr>
          <p:cNvPr id="7170" name="Picture 2" descr="C:\Users\Kelly\AppData\Local\Microsoft\Windows\Temporary Internet Files\Content.IE5\4MA14UVL\MC900140621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403594"/>
            <a:ext cx="4038600" cy="2778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60517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418" name="Content Placeholder 2"/>
          <p:cNvSpPr>
            <a:spLocks noGrp="1"/>
          </p:cNvSpPr>
          <p:nvPr>
            <p:ph idx="1"/>
          </p:nvPr>
        </p:nvSpPr>
        <p:spPr>
          <a:xfrm>
            <a:off x="419100" y="381000"/>
            <a:ext cx="8305800" cy="6096000"/>
          </a:xfrm>
          <a:solidFill>
            <a:schemeClr val="bg1"/>
          </a:solidFill>
          <a:ln w="476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US" sz="1600" b="1" dirty="0" smtClean="0"/>
              <a:t> </a:t>
            </a:r>
          </a:p>
          <a:p>
            <a:pPr>
              <a:buFontTx/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                                   </a:t>
            </a:r>
            <a:r>
              <a:rPr lang="en-US" sz="15000" b="1" dirty="0" err="1" smtClean="0"/>
              <a:t>rac</a:t>
            </a:r>
            <a:endParaRPr lang="en-US" sz="15000" b="1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4668045" y="1103602"/>
            <a:ext cx="3276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 err="1" smtClean="0">
                <a:solidFill>
                  <a:srgbClr val="FF0000"/>
                </a:solidFill>
              </a:rPr>
              <a:t>ing</a:t>
            </a:r>
            <a:endParaRPr lang="en-US" sz="150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68045" y="1097279"/>
            <a:ext cx="990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 smtClean="0"/>
              <a:t>e</a:t>
            </a:r>
            <a:endParaRPr lang="en-US" sz="15000" b="1" dirty="0"/>
          </a:p>
        </p:txBody>
      </p:sp>
      <p:pic>
        <p:nvPicPr>
          <p:cNvPr id="8194" name="Picture 2" descr="C:\Users\Kelly\AppData\Local\Microsoft\Windows\Temporary Internet Files\Content.IE5\4MA14UVL\MC900352260[1]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581400"/>
            <a:ext cx="5964646" cy="264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13134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5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  <a:solidFill>
            <a:schemeClr val="bg1"/>
          </a:solidFill>
          <a:ln w="41275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eaLnBrk="1" hangingPunct="1">
              <a:buFont typeface="Arial" charset="0"/>
              <a:buNone/>
            </a:pPr>
            <a:r>
              <a:rPr lang="en-US" sz="8000" dirty="0" smtClean="0"/>
              <a:t> </a:t>
            </a:r>
            <a:r>
              <a:rPr lang="en-US" sz="8000" b="1" u="sng" dirty="0" smtClean="0"/>
              <a:t>Rule 3:</a:t>
            </a:r>
            <a:r>
              <a:rPr lang="en-US" sz="8000" dirty="0" smtClean="0"/>
              <a:t> </a:t>
            </a:r>
            <a:r>
              <a:rPr lang="en-US" sz="7500" b="1" dirty="0" smtClean="0"/>
              <a:t>If a </a:t>
            </a:r>
            <a:r>
              <a:rPr lang="en-US" sz="7500" b="1" dirty="0" smtClean="0">
                <a:solidFill>
                  <a:srgbClr val="FF0000"/>
                </a:solidFill>
              </a:rPr>
              <a:t>vowel</a:t>
            </a:r>
            <a:r>
              <a:rPr lang="en-US" sz="7500" b="1" dirty="0" smtClean="0"/>
              <a:t> is followed by </a:t>
            </a:r>
            <a:r>
              <a:rPr lang="en-US" sz="7500" b="1" u="sng" dirty="0" smtClean="0"/>
              <a:t>one consonant</a:t>
            </a:r>
            <a:r>
              <a:rPr lang="en-US" sz="7500" b="1" dirty="0" smtClean="0"/>
              <a:t>, you must </a:t>
            </a:r>
            <a:r>
              <a:rPr lang="en-US" sz="7500" b="1" dirty="0" smtClean="0">
                <a:solidFill>
                  <a:srgbClr val="FF0000"/>
                </a:solidFill>
              </a:rPr>
              <a:t>double</a:t>
            </a:r>
            <a:r>
              <a:rPr lang="en-US" sz="7500" b="1" dirty="0" smtClean="0"/>
              <a:t> the last consonant letter and add </a:t>
            </a:r>
            <a:r>
              <a:rPr lang="en-US" sz="7500" b="1" dirty="0" smtClean="0">
                <a:solidFill>
                  <a:srgbClr val="FF0000"/>
                </a:solidFill>
              </a:rPr>
              <a:t>-</a:t>
            </a:r>
            <a:r>
              <a:rPr lang="en-US" sz="7500" b="1" dirty="0" err="1" smtClean="0">
                <a:solidFill>
                  <a:srgbClr val="FF0000"/>
                </a:solidFill>
              </a:rPr>
              <a:t>ing</a:t>
            </a:r>
            <a:r>
              <a:rPr lang="en-US" sz="7500" b="1" dirty="0" smtClean="0"/>
              <a:t>.</a:t>
            </a:r>
            <a:endParaRPr lang="en-US" sz="7500" dirty="0" smtClean="0"/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302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322" name="Content Placeholder 2"/>
          <p:cNvSpPr>
            <a:spLocks noGrp="1"/>
          </p:cNvSpPr>
          <p:nvPr>
            <p:ph idx="4294967295"/>
          </p:nvPr>
        </p:nvSpPr>
        <p:spPr>
          <a:xfrm>
            <a:off x="381000" y="381000"/>
            <a:ext cx="8305800" cy="6096000"/>
          </a:xfrm>
          <a:solidFill>
            <a:schemeClr val="tx1"/>
          </a:solidFill>
          <a:ln w="47625">
            <a:solidFill>
              <a:schemeClr val="tx1"/>
            </a:solidFill>
          </a:ln>
        </p:spPr>
        <p:txBody>
          <a:bodyPr/>
          <a:lstStyle/>
          <a:p>
            <a:pPr>
              <a:buFontTx/>
              <a:buNone/>
            </a:pPr>
            <a:endParaRPr lang="en-US" sz="8000" b="1" dirty="0" smtClean="0"/>
          </a:p>
          <a:p>
            <a:pPr algn="ctr">
              <a:buFontTx/>
              <a:buNone/>
            </a:pPr>
            <a:r>
              <a:rPr lang="en-US" sz="13000" b="1" dirty="0" smtClean="0">
                <a:solidFill>
                  <a:srgbClr val="FFFF00"/>
                </a:solidFill>
              </a:rPr>
              <a:t>EXAMPLES</a:t>
            </a:r>
            <a:endParaRPr lang="en-US" sz="8000" dirty="0" smtClean="0">
              <a:solidFill>
                <a:srgbClr val="FFFF00"/>
              </a:solidFill>
            </a:endParaRPr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</p:txBody>
      </p:sp>
      <p:sp>
        <p:nvSpPr>
          <p:cNvPr id="568323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1623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418" name="Content Placeholder 2"/>
          <p:cNvSpPr>
            <a:spLocks noGrp="1"/>
          </p:cNvSpPr>
          <p:nvPr>
            <p:ph idx="1"/>
          </p:nvPr>
        </p:nvSpPr>
        <p:spPr>
          <a:xfrm>
            <a:off x="419100" y="381000"/>
            <a:ext cx="8305800" cy="6096000"/>
          </a:xfrm>
          <a:solidFill>
            <a:schemeClr val="bg1"/>
          </a:solidFill>
          <a:ln w="476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US" sz="1600" b="1" dirty="0" smtClean="0"/>
              <a:t> </a:t>
            </a:r>
          </a:p>
          <a:p>
            <a:pPr>
              <a:buFontTx/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             </a:t>
            </a:r>
            <a:r>
              <a:rPr lang="en-US" sz="15000" b="1" dirty="0" smtClean="0"/>
              <a:t>hug</a:t>
            </a:r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5151120" y="1101090"/>
            <a:ext cx="3276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 err="1" smtClean="0">
                <a:solidFill>
                  <a:srgbClr val="FF0000"/>
                </a:solidFill>
              </a:rPr>
              <a:t>ing</a:t>
            </a:r>
            <a:endParaRPr lang="en-US" sz="150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11580" y="1085178"/>
            <a:ext cx="990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/>
              <a:t>g</a:t>
            </a:r>
          </a:p>
        </p:txBody>
      </p:sp>
      <p:pic>
        <p:nvPicPr>
          <p:cNvPr id="9218" name="Picture 2" descr="C:\Users\Kelly\AppData\Local\Microsoft\Windows\Temporary Internet Files\Content.IE5\KHMKI5E8\MC900437801[1]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352800"/>
            <a:ext cx="4221759" cy="2749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91392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418" name="Content Placeholder 2"/>
          <p:cNvSpPr>
            <a:spLocks noGrp="1"/>
          </p:cNvSpPr>
          <p:nvPr>
            <p:ph idx="1"/>
          </p:nvPr>
        </p:nvSpPr>
        <p:spPr>
          <a:xfrm>
            <a:off x="419100" y="381000"/>
            <a:ext cx="8305800" cy="6096000"/>
          </a:xfrm>
          <a:solidFill>
            <a:schemeClr val="bg1"/>
          </a:solidFill>
          <a:ln w="476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US" sz="1600" b="1" dirty="0" smtClean="0"/>
              <a:t> </a:t>
            </a:r>
          </a:p>
          <a:p>
            <a:pPr>
              <a:buFontTx/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       </a:t>
            </a:r>
            <a:r>
              <a:rPr lang="en-US" sz="15000" b="1" dirty="0" smtClean="0"/>
              <a:t>drop</a:t>
            </a:r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5867172" y="1085177"/>
            <a:ext cx="3276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 err="1" smtClean="0">
                <a:solidFill>
                  <a:srgbClr val="FF0000"/>
                </a:solidFill>
              </a:rPr>
              <a:t>ing</a:t>
            </a:r>
            <a:endParaRPr lang="en-US" sz="150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06880" y="1085177"/>
            <a:ext cx="990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 smtClean="0"/>
              <a:t>p</a:t>
            </a:r>
            <a:endParaRPr lang="en-US" sz="15000" b="1" dirty="0"/>
          </a:p>
        </p:txBody>
      </p:sp>
      <p:pic>
        <p:nvPicPr>
          <p:cNvPr id="10244" name="Picture 4" descr="C:\Users\Kelly\AppData\Local\Microsoft\Windows\Temporary Internet Files\Content.IE5\UIGCFI2E\MC900438251[1]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490021"/>
            <a:ext cx="4038600" cy="2678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90927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418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305800" cy="6096000"/>
          </a:xfrm>
          <a:solidFill>
            <a:schemeClr val="bg1"/>
          </a:solidFill>
          <a:ln w="476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7200" dirty="0" smtClean="0"/>
              <a:t> 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8800" b="1" dirty="0" smtClean="0"/>
              <a:t>GOT IT? MAKE SENSE?</a:t>
            </a:r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  <p:pic>
        <p:nvPicPr>
          <p:cNvPr id="12290" name="Picture 2" descr="C:\Users\Kelly\AppData\Local\Microsoft\Windows\Temporary Internet Files\Content.IE5\UIGCFI2E\MC900133373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9033" y="1981200"/>
            <a:ext cx="4671588" cy="4309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02419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418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305800" cy="6096000"/>
          </a:xfrm>
          <a:solidFill>
            <a:schemeClr val="bg1"/>
          </a:solidFill>
          <a:ln w="476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7200" dirty="0" smtClean="0"/>
              <a:t> 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7200" dirty="0" smtClean="0"/>
              <a:t>The suffix </a:t>
            </a:r>
            <a:r>
              <a:rPr lang="en-US" sz="7200" b="1" dirty="0" smtClean="0">
                <a:solidFill>
                  <a:srgbClr val="FF0000"/>
                </a:solidFill>
              </a:rPr>
              <a:t>-</a:t>
            </a:r>
            <a:r>
              <a:rPr lang="en-US" sz="7200" b="1" dirty="0" err="1" smtClean="0">
                <a:solidFill>
                  <a:srgbClr val="FF0000"/>
                </a:solidFill>
              </a:rPr>
              <a:t>ed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dirty="0" smtClean="0"/>
              <a:t>makes </a:t>
            </a:r>
            <a:r>
              <a:rPr lang="en-US" sz="7200" b="1" dirty="0" smtClean="0">
                <a:solidFill>
                  <a:srgbClr val="FF0000"/>
                </a:solidFill>
              </a:rPr>
              <a:t>3</a:t>
            </a:r>
            <a:r>
              <a:rPr lang="en-US" sz="7200" dirty="0" smtClean="0"/>
              <a:t> </a:t>
            </a:r>
            <a:r>
              <a:rPr lang="en-US" sz="7200" u="sng" dirty="0" smtClean="0"/>
              <a:t>different</a:t>
            </a:r>
            <a:r>
              <a:rPr lang="en-US" sz="7200" dirty="0" smtClean="0"/>
              <a:t> sounds.</a:t>
            </a:r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  <p:pic>
        <p:nvPicPr>
          <p:cNvPr id="1026" name="Picture 2" descr="C:\Users\Kelly\AppData\Local\Microsoft\Windows\Temporary Internet Files\Content.IE5\KHMKI5E8\MC900064950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1980" y="3139440"/>
            <a:ext cx="3262580" cy="2878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193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418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305800" cy="6096000"/>
          </a:xfrm>
          <a:solidFill>
            <a:schemeClr val="bg1"/>
          </a:solidFill>
          <a:ln w="476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7200" dirty="0" smtClean="0"/>
              <a:t> 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dirty="0" smtClean="0"/>
              <a:t>The suffix </a:t>
            </a:r>
            <a:r>
              <a:rPr lang="en-US" sz="5400" b="1" dirty="0" smtClean="0">
                <a:solidFill>
                  <a:srgbClr val="FF0000"/>
                </a:solidFill>
              </a:rPr>
              <a:t>-</a:t>
            </a:r>
            <a:r>
              <a:rPr lang="en-US" sz="5400" b="1" dirty="0" err="1" smtClean="0">
                <a:solidFill>
                  <a:srgbClr val="FF0000"/>
                </a:solidFill>
              </a:rPr>
              <a:t>ed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dirty="0" smtClean="0"/>
              <a:t>can say </a:t>
            </a:r>
            <a:r>
              <a:rPr lang="en-US" sz="5400" b="1" dirty="0" smtClean="0"/>
              <a:t>“d”</a:t>
            </a:r>
            <a:r>
              <a:rPr lang="en-US" sz="5400" dirty="0" smtClean="0"/>
              <a:t> like in the word: </a:t>
            </a:r>
          </a:p>
          <a:p>
            <a:pPr algn="ctr">
              <a:buFontTx/>
              <a:buNone/>
            </a:pPr>
            <a:r>
              <a:rPr lang="en-US" sz="8800" b="1" dirty="0" smtClean="0"/>
              <a:t>begg</a:t>
            </a:r>
            <a:r>
              <a:rPr lang="en-US" sz="8800" b="1" dirty="0" smtClean="0">
                <a:solidFill>
                  <a:srgbClr val="FF0000"/>
                </a:solidFill>
              </a:rPr>
              <a:t>ed</a:t>
            </a:r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  <p:pic>
        <p:nvPicPr>
          <p:cNvPr id="2050" name="Picture 2" descr="C:\Users\Kelly\AppData\Local\Microsoft\Windows\Temporary Internet Files\Content.IE5\A98VSFQ2\MC900030446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630930"/>
            <a:ext cx="2080829" cy="2641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598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418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305800" cy="6096000"/>
          </a:xfrm>
          <a:solidFill>
            <a:schemeClr val="bg1"/>
          </a:solidFill>
          <a:ln w="476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7200" dirty="0" smtClean="0"/>
              <a:t> 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dirty="0" smtClean="0"/>
              <a:t>The suffix </a:t>
            </a:r>
            <a:r>
              <a:rPr lang="en-US" sz="5400" b="1" dirty="0" smtClean="0">
                <a:solidFill>
                  <a:srgbClr val="FF0000"/>
                </a:solidFill>
              </a:rPr>
              <a:t>-</a:t>
            </a:r>
            <a:r>
              <a:rPr lang="en-US" sz="5400" b="1" dirty="0" err="1" smtClean="0">
                <a:solidFill>
                  <a:srgbClr val="FF0000"/>
                </a:solidFill>
              </a:rPr>
              <a:t>ed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dirty="0" smtClean="0"/>
              <a:t>can say </a:t>
            </a:r>
            <a:r>
              <a:rPr lang="en-US" sz="5400" b="1" dirty="0" smtClean="0"/>
              <a:t>“t”</a:t>
            </a:r>
            <a:r>
              <a:rPr lang="en-US" sz="5400" dirty="0" smtClean="0"/>
              <a:t> like in the word: </a:t>
            </a:r>
          </a:p>
          <a:p>
            <a:pPr algn="ctr">
              <a:buFontTx/>
              <a:buNone/>
            </a:pPr>
            <a:r>
              <a:rPr lang="en-US" sz="8800" b="1" dirty="0" smtClean="0"/>
              <a:t>talk</a:t>
            </a:r>
            <a:r>
              <a:rPr lang="en-US" sz="8800" b="1" dirty="0" smtClean="0">
                <a:solidFill>
                  <a:srgbClr val="FF0000"/>
                </a:solidFill>
              </a:rPr>
              <a:t>ed</a:t>
            </a:r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  <p:pic>
        <p:nvPicPr>
          <p:cNvPr id="3076" name="Picture 4" descr="C:\Users\Kelly\AppData\Local\Microsoft\Windows\Temporary Internet Files\Content.IE5\UIGCFI2E\MC900234641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038600"/>
            <a:ext cx="3674074" cy="2251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18457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418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305800" cy="6096000"/>
          </a:xfrm>
          <a:solidFill>
            <a:schemeClr val="bg1"/>
          </a:solidFill>
          <a:ln w="476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7200" dirty="0" smtClean="0"/>
              <a:t> 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dirty="0" smtClean="0"/>
              <a:t>The suffix </a:t>
            </a:r>
            <a:r>
              <a:rPr lang="en-US" sz="5400" b="1" dirty="0" smtClean="0">
                <a:solidFill>
                  <a:srgbClr val="FF0000"/>
                </a:solidFill>
              </a:rPr>
              <a:t>-</a:t>
            </a:r>
            <a:r>
              <a:rPr lang="en-US" sz="5400" b="1" dirty="0" err="1" smtClean="0">
                <a:solidFill>
                  <a:srgbClr val="FF0000"/>
                </a:solidFill>
              </a:rPr>
              <a:t>ed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dirty="0" smtClean="0"/>
              <a:t>can say </a:t>
            </a:r>
            <a:r>
              <a:rPr lang="en-US" sz="5400" b="1" dirty="0" smtClean="0"/>
              <a:t>“</a:t>
            </a:r>
            <a:r>
              <a:rPr lang="en-US" sz="5400" b="1" dirty="0" err="1" smtClean="0"/>
              <a:t>ed</a:t>
            </a:r>
            <a:r>
              <a:rPr lang="en-US" sz="5400" b="1" dirty="0" smtClean="0"/>
              <a:t>”</a:t>
            </a:r>
            <a:r>
              <a:rPr lang="en-US" sz="5400" dirty="0" smtClean="0"/>
              <a:t> like in the word: </a:t>
            </a:r>
          </a:p>
          <a:p>
            <a:pPr algn="ctr">
              <a:buFontTx/>
              <a:buNone/>
            </a:pPr>
            <a:r>
              <a:rPr lang="en-US" sz="8800" b="1" dirty="0" smtClean="0"/>
              <a:t>excit</a:t>
            </a:r>
            <a:r>
              <a:rPr lang="en-US" sz="8800" b="1" dirty="0" smtClean="0">
                <a:solidFill>
                  <a:srgbClr val="FF0000"/>
                </a:solidFill>
              </a:rPr>
              <a:t>ed</a:t>
            </a:r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Tx/>
              <a:buNone/>
            </a:pPr>
            <a:endParaRPr lang="en-US" sz="8000" dirty="0" smtClean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  <p:pic>
        <p:nvPicPr>
          <p:cNvPr id="4098" name="Picture 2" descr="C:\Users\Kelly\AppData\Local\Microsoft\Windows\Temporary Internet Files\Content.IE5\A98VSFQ2\MC900139495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733800"/>
            <a:ext cx="1674670" cy="2393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Kelly\AppData\Local\Microsoft\Windows\Temporary Internet Files\Content.IE5\KHMKI5E8\MC900139519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729990"/>
            <a:ext cx="2649017" cy="1773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Kelly\AppData\Local\Microsoft\Windows\Temporary Internet Files\Content.IE5\4MA14UVL\MC900383568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4114800"/>
            <a:ext cx="1789065" cy="2123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0764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322" name="Content Placeholder 2"/>
          <p:cNvSpPr>
            <a:spLocks noGrp="1"/>
          </p:cNvSpPr>
          <p:nvPr>
            <p:ph idx="4294967295"/>
          </p:nvPr>
        </p:nvSpPr>
        <p:spPr>
          <a:xfrm>
            <a:off x="381000" y="381000"/>
            <a:ext cx="8305800" cy="6096000"/>
          </a:xfrm>
          <a:solidFill>
            <a:schemeClr val="tx1"/>
          </a:solidFill>
          <a:ln w="47625"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 algn="ctr">
              <a:buFontTx/>
              <a:buNone/>
            </a:pPr>
            <a:endParaRPr lang="en-US" b="1" dirty="0" smtClean="0">
              <a:solidFill>
                <a:srgbClr val="FFFF00"/>
              </a:solidFill>
            </a:endParaRPr>
          </a:p>
          <a:p>
            <a:pPr algn="ctr">
              <a:buFontTx/>
              <a:buNone/>
            </a:pPr>
            <a:r>
              <a:rPr lang="en-US" sz="22000" b="1" dirty="0" smtClean="0">
                <a:solidFill>
                  <a:srgbClr val="FFFF00"/>
                </a:solidFill>
              </a:rPr>
              <a:t>Rules</a:t>
            </a:r>
          </a:p>
          <a:p>
            <a:pPr algn="ctr">
              <a:buFontTx/>
              <a:buNone/>
            </a:pPr>
            <a:r>
              <a:rPr lang="en-US" sz="22000" b="1" dirty="0" smtClean="0">
                <a:solidFill>
                  <a:srgbClr val="FFFF00"/>
                </a:solidFill>
              </a:rPr>
              <a:t>-</a:t>
            </a:r>
            <a:r>
              <a:rPr lang="en-US" sz="22000" b="1" dirty="0" err="1" smtClean="0">
                <a:solidFill>
                  <a:srgbClr val="FFFF00"/>
                </a:solidFill>
              </a:rPr>
              <a:t>ed</a:t>
            </a:r>
            <a:endParaRPr lang="en-US" sz="22000" b="1" dirty="0" smtClean="0">
              <a:solidFill>
                <a:srgbClr val="FFFF00"/>
              </a:solidFill>
            </a:endParaRPr>
          </a:p>
        </p:txBody>
      </p:sp>
      <p:sp>
        <p:nvSpPr>
          <p:cNvPr id="568323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658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5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  <a:solidFill>
            <a:schemeClr val="bg1"/>
          </a:solidFill>
          <a:ln w="412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en-US" sz="8000" dirty="0" smtClean="0"/>
              <a:t> </a:t>
            </a:r>
            <a:r>
              <a:rPr lang="en-US" sz="8000" b="1" u="sng" dirty="0" smtClean="0"/>
              <a:t>Rule 1:</a:t>
            </a:r>
            <a:r>
              <a:rPr lang="en-US" sz="8000" dirty="0" smtClean="0"/>
              <a:t> </a:t>
            </a:r>
            <a:r>
              <a:rPr lang="en-US" sz="7500" b="1" dirty="0" smtClean="0"/>
              <a:t>If a </a:t>
            </a:r>
            <a:r>
              <a:rPr lang="en-US" sz="7500" b="1" dirty="0" smtClean="0">
                <a:solidFill>
                  <a:srgbClr val="FF0000"/>
                </a:solidFill>
              </a:rPr>
              <a:t>vowel</a:t>
            </a:r>
            <a:r>
              <a:rPr lang="en-US" sz="7500" b="1" dirty="0" smtClean="0"/>
              <a:t> is followed by </a:t>
            </a:r>
            <a:r>
              <a:rPr lang="en-US" sz="7500" b="1" u="sng" dirty="0" smtClean="0"/>
              <a:t>two consonants</a:t>
            </a:r>
            <a:r>
              <a:rPr lang="en-US" sz="7500" b="1" dirty="0" smtClean="0"/>
              <a:t>, just add </a:t>
            </a:r>
            <a:r>
              <a:rPr lang="en-US" sz="7500" b="1" dirty="0" smtClean="0">
                <a:solidFill>
                  <a:srgbClr val="FF0000"/>
                </a:solidFill>
              </a:rPr>
              <a:t>-ed</a:t>
            </a:r>
            <a:r>
              <a:rPr lang="en-US" sz="7500" b="1" dirty="0" smtClean="0"/>
              <a:t>.</a:t>
            </a:r>
            <a:endParaRPr lang="en-US" sz="7500" dirty="0" smtClean="0"/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6862763" y="6550025"/>
            <a:ext cx="2281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0" dirty="0">
                <a:latin typeface="Calibri" pitchFamily="34" charset="0"/>
              </a:rPr>
              <a:t>Copyright © </a:t>
            </a:r>
            <a:r>
              <a:rPr lang="en-US" sz="1400" b="0" dirty="0" smtClean="0">
                <a:latin typeface="Calibri" pitchFamily="34" charset="0"/>
              </a:rPr>
              <a:t>2012 </a:t>
            </a:r>
            <a:r>
              <a:rPr lang="en-US" sz="1400" b="0" dirty="0">
                <a:latin typeface="Calibri" pitchFamily="34" charset="0"/>
              </a:rPr>
              <a:t>Kelly Mott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535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519</Words>
  <Application>Microsoft Office PowerPoint</Application>
  <PresentationFormat>On-screen Show (4:3)</PresentationFormat>
  <Paragraphs>187</Paragraphs>
  <Slides>36</Slides>
  <Notes>36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Kelly</dc:creator>
  <cp:lastModifiedBy>Academia Ingles</cp:lastModifiedBy>
  <cp:revision>10</cp:revision>
  <dcterms:created xsi:type="dcterms:W3CDTF">2012-11-21T22:43:54Z</dcterms:created>
  <dcterms:modified xsi:type="dcterms:W3CDTF">2014-10-16T03:19:15Z</dcterms:modified>
</cp:coreProperties>
</file>