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D7DE-61AE-4BC6-A87E-9454F8FD646E}" type="datetimeFigureOut">
              <a:rPr lang="en-US" dirty="0"/>
              <a:t>6/6/2015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A0FC-AF95-454C-A4E6-937690C7EEE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5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6/6/2015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6/6/2015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4050791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  <a:pPr/>
              <a:t>6/6/2015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6/6/2015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chemeClr val="accent5"/>
                </a:solidFill>
              </a:rPr>
              <a:t>So vs. Such</a:t>
            </a:r>
            <a:endParaRPr lang="en-US" i="1" dirty="0">
              <a:solidFill>
                <a:schemeClr val="accent5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/>
                </a:solidFill>
              </a:rPr>
              <a:t>Upper Intermediate</a:t>
            </a:r>
          </a:p>
          <a:p>
            <a:r>
              <a:rPr lang="en-US" dirty="0" smtClean="0">
                <a:solidFill>
                  <a:schemeClr val="accent5"/>
                </a:solidFill>
              </a:rPr>
              <a:t>7.2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036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i="1" dirty="0" smtClean="0">
                <a:solidFill>
                  <a:schemeClr val="accent5"/>
                </a:solidFill>
              </a:rPr>
              <a:t>So</a:t>
            </a:r>
            <a:r>
              <a:rPr lang="en-US" sz="5400" dirty="0" smtClean="0">
                <a:solidFill>
                  <a:schemeClr val="accent5"/>
                </a:solidFill>
              </a:rPr>
              <a:t> </a:t>
            </a:r>
            <a:r>
              <a:rPr lang="en-US" sz="5400" dirty="0" smtClean="0"/>
              <a:t>and </a:t>
            </a:r>
            <a:r>
              <a:rPr lang="en-US" sz="5400" b="1" i="1" dirty="0" smtClean="0">
                <a:solidFill>
                  <a:schemeClr val="accent5"/>
                </a:solidFill>
              </a:rPr>
              <a:t>Such</a:t>
            </a:r>
            <a:r>
              <a:rPr lang="en-US" sz="5400" dirty="0" smtClean="0"/>
              <a:t> have a similar meaning</a:t>
            </a:r>
            <a:endParaRPr lang="en-US" sz="5400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 smtClean="0"/>
              <a:t>We use </a:t>
            </a:r>
            <a:r>
              <a:rPr lang="en-US" sz="2800" b="1" i="1" dirty="0" smtClean="0">
                <a:solidFill>
                  <a:schemeClr val="accent5"/>
                </a:solidFill>
              </a:rPr>
              <a:t>so</a:t>
            </a:r>
            <a:r>
              <a:rPr lang="en-US" sz="2800" dirty="0" smtClean="0"/>
              <a:t> before an adjective or adverb.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8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600" dirty="0" smtClean="0"/>
              <a:t>That slogan is just </a:t>
            </a:r>
            <a:r>
              <a:rPr lang="en-US" sz="2600" b="1" i="1" dirty="0" smtClean="0">
                <a:solidFill>
                  <a:schemeClr val="accent5"/>
                </a:solidFill>
              </a:rPr>
              <a:t>so</a:t>
            </a:r>
            <a:r>
              <a:rPr lang="en-US" sz="2600" dirty="0" smtClean="0"/>
              <a:t> clever!</a:t>
            </a:r>
            <a:endParaRPr lang="en-US" sz="2600" dirty="0"/>
          </a:p>
        </p:txBody>
      </p:sp>
      <p:sp>
        <p:nvSpPr>
          <p:cNvPr id="6" name="Marcador de contenido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US" sz="28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We use </a:t>
            </a:r>
            <a:r>
              <a:rPr lang="en-US" sz="2800" b="1" i="1" dirty="0" smtClean="0">
                <a:solidFill>
                  <a:schemeClr val="accent5"/>
                </a:solidFill>
              </a:rPr>
              <a:t>such</a:t>
            </a:r>
            <a:r>
              <a:rPr lang="en-US" sz="2800" dirty="0" smtClean="0"/>
              <a:t> before a noun phrase.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8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 smtClean="0"/>
              <a:t>It was </a:t>
            </a:r>
            <a:r>
              <a:rPr lang="en-US" sz="2600" b="1" i="1" dirty="0" smtClean="0">
                <a:solidFill>
                  <a:schemeClr val="accent5"/>
                </a:solidFill>
              </a:rPr>
              <a:t>such</a:t>
            </a:r>
            <a:r>
              <a:rPr lang="en-US" sz="2600" dirty="0" smtClean="0"/>
              <a:t> a good advert!</a:t>
            </a:r>
            <a:endParaRPr lang="en-US" sz="2600" dirty="0"/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5859887" y="1737360"/>
            <a:ext cx="10303" cy="46248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7824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chemeClr val="accent5"/>
                </a:solidFill>
              </a:rPr>
              <a:t>Quantifiers</a:t>
            </a:r>
            <a:r>
              <a:rPr lang="en-US" sz="6600" b="1" i="1" dirty="0" smtClean="0">
                <a:solidFill>
                  <a:schemeClr val="accent5"/>
                </a:solidFill>
              </a:rPr>
              <a:t> </a:t>
            </a:r>
            <a:endParaRPr lang="en-US" sz="6600" b="1" i="1" dirty="0">
              <a:solidFill>
                <a:schemeClr val="accent5"/>
              </a:solidFill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dirty="0" smtClean="0"/>
              <a:t>We also use </a:t>
            </a:r>
            <a:r>
              <a:rPr lang="en-US" sz="2800" b="1" i="1" dirty="0" smtClean="0">
                <a:solidFill>
                  <a:schemeClr val="accent5"/>
                </a:solidFill>
              </a:rPr>
              <a:t>so</a:t>
            </a:r>
            <a:r>
              <a:rPr lang="en-US" sz="2800" dirty="0" smtClean="0"/>
              <a:t> with quantifiers such as …..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en-US" sz="2800" dirty="0" smtClean="0"/>
              <a:t>much</a:t>
            </a:r>
            <a:endParaRPr lang="en-US" sz="2800" dirty="0"/>
          </a:p>
          <a:p>
            <a:pPr algn="ctr">
              <a:buFont typeface="Wingdings" panose="05000000000000000000" pitchFamily="2" charset="2"/>
              <a:buChar char="v"/>
            </a:pPr>
            <a:r>
              <a:rPr lang="en-US" sz="2800" dirty="0" smtClean="0"/>
              <a:t>many</a:t>
            </a:r>
            <a:endParaRPr lang="en-US" sz="2800" dirty="0"/>
          </a:p>
          <a:p>
            <a:pPr algn="ctr">
              <a:buFont typeface="Wingdings" panose="05000000000000000000" pitchFamily="2" charset="2"/>
              <a:buChar char="v"/>
            </a:pPr>
            <a:r>
              <a:rPr lang="en-US" sz="2800" dirty="0" smtClean="0"/>
              <a:t>little</a:t>
            </a:r>
            <a:endParaRPr lang="en-US" sz="2800" dirty="0"/>
          </a:p>
          <a:p>
            <a:pPr algn="ctr">
              <a:buFont typeface="Wingdings" panose="05000000000000000000" pitchFamily="2" charset="2"/>
              <a:buChar char="v"/>
            </a:pPr>
            <a:r>
              <a:rPr lang="en-US" sz="2800" dirty="0" smtClean="0"/>
              <a:t>few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sz="28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2800" dirty="0" smtClean="0"/>
              <a:t>They decided to increase their advertising budget because they</a:t>
            </a:r>
          </a:p>
          <a:p>
            <a:pPr marL="201168" lvl="1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had </a:t>
            </a:r>
            <a:r>
              <a:rPr lang="en-US" sz="2800" b="1" i="1" dirty="0" smtClean="0">
                <a:solidFill>
                  <a:schemeClr val="accent5"/>
                </a:solidFill>
              </a:rPr>
              <a:t>so few </a:t>
            </a:r>
            <a:r>
              <a:rPr lang="en-US" sz="2800" dirty="0" smtClean="0"/>
              <a:t>costumers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1382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The use of </a:t>
            </a:r>
            <a:r>
              <a:rPr lang="en-US" sz="5400" b="1" i="1" dirty="0" smtClean="0">
                <a:solidFill>
                  <a:schemeClr val="accent5"/>
                </a:solidFill>
              </a:rPr>
              <a:t>that</a:t>
            </a:r>
            <a:r>
              <a:rPr lang="en-US" sz="5400" dirty="0" smtClean="0"/>
              <a:t>……</a:t>
            </a:r>
            <a:endParaRPr lang="en-US" sz="5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dirty="0" smtClean="0"/>
              <a:t> After the adjective , quantifier or noun phrase we can use a </a:t>
            </a:r>
            <a:r>
              <a:rPr lang="en-US" sz="2800" b="1" i="1" dirty="0" smtClean="0">
                <a:solidFill>
                  <a:schemeClr val="accent5"/>
                </a:solidFill>
              </a:rPr>
              <a:t>that </a:t>
            </a:r>
            <a:r>
              <a:rPr lang="en-US" sz="2800" dirty="0" smtClean="0">
                <a:solidFill>
                  <a:schemeClr val="tx1"/>
                </a:solidFill>
              </a:rPr>
              <a:t>clause to talk about a result or consequence.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i="1" dirty="0" smtClean="0">
                <a:solidFill>
                  <a:schemeClr val="accent5"/>
                </a:solidFill>
              </a:rPr>
              <a:t>That</a:t>
            </a:r>
            <a:r>
              <a:rPr lang="en-US" sz="2800" dirty="0" smtClean="0">
                <a:solidFill>
                  <a:schemeClr val="tx1"/>
                </a:solidFill>
              </a:rPr>
              <a:t> can sometimes be omitted.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2800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 smtClean="0">
                <a:solidFill>
                  <a:schemeClr val="tx1"/>
                </a:solidFill>
              </a:rPr>
              <a:t>They make </a:t>
            </a:r>
            <a:r>
              <a:rPr lang="en-US" sz="2600" b="1" i="1" dirty="0" smtClean="0">
                <a:solidFill>
                  <a:schemeClr val="accent5"/>
                </a:solidFill>
              </a:rPr>
              <a:t>such</a:t>
            </a:r>
            <a:r>
              <a:rPr lang="en-US" sz="2600" b="1" i="1" dirty="0" smtClean="0">
                <a:solidFill>
                  <a:schemeClr val="tx1"/>
                </a:solidFill>
              </a:rPr>
              <a:t> food products </a:t>
            </a:r>
            <a:r>
              <a:rPr lang="en-US" sz="2600" b="1" i="1" dirty="0" smtClean="0">
                <a:solidFill>
                  <a:schemeClr val="accent5"/>
                </a:solidFill>
              </a:rPr>
              <a:t>that</a:t>
            </a:r>
            <a:r>
              <a:rPr lang="en-US" sz="2600" b="1" i="1" dirty="0" smtClean="0">
                <a:solidFill>
                  <a:schemeClr val="tx1"/>
                </a:solidFill>
              </a:rPr>
              <a:t> </a:t>
            </a:r>
            <a:r>
              <a:rPr lang="en-US" sz="2600" dirty="0" smtClean="0">
                <a:solidFill>
                  <a:schemeClr val="tx1"/>
                </a:solidFill>
              </a:rPr>
              <a:t>they have little competition.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600" dirty="0" smtClean="0">
                <a:solidFill>
                  <a:schemeClr val="tx1"/>
                </a:solidFill>
              </a:rPr>
              <a:t>The advert was </a:t>
            </a:r>
            <a:r>
              <a:rPr lang="en-US" sz="2600" b="1" i="1" dirty="0" smtClean="0">
                <a:solidFill>
                  <a:schemeClr val="accent5"/>
                </a:solidFill>
              </a:rPr>
              <a:t>so</a:t>
            </a:r>
            <a:r>
              <a:rPr lang="en-US" sz="2600" b="1" i="1" dirty="0" smtClean="0">
                <a:solidFill>
                  <a:schemeClr val="tx1"/>
                </a:solidFill>
              </a:rPr>
              <a:t> popular </a:t>
            </a:r>
            <a:r>
              <a:rPr lang="en-US" sz="2600" b="1" i="1" dirty="0" smtClean="0">
                <a:solidFill>
                  <a:schemeClr val="accent5"/>
                </a:solidFill>
              </a:rPr>
              <a:t>that</a:t>
            </a:r>
            <a:r>
              <a:rPr lang="en-US" sz="2600" dirty="0" smtClean="0">
                <a:solidFill>
                  <a:schemeClr val="tx1"/>
                </a:solidFill>
              </a:rPr>
              <a:t> it had over  million hits on You Tube.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b="1" i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915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The use of </a:t>
            </a:r>
            <a:r>
              <a:rPr lang="en-US" sz="5400" b="1" i="1" dirty="0" smtClean="0">
                <a:solidFill>
                  <a:schemeClr val="accent5"/>
                </a:solidFill>
              </a:rPr>
              <a:t>so not</a:t>
            </a:r>
            <a:r>
              <a:rPr lang="en-US" sz="5400" dirty="0" smtClean="0"/>
              <a:t>……….</a:t>
            </a:r>
            <a:endParaRPr lang="en-US" sz="5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97280" y="1845734"/>
            <a:ext cx="10674010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In  informal spoken language, </a:t>
            </a:r>
            <a:r>
              <a:rPr lang="en-US" sz="3200" b="1" i="1" dirty="0" smtClean="0">
                <a:solidFill>
                  <a:schemeClr val="accent5"/>
                </a:solidFill>
              </a:rPr>
              <a:t>so not </a:t>
            </a:r>
            <a:r>
              <a:rPr lang="en-US" sz="3200" dirty="0" smtClean="0"/>
              <a:t>is often used before an adjective instead of an adjective with negative prefix.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That’s </a:t>
            </a:r>
            <a:r>
              <a:rPr lang="en-US" sz="3200" b="1" i="1" dirty="0" smtClean="0">
                <a:solidFill>
                  <a:schemeClr val="accent5"/>
                </a:solidFill>
              </a:rPr>
              <a:t>so not cool</a:t>
            </a:r>
            <a:r>
              <a:rPr lang="en-US" sz="3200" dirty="0" smtClean="0">
                <a:solidFill>
                  <a:schemeClr val="accent5"/>
                </a:solidFill>
              </a:rPr>
              <a:t>.</a:t>
            </a:r>
            <a:r>
              <a:rPr lang="en-US" sz="3200" dirty="0" smtClean="0"/>
              <a:t>			(= That’s really uncool.)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2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 smtClean="0"/>
              <a:t>That advert is </a:t>
            </a:r>
            <a:r>
              <a:rPr lang="en-US" sz="3200" b="1" i="1" dirty="0" smtClean="0">
                <a:solidFill>
                  <a:schemeClr val="accent5"/>
                </a:solidFill>
              </a:rPr>
              <a:t>so not realistic</a:t>
            </a:r>
            <a:r>
              <a:rPr lang="en-US" sz="3200" dirty="0" smtClean="0"/>
              <a:t>.   (= That’s totally unrealistic.)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20030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t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</TotalTime>
  <Words>165</Words>
  <Application>Microsoft Office PowerPoint</Application>
  <PresentationFormat>Panorámica</PresentationFormat>
  <Paragraphs>35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Retrospección</vt:lpstr>
      <vt:lpstr>So vs. Such</vt:lpstr>
      <vt:lpstr>So and Such have a similar meaning</vt:lpstr>
      <vt:lpstr>Quantifiers </vt:lpstr>
      <vt:lpstr>The use of that……</vt:lpstr>
      <vt:lpstr>The use of so not……….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vs. Such</dc:title>
  <dc:creator>Any Quinonez de Pineda</dc:creator>
  <cp:lastModifiedBy>Any Quinonez de Pineda</cp:lastModifiedBy>
  <cp:revision>5</cp:revision>
  <dcterms:created xsi:type="dcterms:W3CDTF">2015-06-06T20:02:20Z</dcterms:created>
  <dcterms:modified xsi:type="dcterms:W3CDTF">2015-06-06T20:44:27Z</dcterms:modified>
</cp:coreProperties>
</file>