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3E4BE9-C723-4306-9A63-8037D7AEC391}" type="datetimeFigureOut">
              <a:rPr lang="es-HN" smtClean="0"/>
              <a:t>20/09/2012</a:t>
            </a:fld>
            <a:endParaRPr lang="es-HN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HN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7FD5F-7024-4B3D-B0F7-83A5287AB4FE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7FD5F-7024-4B3D-B0F7-83A5287AB4FE}" type="slidenum">
              <a:rPr lang="es-HN" smtClean="0"/>
              <a:t>1</a:t>
            </a:fld>
            <a:endParaRPr lang="es-H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9/20/2012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9/20/2012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‹Nº›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r>
              <a:rPr lang="es-HN" dirty="0" smtClean="0"/>
              <a:t> Tense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err="1" smtClean="0"/>
              <a:t>Grammar</a:t>
            </a:r>
            <a:endParaRPr lang="es-H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Example:</a:t>
            </a:r>
            <a:r>
              <a:rPr lang="en-US" b="1" i="1" dirty="0" smtClean="0"/>
              <a:t> to walk</a:t>
            </a:r>
            <a:r>
              <a:rPr lang="en-US" b="1" dirty="0" smtClean="0"/>
              <a:t>,</a:t>
            </a:r>
            <a:r>
              <a:rPr lang="en-US" b="1" i="1" dirty="0" smtClean="0"/>
              <a:t> </a:t>
            </a:r>
            <a:r>
              <a:rPr lang="en-US" b="1" dirty="0" smtClean="0"/>
              <a:t>simple past</a:t>
            </a:r>
            <a:r>
              <a:rPr lang="en-US" b="1" i="1" dirty="0" smtClean="0"/>
              <a:t>.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371600" y="2286000"/>
          <a:ext cx="7499349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 dirty="0" err="1"/>
                        <a:t>Affirmative</a:t>
                      </a:r>
                      <a:r>
                        <a:rPr lang="es-HN" b="1" dirty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Negative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Interrogative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I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You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you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He,she,it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He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he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We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we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You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you walk? </a:t>
                      </a:r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They</a:t>
                      </a:r>
                      <a:r>
                        <a:rPr lang="es-HN"/>
                        <a:t> walked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didn't walk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Did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they</a:t>
                      </a:r>
                      <a:r>
                        <a:rPr lang="es-HN" dirty="0"/>
                        <a:t> </a:t>
                      </a:r>
                      <a:r>
                        <a:rPr lang="es-HN" dirty="0" err="1"/>
                        <a:t>walk</a:t>
                      </a:r>
                      <a:r>
                        <a:rPr lang="es-HN" dirty="0"/>
                        <a:t>? 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HN" b="1" dirty="0" err="1" smtClean="0"/>
              <a:t>Examples</a:t>
            </a:r>
            <a:r>
              <a:rPr lang="es-HN" b="1" dirty="0" smtClean="0"/>
              <a:t>: Simple </a:t>
            </a:r>
            <a:r>
              <a:rPr lang="es-HN" b="1" dirty="0" err="1" smtClean="0"/>
              <a:t>past</a:t>
            </a:r>
            <a:r>
              <a:rPr lang="es-HN" b="1" dirty="0" smtClean="0"/>
              <a:t>, irregular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go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 </a:t>
            </a:r>
            <a:r>
              <a:rPr lang="en-US" b="1" i="1" dirty="0" smtClean="0">
                <a:solidFill>
                  <a:srgbClr val="7030A0"/>
                </a:solidFill>
              </a:rPr>
              <a:t>went</a:t>
            </a:r>
            <a:r>
              <a:rPr lang="en-US" dirty="0" smtClean="0"/>
              <a:t> to a club last night.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he go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the cinema last night?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He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didn't go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bed early last night.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give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gave</a:t>
            </a:r>
            <a:r>
              <a:rPr lang="en-US" dirty="0" smtClean="0"/>
              <a:t> her a doll for her birthday. </a:t>
            </a:r>
          </a:p>
          <a:p>
            <a:endParaRPr lang="en-US" dirty="0" smtClean="0"/>
          </a:p>
          <a:p>
            <a:r>
              <a:rPr lang="en-US" i="1" dirty="0" smtClean="0"/>
              <a:t>They </a:t>
            </a:r>
            <a:r>
              <a:rPr lang="en-US" b="1" i="1" dirty="0" smtClean="0">
                <a:solidFill>
                  <a:srgbClr val="7030A0"/>
                </a:solidFill>
              </a:rPr>
              <a:t>didn't give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John their new address.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Barry give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you my passport?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And more </a:t>
            </a:r>
            <a:r>
              <a:rPr lang="es-HN" b="1" dirty="0" err="1" smtClean="0"/>
              <a:t>examples</a:t>
            </a:r>
            <a:r>
              <a:rPr lang="es-HN" b="1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to come</a:t>
            </a:r>
          </a:p>
          <a:p>
            <a:pPr algn="ctr">
              <a:buNone/>
            </a:pPr>
            <a:endParaRPr lang="en-US" dirty="0" smtClean="0"/>
          </a:p>
          <a:p>
            <a:r>
              <a:rPr lang="en-US" dirty="0" smtClean="0"/>
              <a:t>My parents </a:t>
            </a:r>
            <a:r>
              <a:rPr lang="en-US" b="1" i="1" dirty="0" smtClean="0">
                <a:solidFill>
                  <a:srgbClr val="7030A0"/>
                </a:solidFill>
              </a:rPr>
              <a:t>came</a:t>
            </a:r>
            <a:r>
              <a:rPr lang="en-US" dirty="0" smtClean="0"/>
              <a:t> to visit me last July.</a:t>
            </a:r>
          </a:p>
          <a:p>
            <a:endParaRPr lang="en-US" dirty="0" smtClean="0"/>
          </a:p>
          <a:p>
            <a:r>
              <a:rPr lang="en-US" i="1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come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because it was raining.</a:t>
            </a:r>
          </a:p>
          <a:p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he come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to your party last week?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, </a:t>
            </a:r>
            <a:r>
              <a:rPr lang="es-HN" b="1" dirty="0" err="1" smtClean="0"/>
              <a:t>function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algn="ctr">
              <a:buNone/>
            </a:pPr>
            <a:r>
              <a:rPr lang="en-US" dirty="0" smtClean="0"/>
              <a:t>The simple past is used to talk about a </a:t>
            </a:r>
            <a:r>
              <a:rPr lang="en-US" b="1" i="1" dirty="0" smtClean="0">
                <a:solidFill>
                  <a:srgbClr val="7030A0"/>
                </a:solidFill>
              </a:rPr>
              <a:t>completed action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a time </a:t>
            </a:r>
            <a:r>
              <a:rPr lang="en-US" b="1" i="1" dirty="0" smtClean="0">
                <a:solidFill>
                  <a:srgbClr val="7030A0"/>
                </a:solidFill>
              </a:rPr>
              <a:t>before now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r>
              <a:rPr lang="en-US" dirty="0" smtClean="0"/>
              <a:t>Duration is not important. The time of the action can be in the recent past or the distant past.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Cabot </a:t>
            </a:r>
            <a:r>
              <a:rPr lang="en-US" b="1" i="1" dirty="0" smtClean="0">
                <a:solidFill>
                  <a:srgbClr val="7030A0"/>
                </a:solidFill>
              </a:rPr>
              <a:t>sailed</a:t>
            </a:r>
            <a:r>
              <a:rPr lang="en-US" b="1" i="1" dirty="0" smtClean="0"/>
              <a:t> </a:t>
            </a:r>
            <a:r>
              <a:rPr lang="en-US" dirty="0" smtClean="0"/>
              <a:t>to America in 1498.</a:t>
            </a:r>
          </a:p>
          <a:p>
            <a:endParaRPr lang="en-US" dirty="0" smtClean="0"/>
          </a:p>
          <a:p>
            <a:r>
              <a:rPr lang="en-US" dirty="0" smtClean="0"/>
              <a:t>My father </a:t>
            </a:r>
            <a:r>
              <a:rPr lang="en-US" b="1" i="1" dirty="0" smtClean="0"/>
              <a:t>died</a:t>
            </a:r>
            <a:r>
              <a:rPr lang="en-US" dirty="0" smtClean="0"/>
              <a:t> last year.</a:t>
            </a:r>
          </a:p>
          <a:p>
            <a:endParaRPr lang="en-US" dirty="0" smtClean="0"/>
          </a:p>
          <a:p>
            <a:r>
              <a:rPr lang="en-US" dirty="0" smtClean="0"/>
              <a:t>He </a:t>
            </a:r>
            <a:r>
              <a:rPr lang="en-US" b="1" i="1" dirty="0" smtClean="0">
                <a:solidFill>
                  <a:srgbClr val="7030A0"/>
                </a:solidFill>
              </a:rPr>
              <a:t>lived</a:t>
            </a:r>
            <a:r>
              <a:rPr lang="en-US" dirty="0" smtClean="0"/>
              <a:t> in Fiji in 1976.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crossed</a:t>
            </a:r>
            <a:r>
              <a:rPr lang="en-US" dirty="0" smtClean="0"/>
              <a:t> the Channel yesterday.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When</a:t>
            </a:r>
            <a:r>
              <a:rPr lang="es-HN" dirty="0" smtClean="0"/>
              <a:t> </a:t>
            </a:r>
            <a:r>
              <a:rPr lang="es-HN" dirty="0" err="1" smtClean="0"/>
              <a:t>you</a:t>
            </a:r>
            <a:r>
              <a:rPr lang="es-HN" dirty="0" smtClean="0"/>
              <a:t> use </a:t>
            </a:r>
            <a:r>
              <a:rPr lang="es-HN" dirty="0" err="1" smtClean="0"/>
              <a:t>it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You always use the simple past when you say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when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something happened, so it is associated with certain past time expressions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frequency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often, sometimes, always;</a:t>
            </a:r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a definite point in time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last week, when I was a child, yesterday, six weeks ago.</a:t>
            </a:r>
            <a:endParaRPr lang="en-US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an indefinite point in time</a:t>
            </a:r>
            <a:r>
              <a:rPr lang="en-US" dirty="0" smtClean="0">
                <a:solidFill>
                  <a:srgbClr val="7030A0"/>
                </a:solidFill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other day, ages ago, a long time ago etc.</a:t>
            </a:r>
          </a:p>
          <a:p>
            <a:endParaRPr lang="en-US" i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Note: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the word </a:t>
            </a:r>
            <a:r>
              <a:rPr lang="en-US" b="1" i="1" dirty="0" smtClean="0">
                <a:solidFill>
                  <a:srgbClr val="7030A0"/>
                </a:solidFill>
              </a:rPr>
              <a:t>ago</a:t>
            </a:r>
            <a:r>
              <a:rPr lang="en-US" dirty="0" smtClean="0"/>
              <a:t> is a useful way of expressing the distance into the past. It is placed </a:t>
            </a:r>
            <a:r>
              <a:rPr lang="en-US" b="1" dirty="0" smtClean="0">
                <a:solidFill>
                  <a:srgbClr val="7030A0"/>
                </a:solidFill>
              </a:rPr>
              <a:t>after</a:t>
            </a:r>
            <a:r>
              <a:rPr lang="en-US" dirty="0" smtClean="0"/>
              <a:t> the period of time e.g. </a:t>
            </a:r>
            <a:r>
              <a:rPr lang="en-US" i="1" dirty="0" smtClean="0"/>
              <a:t>a week ago, three years ago, a minute ago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Yesterday</a:t>
            </a:r>
            <a:r>
              <a:rPr lang="en-US" dirty="0" smtClean="0"/>
              <a:t>, I </a:t>
            </a:r>
            <a:r>
              <a:rPr lang="en-US" b="1" i="1" dirty="0" smtClean="0">
                <a:solidFill>
                  <a:srgbClr val="7030A0"/>
                </a:solidFill>
              </a:rPr>
              <a:t>arrived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Geneva.</a:t>
            </a:r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finished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her work at </a:t>
            </a:r>
            <a:r>
              <a:rPr lang="en-US" i="1" dirty="0" smtClean="0"/>
              <a:t>seven o'clock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saw</a:t>
            </a:r>
            <a:r>
              <a:rPr lang="en-US" dirty="0" smtClean="0"/>
              <a:t> a good film </a:t>
            </a:r>
            <a:r>
              <a:rPr lang="en-US" i="1" dirty="0" smtClean="0"/>
              <a:t>last week</a:t>
            </a:r>
            <a:r>
              <a:rPr lang="en-US" dirty="0" smtClean="0"/>
              <a:t>.</a:t>
            </a:r>
          </a:p>
          <a:p>
            <a:r>
              <a:rPr lang="en-US" dirty="0" smtClean="0"/>
              <a:t>I </a:t>
            </a:r>
            <a:r>
              <a:rPr lang="en-US" b="1" i="1" dirty="0" smtClean="0">
                <a:solidFill>
                  <a:srgbClr val="7030A0"/>
                </a:solidFill>
              </a:rPr>
              <a:t>went</a:t>
            </a:r>
            <a:r>
              <a:rPr lang="en-US" dirty="0" smtClean="0"/>
              <a:t> to the theatre </a:t>
            </a:r>
            <a:r>
              <a:rPr lang="en-US" i="1" dirty="0" smtClean="0"/>
              <a:t>last night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played</a:t>
            </a:r>
            <a:r>
              <a:rPr lang="en-US" dirty="0" smtClean="0"/>
              <a:t> the piano </a:t>
            </a:r>
            <a:r>
              <a:rPr lang="en-US" i="1" dirty="0" smtClean="0"/>
              <a:t>when she was a child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b="1" i="1" dirty="0" smtClean="0">
                <a:solidFill>
                  <a:srgbClr val="7030A0"/>
                </a:solidFill>
              </a:rPr>
              <a:t>sent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me a letter </a:t>
            </a:r>
            <a:r>
              <a:rPr lang="en-US" i="1" dirty="0" smtClean="0"/>
              <a:t>six months ago.</a:t>
            </a:r>
            <a:endParaRPr lang="en-US" dirty="0" smtClean="0"/>
          </a:p>
          <a:p>
            <a:r>
              <a:rPr lang="en-US" dirty="0" smtClean="0"/>
              <a:t>Peter </a:t>
            </a:r>
            <a:r>
              <a:rPr lang="en-US" b="1" i="1" dirty="0" smtClean="0">
                <a:solidFill>
                  <a:srgbClr val="7030A0"/>
                </a:solidFill>
              </a:rPr>
              <a:t>left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i="1" dirty="0" smtClean="0"/>
              <a:t>five minutes ago</a:t>
            </a:r>
            <a:r>
              <a:rPr lang="en-US" dirty="0" smtClean="0"/>
              <a:t>.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45920" y="228600"/>
            <a:ext cx="7498080" cy="1143000"/>
          </a:xfrm>
        </p:spPr>
        <p:txBody>
          <a:bodyPr>
            <a:normAutofit/>
          </a:bodyPr>
          <a:lstStyle/>
          <a:p>
            <a:r>
              <a:rPr lang="es-HN" b="1" dirty="0" err="1" smtClean="0"/>
              <a:t>Form</a:t>
            </a:r>
            <a:r>
              <a:rPr lang="es-HN" b="1" dirty="0" smtClean="0"/>
              <a:t>: 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HN" b="1" dirty="0" smtClean="0"/>
          </a:p>
          <a:p>
            <a:r>
              <a:rPr lang="es-HN" b="1" dirty="0" err="1" smtClean="0"/>
              <a:t>Add</a:t>
            </a:r>
            <a:r>
              <a:rPr lang="es-HN" b="1" dirty="0" smtClean="0"/>
              <a:t> –</a:t>
            </a:r>
            <a:r>
              <a:rPr lang="es-HN" b="1" i="1" u="sng" dirty="0" err="1" smtClean="0"/>
              <a:t>ed</a:t>
            </a:r>
            <a:r>
              <a:rPr lang="es-HN" b="1" dirty="0" smtClean="0"/>
              <a:t> </a:t>
            </a:r>
            <a:r>
              <a:rPr lang="es-HN" b="1" dirty="0" err="1" smtClean="0"/>
              <a:t>to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base </a:t>
            </a:r>
            <a:r>
              <a:rPr lang="es-HN" b="1" dirty="0" err="1" smtClean="0"/>
              <a:t>form</a:t>
            </a:r>
            <a:endParaRPr lang="es-HN" b="1" dirty="0" smtClean="0"/>
          </a:p>
          <a:p>
            <a:pPr lvl="1"/>
            <a:r>
              <a:rPr lang="es-HN" b="1" i="1" dirty="0" err="1" smtClean="0"/>
              <a:t>call</a:t>
            </a:r>
            <a:r>
              <a:rPr lang="es-HN" b="1" i="1" dirty="0" smtClean="0"/>
              <a:t>              </a:t>
            </a:r>
            <a:r>
              <a:rPr lang="es-HN" b="1" i="1" dirty="0" err="1" smtClean="0"/>
              <a:t>call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endParaRPr lang="es-HN" b="1" i="1" dirty="0" smtClean="0">
              <a:solidFill>
                <a:srgbClr val="7030A0"/>
              </a:solidFill>
            </a:endParaRPr>
          </a:p>
          <a:p>
            <a:endParaRPr lang="es-HN" b="1" i="1" dirty="0" smtClean="0"/>
          </a:p>
          <a:p>
            <a:r>
              <a:rPr lang="es-HN" b="1" dirty="0" err="1" smtClean="0"/>
              <a:t>If</a:t>
            </a:r>
            <a:r>
              <a:rPr lang="es-HN" b="1" dirty="0" smtClean="0"/>
              <a:t> </a:t>
            </a:r>
            <a:r>
              <a:rPr lang="es-HN" b="1" dirty="0" err="1" smtClean="0"/>
              <a:t>the</a:t>
            </a:r>
            <a:r>
              <a:rPr lang="es-HN" b="1" dirty="0" smtClean="0"/>
              <a:t> case </a:t>
            </a:r>
            <a:r>
              <a:rPr lang="es-HN" b="1" dirty="0" err="1" smtClean="0"/>
              <a:t>form</a:t>
            </a:r>
            <a:r>
              <a:rPr lang="es-HN" b="1" dirty="0" smtClean="0"/>
              <a:t> </a:t>
            </a:r>
            <a:r>
              <a:rPr lang="es-HN" b="1" dirty="0" err="1" smtClean="0"/>
              <a:t>ends</a:t>
            </a:r>
            <a:r>
              <a:rPr lang="es-HN" b="1" dirty="0" smtClean="0"/>
              <a:t> in –</a:t>
            </a:r>
            <a:r>
              <a:rPr lang="es-HN" b="1" u="sng" dirty="0" smtClean="0"/>
              <a:t>e</a:t>
            </a:r>
            <a:r>
              <a:rPr lang="es-HN" b="1" dirty="0" smtClean="0"/>
              <a:t>, </a:t>
            </a:r>
            <a:r>
              <a:rPr lang="es-HN" b="1" dirty="0" err="1" smtClean="0"/>
              <a:t>add</a:t>
            </a:r>
            <a:r>
              <a:rPr lang="es-HN" b="1" dirty="0" smtClean="0"/>
              <a:t> –</a:t>
            </a:r>
            <a:r>
              <a:rPr lang="es-HN" b="1" u="sng" dirty="0" smtClean="0"/>
              <a:t>d</a:t>
            </a:r>
          </a:p>
          <a:p>
            <a:pPr lvl="1"/>
            <a:r>
              <a:rPr lang="es-HN" b="1" i="1" dirty="0" err="1" smtClean="0"/>
              <a:t>like</a:t>
            </a:r>
            <a:r>
              <a:rPr lang="es-HN" b="1" i="1" dirty="0" smtClean="0"/>
              <a:t>               </a:t>
            </a:r>
            <a:r>
              <a:rPr lang="es-HN" b="1" i="1" dirty="0" err="1" smtClean="0"/>
              <a:t>lik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endParaRPr lang="es-HN" b="1" i="1" dirty="0" smtClean="0">
              <a:solidFill>
                <a:srgbClr val="7030A0"/>
              </a:solidFill>
            </a:endParaRPr>
          </a:p>
          <a:p>
            <a:pPr lvl="1">
              <a:buNone/>
            </a:pPr>
            <a:r>
              <a:rPr lang="es-HN" b="1" i="1" dirty="0" smtClean="0"/>
              <a:t/>
            </a:r>
            <a:br>
              <a:rPr lang="es-HN" b="1" i="1" dirty="0" smtClean="0"/>
            </a:br>
            <a:endParaRPr lang="es-HN" dirty="0" smtClean="0"/>
          </a:p>
          <a:p>
            <a:endParaRPr lang="es-HN" dirty="0"/>
          </a:p>
        </p:txBody>
      </p:sp>
      <p:sp>
        <p:nvSpPr>
          <p:cNvPr id="4" name="3 Flecha derecha"/>
          <p:cNvSpPr/>
          <p:nvPr/>
        </p:nvSpPr>
        <p:spPr>
          <a:xfrm>
            <a:off x="2971800" y="2819400"/>
            <a:ext cx="914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4 Flecha derecha"/>
          <p:cNvSpPr/>
          <p:nvPr/>
        </p:nvSpPr>
        <p:spPr>
          <a:xfrm>
            <a:off x="3124200" y="4495800"/>
            <a:ext cx="914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The</a:t>
            </a:r>
            <a:r>
              <a:rPr lang="es-HN" dirty="0" smtClean="0"/>
              <a:t> simple </a:t>
            </a:r>
            <a:r>
              <a:rPr lang="es-HN" dirty="0" err="1" smtClean="0"/>
              <a:t>past</a:t>
            </a:r>
            <a:endParaRPr lang="es-HN" dirty="0"/>
          </a:p>
        </p:txBody>
      </p:sp>
      <p:sp>
        <p:nvSpPr>
          <p:cNvPr id="8" name="7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smtClean="0"/>
              <a:t>I    </a:t>
            </a:r>
          </a:p>
          <a:p>
            <a:r>
              <a:rPr lang="es-HN" dirty="0" err="1" smtClean="0"/>
              <a:t>You</a:t>
            </a:r>
            <a:endParaRPr lang="es-HN" dirty="0" smtClean="0"/>
          </a:p>
          <a:p>
            <a:r>
              <a:rPr lang="es-HN" dirty="0" smtClean="0"/>
              <a:t>He</a:t>
            </a:r>
          </a:p>
          <a:p>
            <a:r>
              <a:rPr lang="es-HN" dirty="0" err="1" smtClean="0"/>
              <a:t>She</a:t>
            </a:r>
            <a:r>
              <a:rPr lang="es-HN" dirty="0" smtClean="0"/>
              <a:t>        </a:t>
            </a:r>
            <a:r>
              <a:rPr lang="es-HN" i="1" dirty="0" err="1" smtClean="0"/>
              <a:t>lik</a:t>
            </a:r>
            <a:r>
              <a:rPr lang="es-HN" b="1" i="1" dirty="0" err="1" smtClean="0">
                <a:solidFill>
                  <a:srgbClr val="7030A0"/>
                </a:solidFill>
              </a:rPr>
              <a:t>ed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endParaRPr lang="es-HN" dirty="0" smtClean="0"/>
          </a:p>
          <a:p>
            <a:r>
              <a:rPr lang="es-HN" dirty="0" err="1" smtClean="0"/>
              <a:t>We</a:t>
            </a:r>
            <a:r>
              <a:rPr lang="es-HN" dirty="0" smtClean="0"/>
              <a:t>           </a:t>
            </a:r>
            <a:r>
              <a:rPr lang="es-HN" dirty="0" err="1" smtClean="0"/>
              <a:t>movie</a:t>
            </a:r>
            <a:r>
              <a:rPr lang="es-HN" dirty="0" smtClean="0"/>
              <a:t>.</a:t>
            </a:r>
          </a:p>
          <a:p>
            <a:r>
              <a:rPr lang="es-HN" dirty="0" err="1" smtClean="0"/>
              <a:t>They</a:t>
            </a:r>
            <a:endParaRPr lang="es-HN" dirty="0" smtClean="0"/>
          </a:p>
          <a:p>
            <a:endParaRPr lang="es-HN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HN" dirty="0" smtClean="0"/>
          </a:p>
          <a:p>
            <a:r>
              <a:rPr lang="es-HN" dirty="0" smtClean="0"/>
              <a:t>I</a:t>
            </a:r>
          </a:p>
          <a:p>
            <a:r>
              <a:rPr lang="es-HN" dirty="0" err="1" smtClean="0"/>
              <a:t>You</a:t>
            </a:r>
            <a:endParaRPr lang="es-HN" dirty="0" smtClean="0"/>
          </a:p>
          <a:p>
            <a:r>
              <a:rPr lang="es-HN" dirty="0" smtClean="0"/>
              <a:t>He</a:t>
            </a:r>
          </a:p>
          <a:p>
            <a:r>
              <a:rPr lang="es-HN" dirty="0" err="1" smtClean="0"/>
              <a:t>She</a:t>
            </a:r>
            <a:r>
              <a:rPr lang="es-HN" dirty="0" smtClean="0"/>
              <a:t>      </a:t>
            </a:r>
            <a:r>
              <a:rPr lang="es-HN" b="1" i="1" dirty="0" err="1" smtClean="0">
                <a:solidFill>
                  <a:srgbClr val="7030A0"/>
                </a:solidFill>
              </a:rPr>
              <a:t>didn´t</a:t>
            </a:r>
            <a:r>
              <a:rPr lang="es-HN" dirty="0" smtClean="0"/>
              <a:t> </a:t>
            </a:r>
            <a:r>
              <a:rPr lang="es-HN" dirty="0" err="1" smtClean="0"/>
              <a:t>like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</a:p>
          <a:p>
            <a:r>
              <a:rPr lang="es-HN" dirty="0" err="1" smtClean="0"/>
              <a:t>We</a:t>
            </a:r>
            <a:r>
              <a:rPr lang="es-HN" dirty="0" smtClean="0"/>
              <a:t>            </a:t>
            </a:r>
            <a:r>
              <a:rPr lang="es-HN" dirty="0" err="1" smtClean="0"/>
              <a:t>movie</a:t>
            </a:r>
            <a:r>
              <a:rPr lang="es-HN" dirty="0" smtClean="0"/>
              <a:t>. </a:t>
            </a:r>
          </a:p>
          <a:p>
            <a:r>
              <a:rPr lang="es-HN" dirty="0" err="1" smtClean="0"/>
              <a:t>They</a:t>
            </a:r>
            <a:endParaRPr lang="es-HN" dirty="0" smtClean="0"/>
          </a:p>
          <a:p>
            <a:endParaRPr lang="es-HN" dirty="0"/>
          </a:p>
        </p:txBody>
      </p:sp>
      <p:sp>
        <p:nvSpPr>
          <p:cNvPr id="10" name="9 Cerrar llave"/>
          <p:cNvSpPr/>
          <p:nvPr/>
        </p:nvSpPr>
        <p:spPr>
          <a:xfrm>
            <a:off x="2590800" y="2133600"/>
            <a:ext cx="152400" cy="2971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1" name="10 Cerrar llave"/>
          <p:cNvSpPr/>
          <p:nvPr/>
        </p:nvSpPr>
        <p:spPr>
          <a:xfrm>
            <a:off x="6553200" y="2057400"/>
            <a:ext cx="152400" cy="29718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524000" y="1447800"/>
          <a:ext cx="73914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7850"/>
                <a:gridCol w="1847850"/>
                <a:gridCol w="1847850"/>
                <a:gridCol w="1847850"/>
              </a:tblGrid>
              <a:tr h="533400">
                <a:tc>
                  <a:txBody>
                    <a:bodyPr/>
                    <a:lstStyle/>
                    <a:p>
                      <a:r>
                        <a:rPr lang="es-HN" dirty="0" err="1" smtClean="0"/>
                        <a:t>Subject</a:t>
                      </a:r>
                      <a:endParaRPr lang="es-H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HN" dirty="0" err="1" smtClean="0"/>
                        <a:t>Verb</a:t>
                      </a:r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es-H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Be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Have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 dirty="0"/>
                        <a:t>Do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 dirty="0"/>
                        <a:t>I </a:t>
                      </a:r>
                      <a:endParaRPr lang="es-HN" dirty="0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You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He, she, it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We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You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had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28575" marR="28575" marT="28575" marB="28575"/>
                </a:tc>
              </a:tr>
              <a:tr h="533400">
                <a:tc>
                  <a:txBody>
                    <a:bodyPr/>
                    <a:lstStyle/>
                    <a:p>
                      <a:pPr algn="l"/>
                      <a:r>
                        <a:rPr lang="es-HN" b="1"/>
                        <a:t>They </a:t>
                      </a:r>
                      <a:endParaRPr lang="es-HN"/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were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had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did</a:t>
                      </a:r>
                      <a:r>
                        <a:rPr lang="es-HN" dirty="0"/>
                        <a:t> </a:t>
                      </a:r>
                    </a:p>
                  </a:txBody>
                  <a:tcPr marL="28575" marR="28575" marT="28575" marB="28575"/>
                </a:tc>
              </a:tr>
            </a:tbl>
          </a:graphicData>
        </a:graphic>
      </p:graphicFrame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1371600" y="228600"/>
            <a:ext cx="7498080" cy="1143000"/>
          </a:xfrm>
        </p:spPr>
        <p:txBody>
          <a:bodyPr/>
          <a:lstStyle/>
          <a:p>
            <a:r>
              <a:rPr lang="en-US" b="1" dirty="0" smtClean="0"/>
              <a:t>Simple past, </a:t>
            </a:r>
            <a:r>
              <a:rPr lang="en-US" b="1" i="1" dirty="0" smtClean="0"/>
              <a:t>be, have, do</a:t>
            </a:r>
            <a:r>
              <a:rPr lang="en-US" b="1" dirty="0" smtClean="0"/>
              <a:t>:</a:t>
            </a:r>
            <a:endParaRPr lang="es-H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Affirmative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 </a:t>
            </a:r>
            <a:r>
              <a:rPr lang="en-US" b="1" i="1" dirty="0" smtClean="0">
                <a:solidFill>
                  <a:srgbClr val="7030A0"/>
                </a:solidFill>
              </a:rPr>
              <a:t>was</a:t>
            </a:r>
            <a:r>
              <a:rPr lang="en-US" dirty="0" smtClean="0"/>
              <a:t> in Japan last year.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She </a:t>
            </a:r>
            <a:r>
              <a:rPr lang="en-US" b="1" i="1" dirty="0" smtClean="0">
                <a:solidFill>
                  <a:srgbClr val="7030A0"/>
                </a:solidFill>
              </a:rPr>
              <a:t>had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 headache yesterday.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</a:t>
            </a:r>
            <a:r>
              <a:rPr lang="en-US" dirty="0" smtClean="0"/>
              <a:t> our homework last night. 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Negative</a:t>
            </a:r>
            <a:r>
              <a:rPr lang="es-HN" b="1" dirty="0" smtClean="0"/>
              <a:t> and </a:t>
            </a:r>
            <a:r>
              <a:rPr lang="es-HN" b="1" dirty="0" err="1" smtClean="0"/>
              <a:t>interrogative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the negative and interrogative simple past form of </a:t>
            </a:r>
            <a:r>
              <a:rPr lang="en-US" i="1" dirty="0" smtClean="0"/>
              <a:t>"do"</a:t>
            </a:r>
            <a:r>
              <a:rPr lang="en-US" dirty="0" smtClean="0"/>
              <a:t> as an ordinary verb, use the auxiliary </a:t>
            </a:r>
            <a:r>
              <a:rPr lang="en-US" i="1" dirty="0" smtClean="0"/>
              <a:t>"do",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dirty="0" smtClean="0">
                <a:solidFill>
                  <a:srgbClr val="7030A0"/>
                </a:solidFill>
              </a:rPr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do</a:t>
            </a:r>
            <a:r>
              <a:rPr lang="en-US" dirty="0" smtClean="0">
                <a:solidFill>
                  <a:srgbClr val="7030A0"/>
                </a:solidFill>
              </a:rPr>
              <a:t> our homework last night. </a:t>
            </a:r>
          </a:p>
          <a:p>
            <a:r>
              <a:rPr lang="en-US" dirty="0" smtClean="0"/>
              <a:t>The negative of </a:t>
            </a:r>
            <a:r>
              <a:rPr lang="en-US" i="1" dirty="0" smtClean="0"/>
              <a:t>"have" </a:t>
            </a:r>
            <a:r>
              <a:rPr lang="en-US" dirty="0" smtClean="0"/>
              <a:t>in the simple past is usually formed using the auxiliary </a:t>
            </a:r>
            <a:r>
              <a:rPr lang="en-US" i="1" dirty="0" smtClean="0"/>
              <a:t>"do"</a:t>
            </a:r>
            <a:r>
              <a:rPr lang="en-US" dirty="0" smtClean="0"/>
              <a:t>, but sometimes by simply adding </a:t>
            </a:r>
            <a:r>
              <a:rPr lang="en-US" i="1" dirty="0" smtClean="0"/>
              <a:t>not</a:t>
            </a:r>
            <a:r>
              <a:rPr lang="en-US" dirty="0" smtClean="0"/>
              <a:t> or the contraction </a:t>
            </a:r>
            <a:r>
              <a:rPr lang="en-US" i="1" dirty="0" smtClean="0"/>
              <a:t>"</a:t>
            </a:r>
            <a:r>
              <a:rPr lang="en-US" i="1" dirty="0" err="1" smtClean="0"/>
              <a:t>n't</a:t>
            </a:r>
            <a:r>
              <a:rPr lang="en-US" i="1" dirty="0" smtClean="0"/>
              <a:t>"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interrogative form of </a:t>
            </a:r>
            <a:r>
              <a:rPr lang="en-US" i="1" dirty="0" smtClean="0"/>
              <a:t>"have" </a:t>
            </a:r>
            <a:r>
              <a:rPr lang="en-US" dirty="0" smtClean="0"/>
              <a:t>in the simple past normally uses the auxiliary </a:t>
            </a:r>
            <a:r>
              <a:rPr lang="en-US" i="1" dirty="0" smtClean="0"/>
              <a:t>"do".</a:t>
            </a:r>
            <a:endParaRPr lang="en-US" dirty="0" smtClean="0"/>
          </a:p>
          <a:p>
            <a:endParaRPr lang="es-H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Asking</a:t>
            </a:r>
            <a:r>
              <a:rPr lang="es-HN" dirty="0" smtClean="0"/>
              <a:t> </a:t>
            </a:r>
            <a:r>
              <a:rPr lang="es-HN" dirty="0" err="1" smtClean="0"/>
              <a:t>questions</a:t>
            </a:r>
            <a:endParaRPr lang="es-HN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I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he</a:t>
            </a:r>
          </a:p>
          <a:p>
            <a:pPr>
              <a:buNone/>
            </a:pPr>
            <a:r>
              <a:rPr lang="es-HN" dirty="0" err="1" smtClean="0"/>
              <a:t>Did</a:t>
            </a:r>
            <a:r>
              <a:rPr lang="es-HN" dirty="0" smtClean="0"/>
              <a:t>   </a:t>
            </a:r>
            <a:r>
              <a:rPr lang="es-HN" dirty="0" err="1" smtClean="0"/>
              <a:t>she</a:t>
            </a:r>
            <a:r>
              <a:rPr lang="es-HN" dirty="0" smtClean="0"/>
              <a:t>    </a:t>
            </a:r>
            <a:r>
              <a:rPr lang="es-HN" dirty="0" err="1" smtClean="0"/>
              <a:t>watch</a:t>
            </a:r>
            <a:r>
              <a:rPr lang="es-HN" dirty="0" smtClean="0"/>
              <a:t> TV?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we</a:t>
            </a:r>
            <a:endParaRPr lang="es-HN" dirty="0" smtClean="0"/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</a:t>
            </a:r>
          </a:p>
          <a:p>
            <a:pPr>
              <a:buNone/>
            </a:pPr>
            <a:endParaRPr lang="es-HN" dirty="0" smtClean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s-HN" dirty="0" smtClean="0"/>
              <a:t>         </a:t>
            </a:r>
          </a:p>
          <a:p>
            <a:pPr>
              <a:buNone/>
            </a:pPr>
            <a:r>
              <a:rPr lang="es-HN" dirty="0" smtClean="0"/>
              <a:t>         I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you</a:t>
            </a:r>
            <a:r>
              <a:rPr lang="es-HN" dirty="0" smtClean="0"/>
              <a:t> </a:t>
            </a:r>
          </a:p>
          <a:p>
            <a:pPr>
              <a:buNone/>
            </a:pPr>
            <a:r>
              <a:rPr lang="es-HN" dirty="0" smtClean="0"/>
              <a:t>         he</a:t>
            </a:r>
          </a:p>
          <a:p>
            <a:pPr>
              <a:buNone/>
            </a:pPr>
            <a:r>
              <a:rPr lang="es-HN" dirty="0" smtClean="0"/>
              <a:t>Yes,   </a:t>
            </a:r>
            <a:r>
              <a:rPr lang="es-HN" dirty="0" err="1" smtClean="0"/>
              <a:t>she</a:t>
            </a:r>
            <a:r>
              <a:rPr lang="es-HN" dirty="0" smtClean="0"/>
              <a:t>      </a:t>
            </a:r>
            <a:r>
              <a:rPr lang="es-HN" dirty="0" err="1" smtClean="0"/>
              <a:t>did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 No   </a:t>
            </a:r>
            <a:r>
              <a:rPr lang="es-HN" dirty="0" err="1" smtClean="0"/>
              <a:t>we</a:t>
            </a:r>
            <a:r>
              <a:rPr lang="es-HN" dirty="0" smtClean="0"/>
              <a:t>      </a:t>
            </a:r>
            <a:r>
              <a:rPr lang="es-HN" dirty="0" err="1" smtClean="0"/>
              <a:t>didn´t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        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endParaRPr lang="es-HN" dirty="0"/>
          </a:p>
        </p:txBody>
      </p:sp>
      <p:sp>
        <p:nvSpPr>
          <p:cNvPr id="7" name="6 Abrir llave"/>
          <p:cNvSpPr/>
          <p:nvPr/>
        </p:nvSpPr>
        <p:spPr>
          <a:xfrm>
            <a:off x="2362200" y="2057400"/>
            <a:ext cx="45719" cy="2971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8" name="7 Cerrar llave"/>
          <p:cNvSpPr/>
          <p:nvPr/>
        </p:nvSpPr>
        <p:spPr>
          <a:xfrm>
            <a:off x="3200400" y="1981200"/>
            <a:ext cx="152400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9" name="8 Abrir llave"/>
          <p:cNvSpPr/>
          <p:nvPr/>
        </p:nvSpPr>
        <p:spPr>
          <a:xfrm>
            <a:off x="6172200" y="2133600"/>
            <a:ext cx="45719" cy="29718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10" name="9 Cerrar llave"/>
          <p:cNvSpPr/>
          <p:nvPr/>
        </p:nvSpPr>
        <p:spPr>
          <a:xfrm>
            <a:off x="7010400" y="2133600"/>
            <a:ext cx="152400" cy="3048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Examples</a:t>
            </a:r>
            <a:r>
              <a:rPr lang="es-HN" dirty="0" smtClean="0"/>
              <a:t>: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They </a:t>
            </a:r>
            <a:r>
              <a:rPr lang="en-US" b="1" i="1" dirty="0" smtClean="0">
                <a:solidFill>
                  <a:srgbClr val="7030A0"/>
                </a:solidFill>
              </a:rPr>
              <a:t>weren't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Rio last summer.</a:t>
            </a:r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hadn't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any money.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have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time to visit the Eiffel Tower.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We </a:t>
            </a:r>
            <a:r>
              <a:rPr lang="en-US" b="1" i="1" dirty="0" smtClean="0">
                <a:solidFill>
                  <a:srgbClr val="7030A0"/>
                </a:solidFill>
              </a:rPr>
              <a:t>didn't do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our exercises this morning.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Were they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in Iceland last January?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you have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a bicycle when you were a boy?</a:t>
            </a:r>
            <a:br>
              <a:rPr lang="en-US" dirty="0" smtClean="0"/>
            </a:br>
            <a:endParaRPr lang="en-US" dirty="0" smtClean="0"/>
          </a:p>
          <a:p>
            <a:r>
              <a:rPr lang="en-US" b="1" i="1" dirty="0" smtClean="0">
                <a:solidFill>
                  <a:srgbClr val="7030A0"/>
                </a:solidFill>
              </a:rPr>
              <a:t>Did you do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dirty="0" smtClean="0"/>
              <a:t>much climbing in Switzerland?</a:t>
            </a:r>
          </a:p>
          <a:p>
            <a:endParaRPr lang="es-H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, regular </a:t>
            </a:r>
            <a:r>
              <a:rPr lang="es-HN" b="1" dirty="0" err="1" smtClean="0"/>
              <a:t>verbs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49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 smtClean="0"/>
                        <a:t>Affirmative</a:t>
                      </a:r>
                      <a:r>
                        <a:rPr lang="es-HN" b="1" dirty="0" smtClean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verb + ed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endParaRPr lang="es-HN" dirty="0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I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washed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Negative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not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 </a:t>
                      </a:r>
                      <a:r>
                        <a:rPr lang="es-HN" b="1" i="1"/>
                        <a:t>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They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didn't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visit ... </a:t>
                      </a:r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Interrogative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</a:t>
                      </a:r>
                      <a:r>
                        <a:rPr lang="es-HN" b="1" i="1"/>
                        <a:t> 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she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arrive...? </a:t>
                      </a:r>
                    </a:p>
                  </a:txBody>
                  <a:tcPr marL="19050" marR="19050" marT="19050" marB="19050"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s-HN" b="1" dirty="0" err="1"/>
                        <a:t>Interrogative</a:t>
                      </a:r>
                      <a:r>
                        <a:rPr lang="es-HN" b="1" dirty="0"/>
                        <a:t> </a:t>
                      </a:r>
                      <a:r>
                        <a:rPr lang="es-HN" b="1" dirty="0" err="1"/>
                        <a:t>negative</a:t>
                      </a:r>
                      <a:r>
                        <a:rPr lang="es-HN" b="1" dirty="0"/>
                        <a:t> </a:t>
                      </a:r>
                      <a:endParaRPr lang="es-HN" dirty="0"/>
                    </a:p>
                  </a:txBody>
                  <a:tcPr marL="19050" marR="19050" marT="19050" marB="19050"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Did not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subject </a:t>
                      </a:r>
                      <a:endParaRPr lang="es-HN"/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b="1"/>
                        <a:t>infinitive without </a:t>
                      </a:r>
                      <a:r>
                        <a:rPr lang="es-HN" b="1" i="1"/>
                        <a:t>to</a:t>
                      </a:r>
                      <a:r>
                        <a:rPr lang="es-HN" b="1"/>
                        <a:t> </a:t>
                      </a:r>
                      <a:endParaRPr lang="es-HN"/>
                    </a:p>
                  </a:txBody>
                  <a:tcPr marL="19050" marR="19050" marT="19050" marB="19050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Didn't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/>
                        <a:t>you </a:t>
                      </a:r>
                    </a:p>
                  </a:txBody>
                  <a:tcPr marL="19050" marR="19050" marT="19050" marB="1905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dirty="0" err="1"/>
                        <a:t>like</a:t>
                      </a:r>
                      <a:r>
                        <a:rPr lang="es-HN" dirty="0"/>
                        <a:t>..? </a:t>
                      </a:r>
                    </a:p>
                  </a:txBody>
                  <a:tcPr marL="19050" marR="19050" marT="19050" marB="19050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190</TotalTime>
  <Words>619</Words>
  <Application>Microsoft Office PowerPoint</Application>
  <PresentationFormat>Presentación en pantalla (4:3)</PresentationFormat>
  <Paragraphs>195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Solstice</vt:lpstr>
      <vt:lpstr>The Simple Past Tense</vt:lpstr>
      <vt:lpstr>Form: Regular verbs</vt:lpstr>
      <vt:lpstr>The simple past</vt:lpstr>
      <vt:lpstr>Simple past, be, have, do:</vt:lpstr>
      <vt:lpstr>Affirmative </vt:lpstr>
      <vt:lpstr>Negative and interrogative</vt:lpstr>
      <vt:lpstr>Asking questions</vt:lpstr>
      <vt:lpstr>Examples:</vt:lpstr>
      <vt:lpstr>Simple past, regular verbs</vt:lpstr>
      <vt:lpstr>Example: to walk, simple past.</vt:lpstr>
      <vt:lpstr>Examples: Simple past, irregular verbs</vt:lpstr>
      <vt:lpstr>More examples:</vt:lpstr>
      <vt:lpstr>And more examples:</vt:lpstr>
      <vt:lpstr>Simple past, function</vt:lpstr>
      <vt:lpstr>Examples:</vt:lpstr>
      <vt:lpstr>When you use it:</vt:lpstr>
      <vt:lpstr>Examples</vt:lpstr>
      <vt:lpstr>Examples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Simple Past Tense</dc:title>
  <dc:creator>Any</dc:creator>
  <cp:lastModifiedBy>Any</cp:lastModifiedBy>
  <cp:revision>3</cp:revision>
  <dcterms:created xsi:type="dcterms:W3CDTF">2012-06-01T21:29:26Z</dcterms:created>
  <dcterms:modified xsi:type="dcterms:W3CDTF">2012-09-20T17:38:16Z</dcterms:modified>
</cp:coreProperties>
</file>