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 id="268" r:id="rId14"/>
    <p:sldId id="269" r:id="rId15"/>
    <p:sldId id="270" r:id="rId16"/>
    <p:sldId id="271" r:id="rId17"/>
    <p:sldId id="272"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6/6/2015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6/6/2015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6/6/2015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6/6/2015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6/6/2015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6/6/2015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2A54C80-263E-416B-A8E0-580EDEADCBDC}" type="datetimeFigureOut">
              <a:rPr lang="en-US" dirty="0"/>
              <a:t>6/6/2015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6/6/2015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6/6/2015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n-US" dirty="0"/>
              <a:t>Reported statements and questions</a:t>
            </a:r>
          </a:p>
        </p:txBody>
      </p:sp>
      <p:sp>
        <p:nvSpPr>
          <p:cNvPr id="3" name="Subtítulo 2"/>
          <p:cNvSpPr>
            <a:spLocks noGrp="1"/>
          </p:cNvSpPr>
          <p:nvPr>
            <p:ph type="subTitle" idx="1"/>
          </p:nvPr>
        </p:nvSpPr>
        <p:spPr/>
        <p:txBody>
          <a:bodyPr>
            <a:normAutofit lnSpcReduction="10000"/>
          </a:bodyPr>
          <a:lstStyle/>
          <a:p>
            <a:r>
              <a:rPr lang="en-US" dirty="0"/>
              <a:t>Upper</a:t>
            </a:r>
          </a:p>
          <a:p>
            <a:r>
              <a:rPr lang="en-US" dirty="0"/>
              <a:t>Intermediate</a:t>
            </a:r>
          </a:p>
          <a:p>
            <a:r>
              <a:rPr lang="en-US" dirty="0"/>
              <a:t>7.3</a:t>
            </a:r>
          </a:p>
          <a:p>
            <a:endParaRPr lang="en-US" dirty="0"/>
          </a:p>
        </p:txBody>
      </p:sp>
    </p:spTree>
    <p:extLst>
      <p:ext uri="{BB962C8B-B14F-4D97-AF65-F5344CB8AC3E}">
        <p14:creationId xmlns:p14="http://schemas.microsoft.com/office/powerpoint/2010/main" val="35316860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Here are some more examples:</a:t>
            </a:r>
            <a:endParaRPr lang="en-US"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1543767486"/>
              </p:ext>
            </p:extLst>
          </p:nvPr>
        </p:nvGraphicFramePr>
        <p:xfrm>
          <a:off x="677863" y="2160588"/>
          <a:ext cx="8596312" cy="2788920"/>
        </p:xfrm>
        <a:graphic>
          <a:graphicData uri="http://schemas.openxmlformats.org/drawingml/2006/table">
            <a:tbl>
              <a:tblPr firstRow="1" bandRow="1">
                <a:tableStyleId>{5C22544A-7EE6-4342-B048-85BDC9FD1C3A}</a:tableStyleId>
              </a:tblPr>
              <a:tblGrid>
                <a:gridCol w="4298156"/>
                <a:gridCol w="4298156"/>
              </a:tblGrid>
              <a:tr h="370840">
                <a:tc>
                  <a:txBody>
                    <a:bodyPr/>
                    <a:lstStyle/>
                    <a:p>
                      <a:pPr algn="ctr"/>
                      <a:r>
                        <a:rPr lang="en-US" b="1" dirty="0" smtClean="0">
                          <a:solidFill>
                            <a:schemeClr val="bg1"/>
                          </a:solidFill>
                          <a:effectLst/>
                        </a:rPr>
                        <a:t>Direct </a:t>
                      </a:r>
                      <a:r>
                        <a:rPr lang="en-US" b="1" dirty="0">
                          <a:solidFill>
                            <a:schemeClr val="bg1"/>
                          </a:solidFill>
                          <a:effectLst/>
                        </a:rPr>
                        <a:t>Question</a:t>
                      </a:r>
                      <a:endParaRPr lang="en-US" dirty="0">
                        <a:solidFill>
                          <a:schemeClr val="bg1"/>
                        </a:solidFill>
                        <a:effectLst/>
                      </a:endParaRPr>
                    </a:p>
                  </a:txBody>
                  <a:tcPr marL="142875" marR="142875" marT="142875" marB="142875" anchor="ctr"/>
                </a:tc>
                <a:tc>
                  <a:txBody>
                    <a:bodyPr/>
                    <a:lstStyle/>
                    <a:p>
                      <a:pPr algn="ctr"/>
                      <a:r>
                        <a:rPr lang="en-US" b="1" dirty="0">
                          <a:solidFill>
                            <a:schemeClr val="bg1"/>
                          </a:solidFill>
                          <a:effectLst/>
                        </a:rPr>
                        <a:t>Reported Question</a:t>
                      </a:r>
                      <a:endParaRPr lang="en-US" dirty="0">
                        <a:solidFill>
                          <a:schemeClr val="bg1"/>
                        </a:solidFill>
                        <a:effectLst/>
                      </a:endParaRPr>
                    </a:p>
                  </a:txBody>
                  <a:tcPr marL="142875" marR="142875" marT="142875" marB="142875" anchor="ctr"/>
                </a:tc>
              </a:tr>
              <a:tr h="370840">
                <a:tc>
                  <a:txBody>
                    <a:bodyPr/>
                    <a:lstStyle/>
                    <a:p>
                      <a:r>
                        <a:rPr lang="en-US" i="1" dirty="0" smtClean="0">
                          <a:solidFill>
                            <a:schemeClr val="accent2"/>
                          </a:solidFill>
                          <a:effectLst/>
                        </a:rPr>
                        <a:t>Where</a:t>
                      </a:r>
                      <a:r>
                        <a:rPr lang="en-US" i="1" dirty="0" smtClean="0">
                          <a:effectLst/>
                        </a:rPr>
                        <a:t>’s the Post Office, please?</a:t>
                      </a:r>
                      <a:endParaRPr lang="en-US" i="1" dirty="0">
                        <a:effectLst/>
                      </a:endParaRPr>
                    </a:p>
                  </a:txBody>
                  <a:tcPr marL="142875" marR="142875" marT="142875" marB="142875" anchor="ctr"/>
                </a:tc>
                <a:tc>
                  <a:txBody>
                    <a:bodyPr/>
                    <a:lstStyle/>
                    <a:p>
                      <a:r>
                        <a:rPr lang="en-US" i="1" dirty="0" smtClean="0">
                          <a:effectLst/>
                        </a:rPr>
                        <a:t>He </a:t>
                      </a:r>
                      <a:r>
                        <a:rPr lang="en-US" i="1" dirty="0">
                          <a:effectLst/>
                        </a:rPr>
                        <a:t>asked me </a:t>
                      </a:r>
                      <a:r>
                        <a:rPr lang="en-US" i="1" dirty="0">
                          <a:solidFill>
                            <a:schemeClr val="accent2"/>
                          </a:solidFill>
                          <a:effectLst/>
                        </a:rPr>
                        <a:t>where</a:t>
                      </a:r>
                      <a:r>
                        <a:rPr lang="en-US" i="1" dirty="0">
                          <a:effectLst/>
                        </a:rPr>
                        <a:t> the Post Office was.</a:t>
                      </a:r>
                    </a:p>
                  </a:txBody>
                  <a:tcPr marL="142875" marR="142875" marT="142875" marB="142875" anchor="ctr"/>
                </a:tc>
              </a:tr>
              <a:tr h="370840">
                <a:tc>
                  <a:txBody>
                    <a:bodyPr/>
                    <a:lstStyle/>
                    <a:p>
                      <a:r>
                        <a:rPr lang="en-US" i="1" dirty="0" smtClean="0">
                          <a:solidFill>
                            <a:schemeClr val="accent2"/>
                          </a:solidFill>
                          <a:effectLst/>
                        </a:rPr>
                        <a:t>Where</a:t>
                      </a:r>
                      <a:r>
                        <a:rPr lang="en-US" i="1" baseline="0" dirty="0" smtClean="0">
                          <a:effectLst/>
                        </a:rPr>
                        <a:t> are you going?</a:t>
                      </a:r>
                      <a:endParaRPr lang="en-US" i="1" dirty="0">
                        <a:effectLst/>
                      </a:endParaRPr>
                    </a:p>
                  </a:txBody>
                  <a:tcPr marL="142875" marR="142875" marT="142875" marB="142875" anchor="ctr"/>
                </a:tc>
                <a:tc>
                  <a:txBody>
                    <a:bodyPr/>
                    <a:lstStyle/>
                    <a:p>
                      <a:r>
                        <a:rPr lang="en-US" i="1" dirty="0" smtClean="0">
                          <a:effectLst/>
                        </a:rPr>
                        <a:t>He </a:t>
                      </a:r>
                      <a:r>
                        <a:rPr lang="en-US" i="1" dirty="0">
                          <a:effectLst/>
                        </a:rPr>
                        <a:t>asked me </a:t>
                      </a:r>
                      <a:r>
                        <a:rPr lang="en-US" i="1" dirty="0">
                          <a:solidFill>
                            <a:schemeClr val="accent2"/>
                          </a:solidFill>
                          <a:effectLst/>
                        </a:rPr>
                        <a:t>what</a:t>
                      </a:r>
                      <a:r>
                        <a:rPr lang="en-US" i="1" dirty="0">
                          <a:effectLst/>
                        </a:rPr>
                        <a:t> I was doing.</a:t>
                      </a:r>
                    </a:p>
                  </a:txBody>
                  <a:tcPr marL="142875" marR="142875" marT="142875" marB="142875" anchor="ctr"/>
                </a:tc>
              </a:tr>
              <a:tr h="370840">
                <a:tc>
                  <a:txBody>
                    <a:bodyPr/>
                    <a:lstStyle/>
                    <a:p>
                      <a:r>
                        <a:rPr lang="en-US" i="1" dirty="0" smtClean="0">
                          <a:solidFill>
                            <a:schemeClr val="accent2"/>
                          </a:solidFill>
                          <a:effectLst/>
                        </a:rPr>
                        <a:t>Who</a:t>
                      </a:r>
                      <a:r>
                        <a:rPr lang="en-US" i="1" baseline="0" dirty="0" smtClean="0">
                          <a:effectLst/>
                        </a:rPr>
                        <a:t> was that fantastic man?</a:t>
                      </a:r>
                      <a:endParaRPr lang="en-US" i="1" dirty="0">
                        <a:effectLst/>
                      </a:endParaRPr>
                    </a:p>
                  </a:txBody>
                  <a:tcPr marL="142875" marR="142875" marT="142875" marB="142875" anchor="ctr"/>
                </a:tc>
                <a:tc>
                  <a:txBody>
                    <a:bodyPr/>
                    <a:lstStyle/>
                    <a:p>
                      <a:r>
                        <a:rPr lang="en-US" i="1" dirty="0" smtClean="0">
                          <a:effectLst/>
                        </a:rPr>
                        <a:t>He </a:t>
                      </a:r>
                      <a:r>
                        <a:rPr lang="en-US" i="1" dirty="0">
                          <a:effectLst/>
                        </a:rPr>
                        <a:t>asked me </a:t>
                      </a:r>
                      <a:r>
                        <a:rPr lang="en-US" i="1" dirty="0">
                          <a:solidFill>
                            <a:schemeClr val="accent2"/>
                          </a:solidFill>
                          <a:effectLst/>
                        </a:rPr>
                        <a:t>who</a:t>
                      </a:r>
                      <a:r>
                        <a:rPr lang="en-US" i="1" dirty="0">
                          <a:effectLst/>
                        </a:rPr>
                        <a:t> that fantastic man had been.</a:t>
                      </a:r>
                    </a:p>
                  </a:txBody>
                  <a:tcPr marL="142875" marR="142875" marT="142875" marB="142875" anchor="ctr"/>
                </a:tc>
              </a:tr>
            </a:tbl>
          </a:graphicData>
        </a:graphic>
      </p:graphicFrame>
    </p:spTree>
    <p:extLst>
      <p:ext uri="{BB962C8B-B14F-4D97-AF65-F5344CB8AC3E}">
        <p14:creationId xmlns:p14="http://schemas.microsoft.com/office/powerpoint/2010/main" val="31090182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77334" y="579549"/>
            <a:ext cx="8596668" cy="5461813"/>
          </a:xfrm>
        </p:spPr>
        <p:txBody>
          <a:bodyPr>
            <a:normAutofit fontScale="92500" lnSpcReduction="10000"/>
          </a:bodyPr>
          <a:lstStyle/>
          <a:p>
            <a:r>
              <a:rPr lang="en-US" sz="3600" dirty="0"/>
              <a:t>So much for '</a:t>
            </a:r>
            <a:r>
              <a:rPr lang="en-US" sz="3600" dirty="0" err="1"/>
              <a:t>wh</a:t>
            </a:r>
            <a:r>
              <a:rPr lang="en-US" sz="3600" dirty="0"/>
              <a:t>' questions. But, what if you need to report a 'yes / no' question? </a:t>
            </a:r>
            <a:r>
              <a:rPr lang="en-US" sz="3600" dirty="0" smtClean="0"/>
              <a:t>We </a:t>
            </a:r>
            <a:r>
              <a:rPr lang="en-US" sz="3600" dirty="0"/>
              <a:t>don't have any question words to help us. Instead, we use </a:t>
            </a:r>
            <a:r>
              <a:rPr lang="en-US" sz="3600" b="1" dirty="0"/>
              <a:t>'</a:t>
            </a:r>
            <a:r>
              <a:rPr lang="en-US" sz="3600" b="1" i="1" dirty="0">
                <a:solidFill>
                  <a:schemeClr val="accent2"/>
                </a:solidFill>
              </a:rPr>
              <a:t>if</a:t>
            </a:r>
            <a:r>
              <a:rPr lang="en-US" sz="3600" b="1" dirty="0" smtClean="0"/>
              <a:t>'</a:t>
            </a:r>
            <a:r>
              <a:rPr lang="en-US" sz="3600" dirty="0" smtClean="0"/>
              <a:t>:</a:t>
            </a:r>
            <a:endParaRPr lang="en-US" sz="3600" dirty="0"/>
          </a:p>
          <a:p>
            <a:pPr marL="0" indent="0" algn="ctr">
              <a:buNone/>
            </a:pPr>
            <a:endParaRPr lang="en-US" sz="3600" dirty="0" smtClean="0"/>
          </a:p>
          <a:p>
            <a:pPr marL="0" indent="0" algn="ctr">
              <a:buNone/>
            </a:pPr>
            <a:r>
              <a:rPr lang="en-US" sz="3600" dirty="0" smtClean="0"/>
              <a:t>Do </a:t>
            </a:r>
            <a:r>
              <a:rPr lang="en-US" sz="3600" dirty="0"/>
              <a:t>you like chocolate?"</a:t>
            </a:r>
          </a:p>
          <a:p>
            <a:pPr marL="0" indent="0" algn="ctr">
              <a:buNone/>
            </a:pPr>
            <a:r>
              <a:rPr lang="en-US" sz="3600" dirty="0" smtClean="0"/>
              <a:t>She </a:t>
            </a:r>
            <a:r>
              <a:rPr lang="en-US" sz="3600" dirty="0"/>
              <a:t>asked me </a:t>
            </a:r>
            <a:r>
              <a:rPr lang="en-US" sz="3600" b="1" i="1" dirty="0">
                <a:solidFill>
                  <a:schemeClr val="accent2"/>
                </a:solidFill>
              </a:rPr>
              <a:t>if</a:t>
            </a:r>
            <a:r>
              <a:rPr lang="en-US" sz="3600" dirty="0"/>
              <a:t> I liked chocolate</a:t>
            </a:r>
            <a:r>
              <a:rPr lang="en-US" sz="3600" dirty="0" smtClean="0"/>
              <a:t>.</a:t>
            </a:r>
          </a:p>
          <a:p>
            <a:pPr marL="0" indent="0" algn="ctr">
              <a:buNone/>
            </a:pPr>
            <a:endParaRPr lang="en-US" sz="3600" dirty="0"/>
          </a:p>
          <a:p>
            <a:r>
              <a:rPr lang="en-US" sz="3600" dirty="0"/>
              <a:t>No problem? Here are a </a:t>
            </a:r>
            <a:r>
              <a:rPr lang="en-US" sz="3900" dirty="0"/>
              <a:t>few more examples:</a:t>
            </a:r>
            <a:endParaRPr lang="en-US" sz="3900" dirty="0"/>
          </a:p>
        </p:txBody>
      </p:sp>
    </p:spTree>
    <p:extLst>
      <p:ext uri="{BB962C8B-B14F-4D97-AF65-F5344CB8AC3E}">
        <p14:creationId xmlns:p14="http://schemas.microsoft.com/office/powerpoint/2010/main" val="28901913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idx="1"/>
            <p:extLst>
              <p:ext uri="{D42A27DB-BD31-4B8C-83A1-F6EECF244321}">
                <p14:modId xmlns:p14="http://schemas.microsoft.com/office/powerpoint/2010/main" val="2264840344"/>
              </p:ext>
            </p:extLst>
          </p:nvPr>
        </p:nvGraphicFramePr>
        <p:xfrm>
          <a:off x="793772" y="1465129"/>
          <a:ext cx="8596312" cy="2788920"/>
        </p:xfrm>
        <a:graphic>
          <a:graphicData uri="http://schemas.openxmlformats.org/drawingml/2006/table">
            <a:tbl>
              <a:tblPr firstRow="1" bandRow="1">
                <a:tableStyleId>{5C22544A-7EE6-4342-B048-85BDC9FD1C3A}</a:tableStyleId>
              </a:tblPr>
              <a:tblGrid>
                <a:gridCol w="4298156"/>
                <a:gridCol w="4298156"/>
              </a:tblGrid>
              <a:tr h="370840">
                <a:tc>
                  <a:txBody>
                    <a:bodyPr/>
                    <a:lstStyle/>
                    <a:p>
                      <a:pPr algn="ctr"/>
                      <a:r>
                        <a:rPr lang="en-US" b="1" dirty="0">
                          <a:solidFill>
                            <a:schemeClr val="bg1"/>
                          </a:solidFill>
                          <a:effectLst/>
                        </a:rPr>
                        <a:t>Direct Question</a:t>
                      </a:r>
                      <a:endParaRPr lang="en-US" dirty="0">
                        <a:solidFill>
                          <a:schemeClr val="bg1"/>
                        </a:solidFill>
                        <a:effectLst/>
                      </a:endParaRPr>
                    </a:p>
                  </a:txBody>
                  <a:tcPr marL="142875" marR="142875" marT="142875" marB="142875" anchor="ctr"/>
                </a:tc>
                <a:tc>
                  <a:txBody>
                    <a:bodyPr/>
                    <a:lstStyle/>
                    <a:p>
                      <a:pPr algn="ctr"/>
                      <a:r>
                        <a:rPr lang="en-US" b="1" dirty="0">
                          <a:solidFill>
                            <a:schemeClr val="bg1"/>
                          </a:solidFill>
                          <a:effectLst/>
                        </a:rPr>
                        <a:t>Reported Question</a:t>
                      </a:r>
                      <a:endParaRPr lang="en-US" dirty="0">
                        <a:solidFill>
                          <a:schemeClr val="bg1"/>
                        </a:solidFill>
                        <a:effectLst/>
                      </a:endParaRPr>
                    </a:p>
                  </a:txBody>
                  <a:tcPr marL="142875" marR="142875" marT="142875" marB="142875" anchor="ctr"/>
                </a:tc>
              </a:tr>
              <a:tr h="370840">
                <a:tc>
                  <a:txBody>
                    <a:bodyPr/>
                    <a:lstStyle/>
                    <a:p>
                      <a:pPr algn="ctr"/>
                      <a:r>
                        <a:rPr lang="en-US" i="1" dirty="0" smtClean="0">
                          <a:effectLst/>
                        </a:rPr>
                        <a:t>Do you love me?</a:t>
                      </a:r>
                      <a:endParaRPr lang="en-US" i="1" dirty="0">
                        <a:effectLst/>
                      </a:endParaRPr>
                    </a:p>
                  </a:txBody>
                  <a:tcPr marL="142875" marR="142875" marT="142875" marB="142875" anchor="ctr"/>
                </a:tc>
                <a:tc>
                  <a:txBody>
                    <a:bodyPr/>
                    <a:lstStyle/>
                    <a:p>
                      <a:pPr algn="ctr"/>
                      <a:r>
                        <a:rPr lang="en-US" i="1">
                          <a:effectLst/>
                        </a:rPr>
                        <a:t>He asked me if I loved him.</a:t>
                      </a:r>
                    </a:p>
                  </a:txBody>
                  <a:tcPr marL="142875" marR="142875" marT="142875" marB="142875" anchor="ctr"/>
                </a:tc>
              </a:tr>
              <a:tr h="370840">
                <a:tc>
                  <a:txBody>
                    <a:bodyPr/>
                    <a:lstStyle/>
                    <a:p>
                      <a:pPr algn="ctr"/>
                      <a:r>
                        <a:rPr lang="en-US" i="1" dirty="0" smtClean="0">
                          <a:effectLst/>
                        </a:rPr>
                        <a:t>Have</a:t>
                      </a:r>
                      <a:r>
                        <a:rPr lang="en-US" i="1" baseline="0" dirty="0" smtClean="0">
                          <a:effectLst/>
                        </a:rPr>
                        <a:t> you ever been to Mexico?</a:t>
                      </a:r>
                      <a:endParaRPr lang="en-US" i="1" dirty="0">
                        <a:effectLst/>
                      </a:endParaRPr>
                    </a:p>
                  </a:txBody>
                  <a:tcPr marL="142875" marR="142875" marT="142875" marB="142875" anchor="ctr"/>
                </a:tc>
                <a:tc>
                  <a:txBody>
                    <a:bodyPr/>
                    <a:lstStyle/>
                    <a:p>
                      <a:pPr algn="ctr"/>
                      <a:r>
                        <a:rPr lang="en-US" i="1">
                          <a:effectLst/>
                        </a:rPr>
                        <a:t>She asked me if I had ever been to Mexico.</a:t>
                      </a:r>
                    </a:p>
                  </a:txBody>
                  <a:tcPr marL="142875" marR="142875" marT="142875" marB="142875" anchor="ctr"/>
                </a:tc>
              </a:tr>
              <a:tr h="370840">
                <a:tc>
                  <a:txBody>
                    <a:bodyPr/>
                    <a:lstStyle/>
                    <a:p>
                      <a:pPr algn="ctr"/>
                      <a:r>
                        <a:rPr lang="en-US" i="1" dirty="0" smtClean="0">
                          <a:effectLst/>
                        </a:rPr>
                        <a:t>Are</a:t>
                      </a:r>
                      <a:r>
                        <a:rPr lang="en-US" i="1" baseline="0" dirty="0" smtClean="0">
                          <a:effectLst/>
                        </a:rPr>
                        <a:t> you living here?</a:t>
                      </a:r>
                      <a:r>
                        <a:rPr lang="en-US" i="1" dirty="0">
                          <a:effectLst/>
                        </a:rPr>
                        <a:t/>
                      </a:r>
                      <a:br>
                        <a:rPr lang="en-US" i="1" dirty="0">
                          <a:effectLst/>
                        </a:rPr>
                      </a:br>
                      <a:endParaRPr lang="en-US" i="1" dirty="0">
                        <a:effectLst/>
                      </a:endParaRPr>
                    </a:p>
                  </a:txBody>
                  <a:tcPr marL="142875" marR="142875" marT="142875" marB="142875" anchor="ctr"/>
                </a:tc>
                <a:tc>
                  <a:txBody>
                    <a:bodyPr/>
                    <a:lstStyle/>
                    <a:p>
                      <a:pPr algn="ctr"/>
                      <a:r>
                        <a:rPr lang="en-US" i="1" dirty="0">
                          <a:effectLst/>
                        </a:rPr>
                        <a:t>She asked me if I was living here.</a:t>
                      </a:r>
                    </a:p>
                  </a:txBody>
                  <a:tcPr marL="142875" marR="142875" marT="142875" marB="142875" anchor="ctr"/>
                </a:tc>
              </a:tr>
            </a:tbl>
          </a:graphicData>
        </a:graphic>
      </p:graphicFrame>
    </p:spTree>
    <p:extLst>
      <p:ext uri="{BB962C8B-B14F-4D97-AF65-F5344CB8AC3E}">
        <p14:creationId xmlns:p14="http://schemas.microsoft.com/office/powerpoint/2010/main" val="20576433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Reported requests</a:t>
            </a:r>
            <a:endParaRPr lang="en-US" dirty="0"/>
          </a:p>
        </p:txBody>
      </p:sp>
      <p:sp>
        <p:nvSpPr>
          <p:cNvPr id="3" name="Marcador de contenido 2"/>
          <p:cNvSpPr>
            <a:spLocks noGrp="1"/>
          </p:cNvSpPr>
          <p:nvPr>
            <p:ph idx="1"/>
          </p:nvPr>
        </p:nvSpPr>
        <p:spPr>
          <a:xfrm>
            <a:off x="677334" y="1210615"/>
            <a:ext cx="8596668" cy="5241700"/>
          </a:xfrm>
        </p:spPr>
        <p:txBody>
          <a:bodyPr>
            <a:normAutofit lnSpcReduction="10000"/>
          </a:bodyPr>
          <a:lstStyle/>
          <a:p>
            <a:r>
              <a:rPr lang="en-US" sz="2400" dirty="0"/>
              <a:t>There's more! What if someone asks you to do something (in a polite way)? For example</a:t>
            </a:r>
            <a:r>
              <a:rPr lang="en-US" sz="2400" dirty="0" smtClean="0"/>
              <a:t>:</a:t>
            </a:r>
          </a:p>
          <a:p>
            <a:endParaRPr lang="en-US" sz="2400" dirty="0"/>
          </a:p>
          <a:p>
            <a:pPr marL="0" indent="0" algn="ctr">
              <a:buNone/>
            </a:pPr>
            <a:r>
              <a:rPr lang="en-US" sz="2400" dirty="0" smtClean="0"/>
              <a:t>Close </a:t>
            </a:r>
            <a:r>
              <a:rPr lang="en-US" sz="2400" dirty="0"/>
              <a:t>the window, </a:t>
            </a:r>
            <a:r>
              <a:rPr lang="en-US" sz="2400" dirty="0" smtClean="0"/>
              <a:t>please</a:t>
            </a:r>
            <a:endParaRPr lang="en-US" sz="2400" dirty="0"/>
          </a:p>
          <a:p>
            <a:pPr marL="0" indent="0" algn="ctr">
              <a:buNone/>
            </a:pPr>
            <a:r>
              <a:rPr lang="en-US" sz="2400" dirty="0"/>
              <a:t>Or: </a:t>
            </a:r>
            <a:r>
              <a:rPr lang="en-US" sz="2400" dirty="0" smtClean="0"/>
              <a:t>Could </a:t>
            </a:r>
            <a:r>
              <a:rPr lang="en-US" sz="2400" dirty="0"/>
              <a:t>you close the window please</a:t>
            </a:r>
            <a:r>
              <a:rPr lang="en-US" sz="2400" dirty="0" smtClean="0"/>
              <a:t>?</a:t>
            </a:r>
            <a:endParaRPr lang="en-US" sz="2400" dirty="0"/>
          </a:p>
          <a:p>
            <a:pPr marL="0" indent="0" algn="ctr">
              <a:buNone/>
            </a:pPr>
            <a:r>
              <a:rPr lang="en-US" sz="2400" dirty="0"/>
              <a:t>Or: </a:t>
            </a:r>
            <a:r>
              <a:rPr lang="en-US" sz="2400" dirty="0" smtClean="0"/>
              <a:t>Would </a:t>
            </a:r>
            <a:r>
              <a:rPr lang="en-US" sz="2400" dirty="0"/>
              <a:t>you mind closing the window please</a:t>
            </a:r>
            <a:r>
              <a:rPr lang="en-US" sz="2400" dirty="0" smtClean="0"/>
              <a:t>?</a:t>
            </a:r>
          </a:p>
          <a:p>
            <a:pPr marL="0" indent="0" algn="ctr">
              <a:buNone/>
            </a:pPr>
            <a:endParaRPr lang="en-US" sz="2400" dirty="0"/>
          </a:p>
          <a:p>
            <a:r>
              <a:rPr lang="en-US" sz="2400" dirty="0"/>
              <a:t>All of these requests mean the same thing, so we don't need to report every word when we tell another person about it. We simply use </a:t>
            </a:r>
            <a:r>
              <a:rPr lang="en-US" sz="2400" b="1" dirty="0"/>
              <a:t>'ask me + to + infinitive'</a:t>
            </a:r>
            <a:r>
              <a:rPr lang="en-US" sz="2400" dirty="0"/>
              <a:t>:</a:t>
            </a:r>
          </a:p>
          <a:p>
            <a:pPr marL="0" indent="0" algn="ctr">
              <a:buNone/>
            </a:pPr>
            <a:endParaRPr lang="en-US" sz="2400" dirty="0"/>
          </a:p>
          <a:p>
            <a:pPr marL="0" indent="0" algn="ctr">
              <a:buNone/>
            </a:pPr>
            <a:r>
              <a:rPr lang="en-US" sz="2400" dirty="0" smtClean="0"/>
              <a:t>She </a:t>
            </a:r>
            <a:r>
              <a:rPr lang="en-US" sz="2400" dirty="0"/>
              <a:t>asked me to close the window.</a:t>
            </a:r>
          </a:p>
          <a:p>
            <a:endParaRPr lang="en-US" dirty="0"/>
          </a:p>
        </p:txBody>
      </p:sp>
    </p:spTree>
    <p:extLst>
      <p:ext uri="{BB962C8B-B14F-4D97-AF65-F5344CB8AC3E}">
        <p14:creationId xmlns:p14="http://schemas.microsoft.com/office/powerpoint/2010/main" val="38496758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n-US" dirty="0"/>
              <a:t>Here are a few more examples: </a:t>
            </a:r>
            <a:br>
              <a:rPr lang="en-US" dirty="0"/>
            </a:br>
            <a:endParaRPr lang="en-US"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2069693339"/>
              </p:ext>
            </p:extLst>
          </p:nvPr>
        </p:nvGraphicFramePr>
        <p:xfrm>
          <a:off x="677334" y="1387856"/>
          <a:ext cx="8596312" cy="3909060"/>
        </p:xfrm>
        <a:graphic>
          <a:graphicData uri="http://schemas.openxmlformats.org/drawingml/2006/table">
            <a:tbl>
              <a:tblPr firstRow="1" bandRow="1">
                <a:tableStyleId>{5C22544A-7EE6-4342-B048-85BDC9FD1C3A}</a:tableStyleId>
              </a:tblPr>
              <a:tblGrid>
                <a:gridCol w="4298156"/>
                <a:gridCol w="4298156"/>
              </a:tblGrid>
              <a:tr h="370840">
                <a:tc>
                  <a:txBody>
                    <a:bodyPr/>
                    <a:lstStyle/>
                    <a:p>
                      <a:pPr algn="ctr"/>
                      <a:r>
                        <a:rPr lang="en-US" b="1" dirty="0">
                          <a:solidFill>
                            <a:schemeClr val="bg1"/>
                          </a:solidFill>
                          <a:effectLst/>
                        </a:rPr>
                        <a:t>Direct Request</a:t>
                      </a:r>
                      <a:endParaRPr lang="en-US" dirty="0">
                        <a:solidFill>
                          <a:schemeClr val="bg1"/>
                        </a:solidFill>
                        <a:effectLst/>
                      </a:endParaRPr>
                    </a:p>
                  </a:txBody>
                  <a:tcPr marL="142875" marR="142875" marT="142875" marB="142875" anchor="ctr"/>
                </a:tc>
                <a:tc>
                  <a:txBody>
                    <a:bodyPr/>
                    <a:lstStyle/>
                    <a:p>
                      <a:pPr algn="ctr"/>
                      <a:r>
                        <a:rPr lang="en-US" b="1" dirty="0">
                          <a:solidFill>
                            <a:schemeClr val="bg1"/>
                          </a:solidFill>
                          <a:effectLst/>
                        </a:rPr>
                        <a:t>Reported Request</a:t>
                      </a:r>
                      <a:endParaRPr lang="en-US" dirty="0">
                        <a:solidFill>
                          <a:schemeClr val="bg1"/>
                        </a:solidFill>
                        <a:effectLst/>
                      </a:endParaRPr>
                    </a:p>
                  </a:txBody>
                  <a:tcPr marL="142875" marR="142875" marT="142875" marB="142875" anchor="ctr"/>
                </a:tc>
              </a:tr>
              <a:tr h="370840">
                <a:tc>
                  <a:txBody>
                    <a:bodyPr/>
                    <a:lstStyle/>
                    <a:p>
                      <a:pPr algn="ctr"/>
                      <a:r>
                        <a:rPr lang="en-US" i="1" dirty="0" smtClean="0">
                          <a:effectLst/>
                        </a:rPr>
                        <a:t>Please</a:t>
                      </a:r>
                      <a:r>
                        <a:rPr lang="en-US" i="1" baseline="0" dirty="0" smtClean="0">
                          <a:effectLst/>
                        </a:rPr>
                        <a:t> help me.</a:t>
                      </a:r>
                      <a:endParaRPr lang="en-US" i="1" dirty="0">
                        <a:effectLst/>
                      </a:endParaRPr>
                    </a:p>
                  </a:txBody>
                  <a:tcPr marL="142875" marR="142875" marT="142875" marB="142875" anchor="ctr"/>
                </a:tc>
                <a:tc>
                  <a:txBody>
                    <a:bodyPr/>
                    <a:lstStyle/>
                    <a:p>
                      <a:pPr algn="ctr"/>
                      <a:r>
                        <a:rPr lang="en-US" i="1">
                          <a:effectLst/>
                        </a:rPr>
                        <a:t>She asked me to help her.</a:t>
                      </a:r>
                    </a:p>
                  </a:txBody>
                  <a:tcPr marL="142875" marR="142875" marT="142875" marB="142875" anchor="ctr"/>
                </a:tc>
              </a:tr>
              <a:tr h="370840">
                <a:tc>
                  <a:txBody>
                    <a:bodyPr/>
                    <a:lstStyle/>
                    <a:p>
                      <a:pPr algn="ctr"/>
                      <a:r>
                        <a:rPr lang="en-US" i="1" dirty="0" smtClean="0">
                          <a:effectLst/>
                        </a:rPr>
                        <a:t>Please</a:t>
                      </a:r>
                      <a:r>
                        <a:rPr lang="en-US" i="1" baseline="0" dirty="0" smtClean="0">
                          <a:effectLst/>
                        </a:rPr>
                        <a:t> don’t smoke.</a:t>
                      </a:r>
                      <a:endParaRPr lang="en-US" i="1" dirty="0">
                        <a:effectLst/>
                      </a:endParaRPr>
                    </a:p>
                  </a:txBody>
                  <a:tcPr marL="142875" marR="142875" marT="142875" marB="142875" anchor="ctr"/>
                </a:tc>
                <a:tc>
                  <a:txBody>
                    <a:bodyPr/>
                    <a:lstStyle/>
                    <a:p>
                      <a:pPr algn="ctr"/>
                      <a:r>
                        <a:rPr lang="en-US" i="1" dirty="0">
                          <a:effectLst/>
                        </a:rPr>
                        <a:t>She asked me not to smoke.</a:t>
                      </a:r>
                    </a:p>
                  </a:txBody>
                  <a:tcPr marL="142875" marR="142875" marT="142875" marB="142875" anchor="ctr"/>
                </a:tc>
              </a:tr>
              <a:tr h="370840">
                <a:tc>
                  <a:txBody>
                    <a:bodyPr/>
                    <a:lstStyle/>
                    <a:p>
                      <a:pPr algn="ctr"/>
                      <a:r>
                        <a:rPr lang="en-US" i="1" dirty="0" smtClean="0">
                          <a:effectLst/>
                        </a:rPr>
                        <a:t>Could you bring my book tonight?</a:t>
                      </a:r>
                      <a:endParaRPr lang="en-US" i="1" dirty="0">
                        <a:effectLst/>
                      </a:endParaRPr>
                    </a:p>
                  </a:txBody>
                  <a:tcPr marL="142875" marR="142875" marT="142875" marB="142875" anchor="ctr"/>
                </a:tc>
                <a:tc>
                  <a:txBody>
                    <a:bodyPr/>
                    <a:lstStyle/>
                    <a:p>
                      <a:pPr algn="ctr"/>
                      <a:r>
                        <a:rPr lang="en-US" i="1" dirty="0">
                          <a:effectLst/>
                        </a:rPr>
                        <a:t>She asked me to bring her book that night.</a:t>
                      </a:r>
                    </a:p>
                  </a:txBody>
                  <a:tcPr marL="142875" marR="142875" marT="142875" marB="142875" anchor="ctr"/>
                </a:tc>
              </a:tr>
              <a:tr h="370840">
                <a:tc>
                  <a:txBody>
                    <a:bodyPr/>
                    <a:lstStyle/>
                    <a:p>
                      <a:pPr algn="ctr"/>
                      <a:r>
                        <a:rPr lang="en-US" i="1" dirty="0" smtClean="0">
                          <a:effectLst/>
                        </a:rPr>
                        <a:t>Could</a:t>
                      </a:r>
                      <a:r>
                        <a:rPr lang="en-US" i="1" baseline="0" dirty="0" smtClean="0">
                          <a:effectLst/>
                        </a:rPr>
                        <a:t> you pass the milk, please?</a:t>
                      </a:r>
                      <a:endParaRPr lang="en-US" i="1" dirty="0">
                        <a:effectLst/>
                      </a:endParaRPr>
                    </a:p>
                  </a:txBody>
                  <a:tcPr marL="142875" marR="142875" marT="142875" marB="142875" anchor="ctr"/>
                </a:tc>
                <a:tc>
                  <a:txBody>
                    <a:bodyPr/>
                    <a:lstStyle/>
                    <a:p>
                      <a:pPr algn="ctr"/>
                      <a:r>
                        <a:rPr lang="en-US" i="1" dirty="0">
                          <a:effectLst/>
                        </a:rPr>
                        <a:t>She asked me to pass the milk.</a:t>
                      </a:r>
                    </a:p>
                  </a:txBody>
                  <a:tcPr marL="142875" marR="142875" marT="142875" marB="142875" anchor="ctr"/>
                </a:tc>
              </a:tr>
              <a:tr h="370840">
                <a:tc>
                  <a:txBody>
                    <a:bodyPr/>
                    <a:lstStyle/>
                    <a:p>
                      <a:pPr algn="ctr"/>
                      <a:r>
                        <a:rPr lang="en-US" i="1" dirty="0" smtClean="0">
                          <a:effectLst/>
                        </a:rPr>
                        <a:t>Would</a:t>
                      </a:r>
                      <a:r>
                        <a:rPr lang="en-US" i="1" baseline="0" dirty="0" smtClean="0">
                          <a:effectLst/>
                        </a:rPr>
                        <a:t> you mind coming early tomorrow?</a:t>
                      </a:r>
                      <a:endParaRPr lang="en-US" i="1" dirty="0">
                        <a:effectLst/>
                      </a:endParaRPr>
                    </a:p>
                  </a:txBody>
                  <a:tcPr marL="142875" marR="142875" marT="142875" marB="142875" anchor="ctr"/>
                </a:tc>
                <a:tc>
                  <a:txBody>
                    <a:bodyPr/>
                    <a:lstStyle/>
                    <a:p>
                      <a:pPr algn="ctr"/>
                      <a:r>
                        <a:rPr lang="en-US" i="1" dirty="0">
                          <a:effectLst/>
                        </a:rPr>
                        <a:t>She asked me to come early the next day.</a:t>
                      </a:r>
                    </a:p>
                  </a:txBody>
                  <a:tcPr marL="142875" marR="142875" marT="142875" marB="142875" anchor="ctr"/>
                </a:tc>
              </a:tr>
            </a:tbl>
          </a:graphicData>
        </a:graphic>
      </p:graphicFrame>
      <p:sp>
        <p:nvSpPr>
          <p:cNvPr id="6" name="Rectángulo 5"/>
          <p:cNvSpPr/>
          <p:nvPr/>
        </p:nvSpPr>
        <p:spPr>
          <a:xfrm>
            <a:off x="2030569" y="5491594"/>
            <a:ext cx="6096000" cy="923330"/>
          </a:xfrm>
          <a:prstGeom prst="rect">
            <a:avLst/>
          </a:prstGeom>
        </p:spPr>
        <p:txBody>
          <a:bodyPr>
            <a:spAutoFit/>
          </a:bodyPr>
          <a:lstStyle/>
          <a:p>
            <a:pPr marL="285750" indent="-285750">
              <a:buFont typeface="Wingdings" panose="05000000000000000000" pitchFamily="2" charset="2"/>
              <a:buChar char="Ø"/>
            </a:pPr>
            <a:r>
              <a:rPr lang="en-US" dirty="0">
                <a:solidFill>
                  <a:srgbClr val="000000"/>
                </a:solidFill>
                <a:latin typeface="Georgia" panose="02040502050405020303" pitchFamily="18" charset="0"/>
              </a:rPr>
              <a:t>To report a negative request, use '</a:t>
            </a:r>
            <a:r>
              <a:rPr lang="en-US" dirty="0">
                <a:solidFill>
                  <a:schemeClr val="accent2"/>
                </a:solidFill>
                <a:latin typeface="Georgia" panose="02040502050405020303" pitchFamily="18" charset="0"/>
              </a:rPr>
              <a:t>not</a:t>
            </a:r>
            <a:r>
              <a:rPr lang="en-US" dirty="0">
                <a:solidFill>
                  <a:srgbClr val="000000"/>
                </a:solidFill>
                <a:latin typeface="Georgia" panose="02040502050405020303" pitchFamily="18" charset="0"/>
              </a:rPr>
              <a:t>':</a:t>
            </a:r>
          </a:p>
          <a:p>
            <a:pPr algn="ctr"/>
            <a:r>
              <a:rPr lang="en-US" dirty="0" smtClean="0">
                <a:solidFill>
                  <a:srgbClr val="000000"/>
                </a:solidFill>
                <a:latin typeface="Georgia" panose="02040502050405020303" pitchFamily="18" charset="0"/>
              </a:rPr>
              <a:t>Please </a:t>
            </a:r>
            <a:r>
              <a:rPr lang="en-US" dirty="0">
                <a:solidFill>
                  <a:srgbClr val="000000"/>
                </a:solidFill>
                <a:latin typeface="Georgia" panose="02040502050405020303" pitchFamily="18" charset="0"/>
              </a:rPr>
              <a:t>don't be late."</a:t>
            </a:r>
          </a:p>
          <a:p>
            <a:pPr algn="ctr"/>
            <a:r>
              <a:rPr lang="en-US" dirty="0" smtClean="0">
                <a:solidFill>
                  <a:srgbClr val="000000"/>
                </a:solidFill>
                <a:latin typeface="Georgia" panose="02040502050405020303" pitchFamily="18" charset="0"/>
              </a:rPr>
              <a:t>She </a:t>
            </a:r>
            <a:r>
              <a:rPr lang="en-US" dirty="0">
                <a:solidFill>
                  <a:srgbClr val="000000"/>
                </a:solidFill>
                <a:latin typeface="Georgia" panose="02040502050405020303" pitchFamily="18" charset="0"/>
              </a:rPr>
              <a:t>asked us</a:t>
            </a:r>
            <a:r>
              <a:rPr lang="en-US" dirty="0">
                <a:solidFill>
                  <a:schemeClr val="accent2"/>
                </a:solidFill>
                <a:latin typeface="Georgia" panose="02040502050405020303" pitchFamily="18" charset="0"/>
              </a:rPr>
              <a:t> </a:t>
            </a:r>
            <a:r>
              <a:rPr lang="en-US" b="1" dirty="0">
                <a:solidFill>
                  <a:schemeClr val="accent2"/>
                </a:solidFill>
                <a:latin typeface="Georgia" panose="02040502050405020303" pitchFamily="18" charset="0"/>
              </a:rPr>
              <a:t>not</a:t>
            </a:r>
            <a:r>
              <a:rPr lang="en-US" dirty="0">
                <a:solidFill>
                  <a:srgbClr val="000000"/>
                </a:solidFill>
                <a:latin typeface="Georgia" panose="02040502050405020303" pitchFamily="18" charset="0"/>
              </a:rPr>
              <a:t> to be late.</a:t>
            </a:r>
            <a:endParaRPr lang="en-US" b="0" i="0" dirty="0">
              <a:solidFill>
                <a:srgbClr val="000000"/>
              </a:solidFill>
              <a:effectLst/>
              <a:latin typeface="Georgia" panose="02040502050405020303" pitchFamily="18" charset="0"/>
            </a:endParaRPr>
          </a:p>
        </p:txBody>
      </p:sp>
    </p:spTree>
    <p:extLst>
      <p:ext uri="{BB962C8B-B14F-4D97-AF65-F5344CB8AC3E}">
        <p14:creationId xmlns:p14="http://schemas.microsoft.com/office/powerpoint/2010/main" val="18232595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609600"/>
            <a:ext cx="8596668" cy="613893"/>
          </a:xfrm>
        </p:spPr>
        <p:txBody>
          <a:bodyPr>
            <a:normAutofit fontScale="90000"/>
          </a:bodyPr>
          <a:lstStyle/>
          <a:p>
            <a:r>
              <a:rPr lang="en-US" dirty="0" smtClean="0"/>
              <a:t>Reposted orders</a:t>
            </a:r>
            <a:endParaRPr lang="en-US" dirty="0"/>
          </a:p>
        </p:txBody>
      </p:sp>
      <p:sp>
        <p:nvSpPr>
          <p:cNvPr id="3" name="Marcador de contenido 2"/>
          <p:cNvSpPr>
            <a:spLocks noGrp="1"/>
          </p:cNvSpPr>
          <p:nvPr>
            <p:ph idx="1"/>
          </p:nvPr>
        </p:nvSpPr>
        <p:spPr>
          <a:xfrm>
            <a:off x="677334" y="1223493"/>
            <a:ext cx="8596668" cy="4817869"/>
          </a:xfrm>
        </p:spPr>
        <p:txBody>
          <a:bodyPr>
            <a:normAutofit fontScale="85000" lnSpcReduction="20000"/>
          </a:bodyPr>
          <a:lstStyle/>
          <a:p>
            <a:r>
              <a:rPr lang="en-US" sz="3200" dirty="0"/>
              <a:t>And finally, how about if someone doesn't ask so politely? We can call this an 'order' in English, when someone tells you very directly to do something. For example</a:t>
            </a:r>
            <a:r>
              <a:rPr lang="en-US" sz="3200" dirty="0" smtClean="0"/>
              <a:t>:</a:t>
            </a:r>
          </a:p>
          <a:p>
            <a:endParaRPr lang="en-US" sz="3200" dirty="0"/>
          </a:p>
          <a:p>
            <a:pPr marL="0" indent="0" algn="ctr">
              <a:buNone/>
            </a:pPr>
            <a:r>
              <a:rPr lang="en-US" sz="3200" i="1" dirty="0" smtClean="0"/>
              <a:t>Sit </a:t>
            </a:r>
            <a:r>
              <a:rPr lang="en-US" sz="3200" i="1" dirty="0"/>
              <a:t>down</a:t>
            </a:r>
            <a:r>
              <a:rPr lang="en-US" sz="3200" i="1" dirty="0" smtClean="0"/>
              <a:t>!</a:t>
            </a:r>
          </a:p>
          <a:p>
            <a:pPr marL="0" indent="0" algn="ctr">
              <a:buNone/>
            </a:pPr>
            <a:endParaRPr lang="en-US" sz="3200" i="1" dirty="0"/>
          </a:p>
          <a:p>
            <a:r>
              <a:rPr lang="en-US" sz="3200" dirty="0"/>
              <a:t>In fact, we make this into reported </a:t>
            </a:r>
            <a:r>
              <a:rPr lang="en-US" sz="3200" dirty="0" smtClean="0"/>
              <a:t>speech </a:t>
            </a:r>
            <a:r>
              <a:rPr lang="en-US" sz="3200" dirty="0"/>
              <a:t>in the same way as a request. We just use </a:t>
            </a:r>
            <a:r>
              <a:rPr lang="en-US" sz="3200" b="1" i="1" dirty="0">
                <a:solidFill>
                  <a:schemeClr val="accent2"/>
                </a:solidFill>
              </a:rPr>
              <a:t>'tell'</a:t>
            </a:r>
            <a:r>
              <a:rPr lang="en-US" sz="3200" dirty="0"/>
              <a:t> instead of </a:t>
            </a:r>
            <a:r>
              <a:rPr lang="en-US" sz="3200" b="1" i="1" dirty="0">
                <a:solidFill>
                  <a:schemeClr val="accent2"/>
                </a:solidFill>
              </a:rPr>
              <a:t>'ask</a:t>
            </a:r>
            <a:r>
              <a:rPr lang="en-US" sz="3200" b="1" i="1" dirty="0" smtClean="0">
                <a:solidFill>
                  <a:schemeClr val="accent2"/>
                </a:solidFill>
              </a:rPr>
              <a:t>'</a:t>
            </a:r>
            <a:r>
              <a:rPr lang="en-US" sz="3200" dirty="0" smtClean="0"/>
              <a:t>:</a:t>
            </a:r>
          </a:p>
          <a:p>
            <a:pPr marL="0" indent="0" algn="ctr">
              <a:buNone/>
            </a:pPr>
            <a:endParaRPr lang="en-US" sz="3200" dirty="0" smtClean="0"/>
          </a:p>
          <a:p>
            <a:pPr marL="0" indent="0" algn="ctr">
              <a:buNone/>
            </a:pPr>
            <a:r>
              <a:rPr lang="en-US" sz="3200" dirty="0" smtClean="0"/>
              <a:t> </a:t>
            </a:r>
            <a:r>
              <a:rPr lang="en-US" sz="3200" i="1" dirty="0" smtClean="0"/>
              <a:t>She </a:t>
            </a:r>
            <a:r>
              <a:rPr lang="en-US" sz="3200" i="1" dirty="0" smtClean="0">
                <a:solidFill>
                  <a:schemeClr val="accent2"/>
                </a:solidFill>
              </a:rPr>
              <a:t>told </a:t>
            </a:r>
            <a:r>
              <a:rPr lang="en-US" sz="3200" i="1" dirty="0" smtClean="0"/>
              <a:t>me to sit down.</a:t>
            </a:r>
          </a:p>
          <a:p>
            <a:endParaRPr lang="en-US" dirty="0"/>
          </a:p>
        </p:txBody>
      </p:sp>
    </p:spTree>
    <p:extLst>
      <p:ext uri="{BB962C8B-B14F-4D97-AF65-F5344CB8AC3E}">
        <p14:creationId xmlns:p14="http://schemas.microsoft.com/office/powerpoint/2010/main" val="13287353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Examples:</a:t>
            </a:r>
            <a:endParaRPr lang="en-US"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1388609871"/>
              </p:ext>
            </p:extLst>
          </p:nvPr>
        </p:nvGraphicFramePr>
        <p:xfrm>
          <a:off x="677863" y="2160588"/>
          <a:ext cx="8596312" cy="2800350"/>
        </p:xfrm>
        <a:graphic>
          <a:graphicData uri="http://schemas.openxmlformats.org/drawingml/2006/table">
            <a:tbl>
              <a:tblPr firstRow="1" bandRow="1">
                <a:tableStyleId>{5C22544A-7EE6-4342-B048-85BDC9FD1C3A}</a:tableStyleId>
              </a:tblPr>
              <a:tblGrid>
                <a:gridCol w="4298156"/>
                <a:gridCol w="4298156"/>
              </a:tblGrid>
              <a:tr h="370840">
                <a:tc>
                  <a:txBody>
                    <a:bodyPr/>
                    <a:lstStyle/>
                    <a:p>
                      <a:pPr algn="ctr"/>
                      <a:r>
                        <a:rPr lang="en-US" b="1" dirty="0">
                          <a:solidFill>
                            <a:schemeClr val="bg1"/>
                          </a:solidFill>
                          <a:effectLst/>
                        </a:rPr>
                        <a:t>Direct Order</a:t>
                      </a:r>
                      <a:endParaRPr lang="en-US" dirty="0">
                        <a:solidFill>
                          <a:schemeClr val="bg1"/>
                        </a:solidFill>
                        <a:effectLst/>
                      </a:endParaRPr>
                    </a:p>
                  </a:txBody>
                  <a:tcPr marL="142875" marR="142875" marT="142875" marB="142875" anchor="ctr"/>
                </a:tc>
                <a:tc>
                  <a:txBody>
                    <a:bodyPr/>
                    <a:lstStyle/>
                    <a:p>
                      <a:pPr algn="ctr"/>
                      <a:r>
                        <a:rPr lang="en-US" b="1" dirty="0">
                          <a:solidFill>
                            <a:schemeClr val="bg1"/>
                          </a:solidFill>
                          <a:effectLst/>
                        </a:rPr>
                        <a:t>Reported Order</a:t>
                      </a:r>
                      <a:endParaRPr lang="en-US" dirty="0">
                        <a:solidFill>
                          <a:schemeClr val="bg1"/>
                        </a:solidFill>
                        <a:effectLst/>
                      </a:endParaRPr>
                    </a:p>
                  </a:txBody>
                  <a:tcPr marL="142875" marR="142875" marT="142875" marB="142875" anchor="ctr"/>
                </a:tc>
              </a:tr>
              <a:tr h="370840">
                <a:tc>
                  <a:txBody>
                    <a:bodyPr/>
                    <a:lstStyle/>
                    <a:p>
                      <a:pPr algn="ctr"/>
                      <a:r>
                        <a:rPr lang="en-US" i="1" dirty="0" smtClean="0">
                          <a:effectLst/>
                        </a:rPr>
                        <a:t>Go to bed!</a:t>
                      </a:r>
                      <a:endParaRPr lang="en-US" i="1" dirty="0">
                        <a:effectLst/>
                      </a:endParaRPr>
                    </a:p>
                  </a:txBody>
                  <a:tcPr marL="142875" marR="142875" marT="142875" marB="142875" anchor="ctr"/>
                </a:tc>
                <a:tc>
                  <a:txBody>
                    <a:bodyPr/>
                    <a:lstStyle/>
                    <a:p>
                      <a:pPr algn="ctr"/>
                      <a:r>
                        <a:rPr lang="en-US" i="1" dirty="0">
                          <a:effectLst/>
                        </a:rPr>
                        <a:t>He told the child to go to bed.</a:t>
                      </a:r>
                    </a:p>
                  </a:txBody>
                  <a:tcPr marL="142875" marR="142875" marT="142875" marB="142875" anchor="ctr"/>
                </a:tc>
              </a:tr>
              <a:tr h="370840">
                <a:tc>
                  <a:txBody>
                    <a:bodyPr/>
                    <a:lstStyle/>
                    <a:p>
                      <a:pPr algn="ctr"/>
                      <a:r>
                        <a:rPr lang="en-US" i="1" dirty="0" smtClean="0">
                          <a:effectLst/>
                        </a:rPr>
                        <a:t>Don’t worry!</a:t>
                      </a:r>
                      <a:endParaRPr lang="en-US" i="1" dirty="0">
                        <a:effectLst/>
                      </a:endParaRPr>
                    </a:p>
                  </a:txBody>
                  <a:tcPr marL="142875" marR="142875" marT="142875" marB="142875" anchor="ctr"/>
                </a:tc>
                <a:tc>
                  <a:txBody>
                    <a:bodyPr/>
                    <a:lstStyle/>
                    <a:p>
                      <a:pPr algn="ctr"/>
                      <a:r>
                        <a:rPr lang="en-US" i="1" dirty="0">
                          <a:effectLst/>
                        </a:rPr>
                        <a:t>He told her not to worry.</a:t>
                      </a:r>
                    </a:p>
                  </a:txBody>
                  <a:tcPr marL="142875" marR="142875" marT="142875" marB="142875" anchor="ctr"/>
                </a:tc>
              </a:tr>
              <a:tr h="370840">
                <a:tc>
                  <a:txBody>
                    <a:bodyPr/>
                    <a:lstStyle/>
                    <a:p>
                      <a:pPr algn="ctr"/>
                      <a:r>
                        <a:rPr lang="en-US" i="1" dirty="0" smtClean="0">
                          <a:effectLst/>
                        </a:rPr>
                        <a:t>Be on time!</a:t>
                      </a:r>
                      <a:endParaRPr lang="en-US" i="1" dirty="0">
                        <a:effectLst/>
                      </a:endParaRPr>
                    </a:p>
                  </a:txBody>
                  <a:tcPr marL="142875" marR="142875" marT="142875" marB="142875" anchor="ctr"/>
                </a:tc>
                <a:tc>
                  <a:txBody>
                    <a:bodyPr/>
                    <a:lstStyle/>
                    <a:p>
                      <a:pPr algn="ctr"/>
                      <a:r>
                        <a:rPr lang="en-US" i="1" dirty="0">
                          <a:effectLst/>
                        </a:rPr>
                        <a:t>He told me to be on time.</a:t>
                      </a:r>
                    </a:p>
                  </a:txBody>
                  <a:tcPr marL="142875" marR="142875" marT="142875" marB="142875" anchor="ctr"/>
                </a:tc>
              </a:tr>
              <a:tr h="370840">
                <a:tc>
                  <a:txBody>
                    <a:bodyPr/>
                    <a:lstStyle/>
                    <a:p>
                      <a:pPr algn="ctr"/>
                      <a:r>
                        <a:rPr lang="en-US" i="1" dirty="0" smtClean="0">
                          <a:effectLst/>
                        </a:rPr>
                        <a:t>Don’t smoke!</a:t>
                      </a:r>
                      <a:endParaRPr lang="en-US" i="1" dirty="0">
                        <a:effectLst/>
                      </a:endParaRPr>
                    </a:p>
                  </a:txBody>
                  <a:tcPr marL="142875" marR="142875" marT="142875" marB="142875" anchor="ctr"/>
                </a:tc>
                <a:tc>
                  <a:txBody>
                    <a:bodyPr/>
                    <a:lstStyle/>
                    <a:p>
                      <a:pPr algn="ctr"/>
                      <a:r>
                        <a:rPr lang="en-US" i="1" dirty="0">
                          <a:effectLst/>
                        </a:rPr>
                        <a:t>He told us not to smoke.</a:t>
                      </a:r>
                    </a:p>
                  </a:txBody>
                  <a:tcPr marL="142875" marR="142875" marT="142875" marB="142875" anchor="ctr"/>
                </a:tc>
              </a:tr>
            </a:tbl>
          </a:graphicData>
        </a:graphic>
      </p:graphicFrame>
    </p:spTree>
    <p:extLst>
      <p:ext uri="{BB962C8B-B14F-4D97-AF65-F5344CB8AC3E}">
        <p14:creationId xmlns:p14="http://schemas.microsoft.com/office/powerpoint/2010/main" val="32530783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Time expressions with reported statements</a:t>
            </a:r>
            <a:endParaRPr lang="en-US" dirty="0"/>
          </a:p>
        </p:txBody>
      </p:sp>
      <p:sp>
        <p:nvSpPr>
          <p:cNvPr id="3" name="Marcador de contenido 2"/>
          <p:cNvSpPr>
            <a:spLocks noGrp="1"/>
          </p:cNvSpPr>
          <p:nvPr>
            <p:ph idx="1"/>
          </p:nvPr>
        </p:nvSpPr>
        <p:spPr>
          <a:xfrm>
            <a:off x="677334" y="1687132"/>
            <a:ext cx="8596668" cy="4778061"/>
          </a:xfrm>
        </p:spPr>
        <p:txBody>
          <a:bodyPr>
            <a:noAutofit/>
          </a:bodyPr>
          <a:lstStyle/>
          <a:p>
            <a:r>
              <a:rPr lang="en-US" dirty="0"/>
              <a:t>Sometimes when we change direct </a:t>
            </a:r>
            <a:r>
              <a:rPr lang="en-US" dirty="0" smtClean="0"/>
              <a:t>statement </a:t>
            </a:r>
            <a:r>
              <a:rPr lang="en-US" dirty="0"/>
              <a:t>into reported </a:t>
            </a:r>
            <a:r>
              <a:rPr lang="en-US" dirty="0" smtClean="0"/>
              <a:t>statement </a:t>
            </a:r>
            <a:r>
              <a:rPr lang="en-US" dirty="0"/>
              <a:t>we have to change time expressions too. We don't always have to do this, however. It depends on when we heard the direct </a:t>
            </a:r>
            <a:r>
              <a:rPr lang="en-US" dirty="0" smtClean="0"/>
              <a:t>statement </a:t>
            </a:r>
            <a:r>
              <a:rPr lang="en-US" dirty="0"/>
              <a:t>and when we say the reported </a:t>
            </a:r>
            <a:r>
              <a:rPr lang="en-US" dirty="0" smtClean="0"/>
              <a:t>statement.</a:t>
            </a:r>
            <a:r>
              <a:rPr lang="en-US" dirty="0"/>
              <a:t/>
            </a:r>
            <a:br>
              <a:rPr lang="en-US" dirty="0"/>
            </a:br>
            <a:r>
              <a:rPr lang="en-US" dirty="0"/>
              <a:t/>
            </a:r>
            <a:br>
              <a:rPr lang="en-US" dirty="0"/>
            </a:br>
            <a:r>
              <a:rPr lang="en-US" dirty="0"/>
              <a:t>For example:</a:t>
            </a:r>
            <a:r>
              <a:rPr lang="en-US" dirty="0"/>
              <a:t/>
            </a:r>
            <a:br>
              <a:rPr lang="en-US" dirty="0"/>
            </a:br>
            <a:r>
              <a:rPr lang="en-US" dirty="0"/>
              <a:t/>
            </a:r>
            <a:br>
              <a:rPr lang="en-US" dirty="0"/>
            </a:br>
            <a:r>
              <a:rPr lang="en-US" dirty="0"/>
              <a:t>It's Monday. Julie says "I'm leaving </a:t>
            </a:r>
            <a:r>
              <a:rPr lang="en-US" b="1" dirty="0">
                <a:solidFill>
                  <a:schemeClr val="accent2"/>
                </a:solidFill>
              </a:rPr>
              <a:t>today</a:t>
            </a:r>
            <a:r>
              <a:rPr lang="en-US" dirty="0"/>
              <a:t>".</a:t>
            </a:r>
            <a:r>
              <a:rPr lang="en-US" dirty="0"/>
              <a:t/>
            </a:r>
            <a:br>
              <a:rPr lang="en-US" dirty="0"/>
            </a:br>
            <a:r>
              <a:rPr lang="en-US" dirty="0"/>
              <a:t/>
            </a:r>
            <a:br>
              <a:rPr lang="en-US" dirty="0"/>
            </a:br>
            <a:r>
              <a:rPr lang="en-US" dirty="0"/>
              <a:t>If I tell someone </a:t>
            </a:r>
            <a:r>
              <a:rPr lang="en-US" i="1" dirty="0"/>
              <a:t>on Monday</a:t>
            </a:r>
            <a:r>
              <a:rPr lang="en-US" dirty="0"/>
              <a:t>, I say "Julie said she was leaving </a:t>
            </a:r>
            <a:r>
              <a:rPr lang="en-US" b="1" dirty="0">
                <a:solidFill>
                  <a:schemeClr val="accent2"/>
                </a:solidFill>
              </a:rPr>
              <a:t>today</a:t>
            </a:r>
            <a:r>
              <a:rPr lang="en-US" dirty="0"/>
              <a:t>".</a:t>
            </a:r>
            <a:r>
              <a:rPr lang="en-US" dirty="0"/>
              <a:t/>
            </a:r>
            <a:br>
              <a:rPr lang="en-US" dirty="0"/>
            </a:br>
            <a:r>
              <a:rPr lang="en-US" dirty="0"/>
              <a:t>If I tell someone </a:t>
            </a:r>
            <a:r>
              <a:rPr lang="en-US" i="1" dirty="0"/>
              <a:t>on Tuesday</a:t>
            </a:r>
            <a:r>
              <a:rPr lang="en-US" dirty="0"/>
              <a:t>, I say "Julie said she was leaving </a:t>
            </a:r>
            <a:r>
              <a:rPr lang="en-US" b="1" dirty="0">
                <a:solidFill>
                  <a:schemeClr val="accent2"/>
                </a:solidFill>
              </a:rPr>
              <a:t>yesterday</a:t>
            </a:r>
            <a:r>
              <a:rPr lang="en-US" dirty="0"/>
              <a:t>".</a:t>
            </a:r>
            <a:r>
              <a:rPr lang="en-US" dirty="0"/>
              <a:t/>
            </a:r>
            <a:br>
              <a:rPr lang="en-US" dirty="0"/>
            </a:br>
            <a:r>
              <a:rPr lang="en-US" dirty="0"/>
              <a:t>If I tell someone </a:t>
            </a:r>
            <a:r>
              <a:rPr lang="en-US" i="1" dirty="0"/>
              <a:t>on Wednesday</a:t>
            </a:r>
            <a:r>
              <a:rPr lang="en-US" dirty="0"/>
              <a:t>, I say "Julie said she was leaving </a:t>
            </a:r>
            <a:r>
              <a:rPr lang="en-US" b="1" dirty="0">
                <a:solidFill>
                  <a:schemeClr val="accent2"/>
                </a:solidFill>
              </a:rPr>
              <a:t>on Monday</a:t>
            </a:r>
            <a:r>
              <a:rPr lang="en-US" dirty="0"/>
              <a:t>".</a:t>
            </a:r>
            <a:r>
              <a:rPr lang="en-US" dirty="0"/>
              <a:t/>
            </a:r>
            <a:br>
              <a:rPr lang="en-US" dirty="0"/>
            </a:br>
            <a:r>
              <a:rPr lang="en-US" dirty="0"/>
              <a:t>If I tell </a:t>
            </a:r>
            <a:r>
              <a:rPr lang="en-US" dirty="0" smtClean="0"/>
              <a:t>someone </a:t>
            </a:r>
            <a:r>
              <a:rPr lang="en-US" i="1" dirty="0" smtClean="0"/>
              <a:t>a month later</a:t>
            </a:r>
            <a:r>
              <a:rPr lang="en-US" dirty="0" smtClean="0"/>
              <a:t>, </a:t>
            </a:r>
            <a:r>
              <a:rPr lang="en-US" dirty="0"/>
              <a:t>I say "Julie said she was leaving </a:t>
            </a:r>
            <a:r>
              <a:rPr lang="en-US" b="1" dirty="0">
                <a:solidFill>
                  <a:schemeClr val="accent2"/>
                </a:solidFill>
              </a:rPr>
              <a:t>that day</a:t>
            </a:r>
            <a:r>
              <a:rPr lang="en-US" dirty="0"/>
              <a:t>".</a:t>
            </a:r>
            <a:r>
              <a:rPr lang="en-US" dirty="0"/>
              <a:t/>
            </a:r>
            <a:br>
              <a:rPr lang="en-US" dirty="0"/>
            </a:br>
            <a:r>
              <a:rPr lang="en-US" dirty="0"/>
              <a:t/>
            </a:r>
            <a:br>
              <a:rPr lang="en-US" dirty="0"/>
            </a:br>
            <a:r>
              <a:rPr lang="en-US" dirty="0"/>
              <a:t>So, there's no easy conversion. You really have to think about when the direct </a:t>
            </a:r>
            <a:r>
              <a:rPr lang="en-US" dirty="0" smtClean="0"/>
              <a:t>speech </a:t>
            </a:r>
            <a:r>
              <a:rPr lang="en-US" dirty="0"/>
              <a:t>was said.</a:t>
            </a:r>
            <a:endParaRPr lang="en-US" dirty="0"/>
          </a:p>
        </p:txBody>
      </p:sp>
    </p:spTree>
    <p:extLst>
      <p:ext uri="{BB962C8B-B14F-4D97-AF65-F5344CB8AC3E}">
        <p14:creationId xmlns:p14="http://schemas.microsoft.com/office/powerpoint/2010/main" val="33348704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a:t>Here's a table of some possible conversions:</a:t>
            </a:r>
            <a:endParaRPr lang="en-US"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3131969434"/>
              </p:ext>
            </p:extLst>
          </p:nvPr>
        </p:nvGraphicFramePr>
        <p:xfrm>
          <a:off x="677863" y="2160588"/>
          <a:ext cx="8596312" cy="3634740"/>
        </p:xfrm>
        <a:graphic>
          <a:graphicData uri="http://schemas.openxmlformats.org/drawingml/2006/table">
            <a:tbl>
              <a:tblPr firstRow="1" bandRow="1">
                <a:tableStyleId>{5C22544A-7EE6-4342-B048-85BDC9FD1C3A}</a:tableStyleId>
              </a:tblPr>
              <a:tblGrid>
                <a:gridCol w="1344120"/>
                <a:gridCol w="7252192"/>
              </a:tblGrid>
              <a:tr h="370840">
                <a:tc>
                  <a:txBody>
                    <a:bodyPr/>
                    <a:lstStyle/>
                    <a:p>
                      <a:r>
                        <a:rPr lang="en-US" dirty="0">
                          <a:effectLst/>
                        </a:rPr>
                        <a:t>now</a:t>
                      </a:r>
                    </a:p>
                  </a:txBody>
                  <a:tcPr marL="142875" marR="142875" marT="142875" marB="142875" anchor="ctr"/>
                </a:tc>
                <a:tc>
                  <a:txBody>
                    <a:bodyPr/>
                    <a:lstStyle/>
                    <a:p>
                      <a:r>
                        <a:rPr lang="en-US">
                          <a:effectLst/>
                        </a:rPr>
                        <a:t>then / at that time</a:t>
                      </a:r>
                    </a:p>
                  </a:txBody>
                  <a:tcPr marL="142875" marR="142875" marT="142875" marB="142875" anchor="ctr"/>
                </a:tc>
              </a:tr>
              <a:tr h="370840">
                <a:tc>
                  <a:txBody>
                    <a:bodyPr/>
                    <a:lstStyle/>
                    <a:p>
                      <a:r>
                        <a:rPr lang="en-US">
                          <a:effectLst/>
                        </a:rPr>
                        <a:t>today</a:t>
                      </a:r>
                    </a:p>
                  </a:txBody>
                  <a:tcPr marL="142875" marR="142875" marT="142875" marB="142875" anchor="ctr"/>
                </a:tc>
                <a:tc>
                  <a:txBody>
                    <a:bodyPr/>
                    <a:lstStyle/>
                    <a:p>
                      <a:r>
                        <a:rPr lang="en-US">
                          <a:effectLst/>
                        </a:rPr>
                        <a:t>yesterday / that day / Tuesday / the 27th of June</a:t>
                      </a:r>
                    </a:p>
                  </a:txBody>
                  <a:tcPr marL="142875" marR="142875" marT="142875" marB="142875" anchor="ctr"/>
                </a:tc>
              </a:tr>
              <a:tr h="370840">
                <a:tc>
                  <a:txBody>
                    <a:bodyPr/>
                    <a:lstStyle/>
                    <a:p>
                      <a:r>
                        <a:rPr lang="en-US">
                          <a:effectLst/>
                        </a:rPr>
                        <a:t>yesterday</a:t>
                      </a:r>
                    </a:p>
                  </a:txBody>
                  <a:tcPr marL="142875" marR="142875" marT="142875" marB="142875" anchor="ctr"/>
                </a:tc>
                <a:tc>
                  <a:txBody>
                    <a:bodyPr/>
                    <a:lstStyle/>
                    <a:p>
                      <a:r>
                        <a:rPr lang="en-US">
                          <a:effectLst/>
                        </a:rPr>
                        <a:t>the day before yesterday / the day before / Wednesday / the 5th of December</a:t>
                      </a:r>
                    </a:p>
                  </a:txBody>
                  <a:tcPr marL="142875" marR="142875" marT="142875" marB="142875" anchor="ctr"/>
                </a:tc>
              </a:tr>
              <a:tr h="370840">
                <a:tc>
                  <a:txBody>
                    <a:bodyPr/>
                    <a:lstStyle/>
                    <a:p>
                      <a:r>
                        <a:rPr lang="en-US">
                          <a:effectLst/>
                        </a:rPr>
                        <a:t>last night</a:t>
                      </a:r>
                    </a:p>
                  </a:txBody>
                  <a:tcPr marL="142875" marR="142875" marT="142875" marB="142875" anchor="ctr"/>
                </a:tc>
                <a:tc>
                  <a:txBody>
                    <a:bodyPr/>
                    <a:lstStyle/>
                    <a:p>
                      <a:r>
                        <a:rPr lang="en-US">
                          <a:effectLst/>
                        </a:rPr>
                        <a:t>the night before, Thursday night</a:t>
                      </a:r>
                    </a:p>
                  </a:txBody>
                  <a:tcPr marL="142875" marR="142875" marT="142875" marB="142875" anchor="ctr"/>
                </a:tc>
              </a:tr>
              <a:tr h="370840">
                <a:tc>
                  <a:txBody>
                    <a:bodyPr/>
                    <a:lstStyle/>
                    <a:p>
                      <a:r>
                        <a:rPr lang="en-US">
                          <a:effectLst/>
                        </a:rPr>
                        <a:t>last week</a:t>
                      </a:r>
                    </a:p>
                  </a:txBody>
                  <a:tcPr marL="142875" marR="142875" marT="142875" marB="142875" anchor="ctr"/>
                </a:tc>
                <a:tc>
                  <a:txBody>
                    <a:bodyPr/>
                    <a:lstStyle/>
                    <a:p>
                      <a:r>
                        <a:rPr lang="en-US">
                          <a:effectLst/>
                        </a:rPr>
                        <a:t>the week before / the previous week</a:t>
                      </a:r>
                    </a:p>
                  </a:txBody>
                  <a:tcPr marL="142875" marR="142875" marT="142875" marB="142875" anchor="ctr"/>
                </a:tc>
              </a:tr>
              <a:tr h="370840">
                <a:tc>
                  <a:txBody>
                    <a:bodyPr/>
                    <a:lstStyle/>
                    <a:p>
                      <a:r>
                        <a:rPr lang="en-US">
                          <a:effectLst/>
                        </a:rPr>
                        <a:t>tomorrow</a:t>
                      </a:r>
                    </a:p>
                  </a:txBody>
                  <a:tcPr marL="142875" marR="142875" marT="142875" marB="142875" anchor="ctr"/>
                </a:tc>
                <a:tc>
                  <a:txBody>
                    <a:bodyPr/>
                    <a:lstStyle/>
                    <a:p>
                      <a:r>
                        <a:rPr lang="en-US" dirty="0">
                          <a:effectLst/>
                        </a:rPr>
                        <a:t>today / the next day / the following day / Friday</a:t>
                      </a:r>
                    </a:p>
                  </a:txBody>
                  <a:tcPr marL="142875" marR="142875" marT="142875" marB="142875" anchor="ctr"/>
                </a:tc>
              </a:tr>
            </a:tbl>
          </a:graphicData>
        </a:graphic>
      </p:graphicFrame>
    </p:spTree>
    <p:extLst>
      <p:ext uri="{BB962C8B-B14F-4D97-AF65-F5344CB8AC3E}">
        <p14:creationId xmlns:p14="http://schemas.microsoft.com/office/powerpoint/2010/main" val="1375214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0" y="609600"/>
            <a:ext cx="8596313" cy="1320800"/>
          </a:xfrm>
        </p:spPr>
        <p:txBody>
          <a:bodyPr>
            <a:normAutofit/>
          </a:bodyPr>
          <a:lstStyle/>
          <a:p>
            <a:r>
              <a:rPr lang="en-US" sz="6000" dirty="0" smtClean="0"/>
              <a:t>Reported speech</a:t>
            </a:r>
            <a:endParaRPr lang="en-US" sz="6000" dirty="0"/>
          </a:p>
        </p:txBody>
      </p:sp>
      <p:sp>
        <p:nvSpPr>
          <p:cNvPr id="3" name="Marcador de contenido 2"/>
          <p:cNvSpPr>
            <a:spLocks noGrp="1"/>
          </p:cNvSpPr>
          <p:nvPr>
            <p:ph idx="4294967295"/>
          </p:nvPr>
        </p:nvSpPr>
        <p:spPr>
          <a:xfrm>
            <a:off x="0" y="2160588"/>
            <a:ext cx="8596313" cy="3881437"/>
          </a:xfrm>
        </p:spPr>
        <p:txBody>
          <a:bodyPr>
            <a:normAutofit/>
          </a:bodyPr>
          <a:lstStyle/>
          <a:p>
            <a:r>
              <a:rPr lang="en-US" sz="4400" dirty="0" smtClean="0"/>
              <a:t>We use reported speech to say what someone said. </a:t>
            </a:r>
          </a:p>
          <a:p>
            <a:r>
              <a:rPr lang="en-US" sz="4400" dirty="0" smtClean="0"/>
              <a:t>In reported speech the verb usually goes one tense “back”.</a:t>
            </a:r>
            <a:endParaRPr lang="en-US" sz="4400" dirty="0"/>
          </a:p>
        </p:txBody>
      </p:sp>
    </p:spTree>
    <p:extLst>
      <p:ext uri="{BB962C8B-B14F-4D97-AF65-F5344CB8AC3E}">
        <p14:creationId xmlns:p14="http://schemas.microsoft.com/office/powerpoint/2010/main" val="4193838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3182657782"/>
              </p:ext>
            </p:extLst>
          </p:nvPr>
        </p:nvGraphicFramePr>
        <p:xfrm>
          <a:off x="782748" y="1452251"/>
          <a:ext cx="8128000" cy="4149090"/>
        </p:xfrm>
        <a:graphic>
          <a:graphicData uri="http://schemas.openxmlformats.org/drawingml/2006/table">
            <a:tbl>
              <a:tblPr firstRow="1" bandRow="1">
                <a:tableStyleId>{5C22544A-7EE6-4342-B048-85BDC9FD1C3A}</a:tableStyleId>
              </a:tblPr>
              <a:tblGrid>
                <a:gridCol w="4064000"/>
                <a:gridCol w="4064000"/>
              </a:tblGrid>
              <a:tr h="0">
                <a:tc>
                  <a:txBody>
                    <a:bodyPr/>
                    <a:lstStyle/>
                    <a:p>
                      <a:pPr algn="ctr"/>
                      <a:r>
                        <a:rPr lang="en-US" dirty="0" smtClean="0"/>
                        <a:t>Direct Statements</a:t>
                      </a:r>
                      <a:endParaRPr lang="en-US" dirty="0"/>
                    </a:p>
                  </a:txBody>
                  <a:tcPr/>
                </a:tc>
                <a:tc>
                  <a:txBody>
                    <a:bodyPr/>
                    <a:lstStyle/>
                    <a:p>
                      <a:pPr algn="ctr"/>
                      <a:r>
                        <a:rPr lang="en-US" dirty="0" smtClean="0"/>
                        <a:t>Reported Statements</a:t>
                      </a:r>
                      <a:endParaRPr lang="en-US" dirty="0"/>
                    </a:p>
                  </a:txBody>
                  <a:tcPr/>
                </a:tc>
              </a:tr>
              <a:tr h="355518">
                <a:tc>
                  <a:txBody>
                    <a:bodyPr/>
                    <a:lstStyle/>
                    <a:p>
                      <a:r>
                        <a:rPr lang="en-US" dirty="0" smtClean="0"/>
                        <a:t>Present Simple</a:t>
                      </a:r>
                      <a:endParaRPr lang="en-US" dirty="0"/>
                    </a:p>
                  </a:txBody>
                  <a:tcPr/>
                </a:tc>
                <a:tc>
                  <a:txBody>
                    <a:bodyPr/>
                    <a:lstStyle/>
                    <a:p>
                      <a:r>
                        <a:rPr lang="en-US" dirty="0" smtClean="0"/>
                        <a:t>Past Simple</a:t>
                      </a:r>
                      <a:endParaRPr lang="en-US" dirty="0"/>
                    </a:p>
                  </a:txBody>
                  <a:tcPr/>
                </a:tc>
              </a:tr>
              <a:tr h="355518">
                <a:tc>
                  <a:txBody>
                    <a:bodyPr/>
                    <a:lstStyle/>
                    <a:p>
                      <a:pPr algn="ctr"/>
                      <a:r>
                        <a:rPr lang="en-US" i="1" dirty="0" smtClean="0"/>
                        <a:t>I </a:t>
                      </a:r>
                      <a:r>
                        <a:rPr lang="en-US" b="1" i="1" dirty="0" smtClean="0">
                          <a:solidFill>
                            <a:schemeClr val="accent2"/>
                          </a:solidFill>
                        </a:rPr>
                        <a:t>like</a:t>
                      </a:r>
                      <a:r>
                        <a:rPr lang="en-US" i="1" dirty="0" smtClean="0"/>
                        <a:t> ice-cream</a:t>
                      </a:r>
                      <a:endParaRPr lang="en-US" i="1" dirty="0"/>
                    </a:p>
                  </a:txBody>
                  <a:tcPr/>
                </a:tc>
                <a:tc>
                  <a:txBody>
                    <a:bodyPr/>
                    <a:lstStyle/>
                    <a:p>
                      <a:pPr algn="ctr"/>
                      <a:r>
                        <a:rPr lang="en-US" i="1" dirty="0" smtClean="0"/>
                        <a:t>She said (that) she</a:t>
                      </a:r>
                      <a:r>
                        <a:rPr lang="en-US" i="1" baseline="0" dirty="0" smtClean="0"/>
                        <a:t> </a:t>
                      </a:r>
                      <a:r>
                        <a:rPr lang="en-US" b="1" i="1" baseline="0" dirty="0" smtClean="0">
                          <a:solidFill>
                            <a:schemeClr val="accent2"/>
                          </a:solidFill>
                        </a:rPr>
                        <a:t>liked </a:t>
                      </a:r>
                      <a:r>
                        <a:rPr lang="en-US" i="1" baseline="0" dirty="0" smtClean="0"/>
                        <a:t>ice-cream.</a:t>
                      </a:r>
                      <a:endParaRPr lang="en-US" i="1" dirty="0"/>
                    </a:p>
                  </a:txBody>
                  <a:tcPr/>
                </a:tc>
              </a:tr>
              <a:tr h="355518">
                <a:tc>
                  <a:txBody>
                    <a:bodyPr/>
                    <a:lstStyle/>
                    <a:p>
                      <a:r>
                        <a:rPr lang="en-US" dirty="0" smtClean="0"/>
                        <a:t>Present Continuous</a:t>
                      </a:r>
                      <a:endParaRPr lang="en-US" dirty="0"/>
                    </a:p>
                  </a:txBody>
                  <a:tcPr/>
                </a:tc>
                <a:tc>
                  <a:txBody>
                    <a:bodyPr/>
                    <a:lstStyle/>
                    <a:p>
                      <a:r>
                        <a:rPr lang="en-US" dirty="0" smtClean="0"/>
                        <a:t>Past Continuous</a:t>
                      </a:r>
                      <a:endParaRPr lang="en-US" dirty="0"/>
                    </a:p>
                  </a:txBody>
                  <a:tcPr/>
                </a:tc>
              </a:tr>
              <a:tr h="536929">
                <a:tc>
                  <a:txBody>
                    <a:bodyPr/>
                    <a:lstStyle/>
                    <a:p>
                      <a:pPr algn="ctr"/>
                      <a:r>
                        <a:rPr lang="en-US" i="1" dirty="0" smtClean="0">
                          <a:effectLst/>
                        </a:rPr>
                        <a:t>I</a:t>
                      </a:r>
                      <a:r>
                        <a:rPr lang="en-US" i="1" baseline="0" dirty="0" smtClean="0">
                          <a:effectLst/>
                        </a:rPr>
                        <a:t> </a:t>
                      </a:r>
                      <a:r>
                        <a:rPr lang="en-US" b="1" i="1" dirty="0" smtClean="0">
                          <a:solidFill>
                            <a:schemeClr val="accent2"/>
                          </a:solidFill>
                          <a:effectLst/>
                        </a:rPr>
                        <a:t>am </a:t>
                      </a:r>
                      <a:r>
                        <a:rPr lang="en-US" b="1" i="1" dirty="0">
                          <a:solidFill>
                            <a:schemeClr val="accent2"/>
                          </a:solidFill>
                          <a:effectLst/>
                        </a:rPr>
                        <a:t>living </a:t>
                      </a:r>
                      <a:r>
                        <a:rPr lang="en-US" i="1" dirty="0">
                          <a:effectLst/>
                        </a:rPr>
                        <a:t>in London</a:t>
                      </a:r>
                    </a:p>
                  </a:txBody>
                  <a:tcPr marL="142875" marR="142875" marT="142875" marB="142875" anchor="ctr"/>
                </a:tc>
                <a:tc>
                  <a:txBody>
                    <a:bodyPr/>
                    <a:lstStyle/>
                    <a:p>
                      <a:pPr algn="ctr"/>
                      <a:r>
                        <a:rPr lang="en-US" i="1" dirty="0">
                          <a:effectLst/>
                        </a:rPr>
                        <a:t>She said she </a:t>
                      </a:r>
                      <a:r>
                        <a:rPr lang="en-US" b="1" i="1" dirty="0">
                          <a:solidFill>
                            <a:schemeClr val="accent2"/>
                          </a:solidFill>
                          <a:effectLst/>
                        </a:rPr>
                        <a:t>was living </a:t>
                      </a:r>
                      <a:r>
                        <a:rPr lang="en-US" i="1" dirty="0">
                          <a:effectLst/>
                        </a:rPr>
                        <a:t>in London.</a:t>
                      </a:r>
                    </a:p>
                  </a:txBody>
                  <a:tcPr marL="142875" marR="142875" marT="142875" marB="142875" anchor="ctr"/>
                </a:tc>
              </a:tr>
              <a:tr h="355518">
                <a:tc>
                  <a:txBody>
                    <a:bodyPr/>
                    <a:lstStyle/>
                    <a:p>
                      <a:r>
                        <a:rPr lang="en-US" dirty="0" smtClean="0"/>
                        <a:t>Past Simple</a:t>
                      </a:r>
                      <a:endParaRPr lang="en-US" dirty="0"/>
                    </a:p>
                  </a:txBody>
                  <a:tcPr/>
                </a:tc>
                <a:tc>
                  <a:txBody>
                    <a:bodyPr/>
                    <a:lstStyle/>
                    <a:p>
                      <a:r>
                        <a:rPr lang="en-US" dirty="0" smtClean="0"/>
                        <a:t>Past Perfect</a:t>
                      </a:r>
                      <a:endParaRPr lang="en-US" dirty="0"/>
                    </a:p>
                  </a:txBody>
                  <a:tcPr/>
                </a:tc>
              </a:tr>
              <a:tr h="799915">
                <a:tc>
                  <a:txBody>
                    <a:bodyPr/>
                    <a:lstStyle/>
                    <a:p>
                      <a:pPr algn="ctr"/>
                      <a:r>
                        <a:rPr lang="en-US" i="1" dirty="0" smtClean="0">
                          <a:effectLst/>
                        </a:rPr>
                        <a:t>I</a:t>
                      </a:r>
                      <a:r>
                        <a:rPr lang="en-US" i="1" baseline="0" dirty="0" smtClean="0">
                          <a:effectLst/>
                        </a:rPr>
                        <a:t> </a:t>
                      </a:r>
                      <a:r>
                        <a:rPr lang="en-US" b="1" i="1" baseline="0" dirty="0" smtClean="0">
                          <a:solidFill>
                            <a:schemeClr val="accent2"/>
                          </a:solidFill>
                          <a:effectLst/>
                        </a:rPr>
                        <a:t>bought</a:t>
                      </a:r>
                      <a:r>
                        <a:rPr lang="en-US" i="1" baseline="0" dirty="0" smtClean="0">
                          <a:effectLst/>
                        </a:rPr>
                        <a:t> a car</a:t>
                      </a:r>
                      <a:endParaRPr lang="en-US" i="1" dirty="0">
                        <a:effectLst/>
                      </a:endParaRPr>
                    </a:p>
                  </a:txBody>
                  <a:tcPr marL="142875" marR="142875" marT="142875" marB="142875" anchor="ctr"/>
                </a:tc>
                <a:tc>
                  <a:txBody>
                    <a:bodyPr/>
                    <a:lstStyle/>
                    <a:p>
                      <a:pPr algn="ctr"/>
                      <a:r>
                        <a:rPr lang="en-US" i="1" dirty="0">
                          <a:effectLst/>
                        </a:rPr>
                        <a:t>She said she </a:t>
                      </a:r>
                      <a:r>
                        <a:rPr lang="en-US" b="1" i="1" dirty="0">
                          <a:solidFill>
                            <a:schemeClr val="accent2"/>
                          </a:solidFill>
                          <a:effectLst/>
                        </a:rPr>
                        <a:t>had bought </a:t>
                      </a:r>
                      <a:r>
                        <a:rPr lang="en-US" i="1" dirty="0">
                          <a:effectLst/>
                        </a:rPr>
                        <a:t>a car OR She said she </a:t>
                      </a:r>
                      <a:r>
                        <a:rPr lang="en-US" b="1" i="1" dirty="0">
                          <a:solidFill>
                            <a:schemeClr val="accent2"/>
                          </a:solidFill>
                          <a:effectLst/>
                        </a:rPr>
                        <a:t>bought</a:t>
                      </a:r>
                      <a:r>
                        <a:rPr lang="en-US" i="1" dirty="0">
                          <a:effectLst/>
                        </a:rPr>
                        <a:t> a car.</a:t>
                      </a:r>
                    </a:p>
                  </a:txBody>
                  <a:tcPr marL="142875" marR="142875" marT="142875" marB="142875" anchor="ctr"/>
                </a:tc>
              </a:tr>
              <a:tr h="355518">
                <a:tc>
                  <a:txBody>
                    <a:bodyPr/>
                    <a:lstStyle/>
                    <a:p>
                      <a:r>
                        <a:rPr lang="en-US" dirty="0" smtClean="0"/>
                        <a:t>Present Perfect</a:t>
                      </a:r>
                      <a:endParaRPr lang="en-US" dirty="0"/>
                    </a:p>
                  </a:txBody>
                  <a:tcPr/>
                </a:tc>
                <a:tc>
                  <a:txBody>
                    <a:bodyPr/>
                    <a:lstStyle/>
                    <a:p>
                      <a:r>
                        <a:rPr lang="en-US" dirty="0" smtClean="0"/>
                        <a:t>Past Perfect</a:t>
                      </a:r>
                    </a:p>
                  </a:txBody>
                  <a:tcPr/>
                </a:tc>
              </a:tr>
              <a:tr h="536929">
                <a:tc>
                  <a:txBody>
                    <a:bodyPr/>
                    <a:lstStyle/>
                    <a:p>
                      <a:pPr algn="ctr"/>
                      <a:r>
                        <a:rPr lang="en-US" i="1" dirty="0" smtClean="0">
                          <a:effectLst/>
                        </a:rPr>
                        <a:t>I</a:t>
                      </a:r>
                      <a:r>
                        <a:rPr lang="en-US" i="1" baseline="0" dirty="0" smtClean="0">
                          <a:effectLst/>
                        </a:rPr>
                        <a:t> </a:t>
                      </a:r>
                      <a:r>
                        <a:rPr lang="en-US" b="1" i="1" baseline="0" dirty="0" smtClean="0">
                          <a:solidFill>
                            <a:schemeClr val="accent2"/>
                          </a:solidFill>
                          <a:effectLst/>
                        </a:rPr>
                        <a:t>haven’t seen </a:t>
                      </a:r>
                      <a:r>
                        <a:rPr lang="en-US" i="1" baseline="0" dirty="0" smtClean="0">
                          <a:effectLst/>
                        </a:rPr>
                        <a:t>Julie.</a:t>
                      </a:r>
                      <a:endParaRPr lang="en-US" i="1" dirty="0">
                        <a:effectLst/>
                      </a:endParaRPr>
                    </a:p>
                  </a:txBody>
                  <a:tcPr marL="142875" marR="142875" marT="142875" marB="142875" anchor="ctr"/>
                </a:tc>
                <a:tc>
                  <a:txBody>
                    <a:bodyPr/>
                    <a:lstStyle/>
                    <a:p>
                      <a:pPr algn="ctr"/>
                      <a:r>
                        <a:rPr lang="en-US" i="1" dirty="0">
                          <a:effectLst/>
                        </a:rPr>
                        <a:t>She said she </a:t>
                      </a:r>
                      <a:r>
                        <a:rPr lang="en-US" b="1" i="1" dirty="0">
                          <a:solidFill>
                            <a:schemeClr val="accent2"/>
                          </a:solidFill>
                          <a:effectLst/>
                        </a:rPr>
                        <a:t>hadn't seen</a:t>
                      </a:r>
                      <a:r>
                        <a:rPr lang="en-US" i="1" dirty="0">
                          <a:effectLst/>
                        </a:rPr>
                        <a:t> Julie.</a:t>
                      </a:r>
                    </a:p>
                  </a:txBody>
                  <a:tcPr marL="142875" marR="142875" marT="142875" marB="142875" anchor="ctr"/>
                </a:tc>
              </a:tr>
            </a:tbl>
          </a:graphicData>
        </a:graphic>
      </p:graphicFrame>
      <p:sp>
        <p:nvSpPr>
          <p:cNvPr id="3" name="Título 2"/>
          <p:cNvSpPr>
            <a:spLocks noGrp="1"/>
          </p:cNvSpPr>
          <p:nvPr>
            <p:ph type="title"/>
          </p:nvPr>
        </p:nvSpPr>
        <p:spPr/>
        <p:txBody>
          <a:bodyPr>
            <a:normAutofit/>
          </a:bodyPr>
          <a:lstStyle/>
          <a:p>
            <a:r>
              <a:rPr lang="en-US" dirty="0" smtClean="0"/>
              <a:t>Let’s look at some examples:</a:t>
            </a:r>
            <a:endParaRPr lang="en-US" dirty="0"/>
          </a:p>
        </p:txBody>
      </p:sp>
    </p:spTree>
    <p:extLst>
      <p:ext uri="{BB962C8B-B14F-4D97-AF65-F5344CB8AC3E}">
        <p14:creationId xmlns:p14="http://schemas.microsoft.com/office/powerpoint/2010/main" val="32115250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1261363245"/>
              </p:ext>
            </p:extLst>
          </p:nvPr>
        </p:nvGraphicFramePr>
        <p:xfrm>
          <a:off x="705477" y="244699"/>
          <a:ext cx="8721858" cy="5899949"/>
        </p:xfrm>
        <a:graphic>
          <a:graphicData uri="http://schemas.openxmlformats.org/drawingml/2006/table">
            <a:tbl>
              <a:tblPr firstRow="1" bandRow="1">
                <a:tableStyleId>{5C22544A-7EE6-4342-B048-85BDC9FD1C3A}</a:tableStyleId>
              </a:tblPr>
              <a:tblGrid>
                <a:gridCol w="1060495"/>
                <a:gridCol w="3392152"/>
                <a:gridCol w="4269211"/>
              </a:tblGrid>
              <a:tr h="353550">
                <a:tc>
                  <a:txBody>
                    <a:bodyPr/>
                    <a:lstStyle/>
                    <a:p>
                      <a:endParaRPr lang="en-US" dirty="0"/>
                    </a:p>
                  </a:txBody>
                  <a:tcPr/>
                </a:tc>
                <a:tc>
                  <a:txBody>
                    <a:bodyPr/>
                    <a:lstStyle/>
                    <a:p>
                      <a:pPr algn="ctr"/>
                      <a:r>
                        <a:rPr lang="en-US" dirty="0" smtClean="0"/>
                        <a:t>Direct Statement</a:t>
                      </a:r>
                      <a:endParaRPr lang="en-US" dirty="0"/>
                    </a:p>
                  </a:txBody>
                  <a:tcPr/>
                </a:tc>
                <a:tc>
                  <a:txBody>
                    <a:bodyPr/>
                    <a:lstStyle/>
                    <a:p>
                      <a:pPr algn="ctr"/>
                      <a:r>
                        <a:rPr lang="en-US" dirty="0" smtClean="0"/>
                        <a:t>Reported Statement</a:t>
                      </a:r>
                      <a:endParaRPr lang="en-US" dirty="0"/>
                    </a:p>
                  </a:txBody>
                  <a:tcPr/>
                </a:tc>
              </a:tr>
              <a:tr h="672716">
                <a:tc>
                  <a:txBody>
                    <a:bodyPr/>
                    <a:lstStyle/>
                    <a:p>
                      <a:r>
                        <a:rPr lang="en-US" dirty="0" smtClean="0">
                          <a:effectLst/>
                        </a:rPr>
                        <a:t>will</a:t>
                      </a:r>
                      <a:endParaRPr lang="en-US" dirty="0">
                        <a:effectLst/>
                      </a:endParaRPr>
                    </a:p>
                  </a:txBody>
                  <a:tcPr marL="142875" marR="142875" marT="142875" marB="142875" anchor="ctr"/>
                </a:tc>
                <a:tc>
                  <a:txBody>
                    <a:bodyPr/>
                    <a:lstStyle/>
                    <a:p>
                      <a:pPr algn="ctr"/>
                      <a:r>
                        <a:rPr lang="en-US" i="1" dirty="0" smtClean="0">
                          <a:effectLst/>
                        </a:rPr>
                        <a:t>I</a:t>
                      </a:r>
                      <a:r>
                        <a:rPr lang="en-US" b="1" i="1" dirty="0" smtClean="0">
                          <a:solidFill>
                            <a:schemeClr val="accent2"/>
                          </a:solidFill>
                          <a:effectLst/>
                        </a:rPr>
                        <a:t>’ll</a:t>
                      </a:r>
                      <a:r>
                        <a:rPr lang="en-US" i="1" dirty="0" smtClean="0">
                          <a:effectLst/>
                        </a:rPr>
                        <a:t> see you later.</a:t>
                      </a:r>
                      <a:endParaRPr lang="en-US" i="1" dirty="0">
                        <a:effectLst/>
                      </a:endParaRPr>
                    </a:p>
                  </a:txBody>
                  <a:tcPr marL="142875" marR="142875" marT="142875" marB="142875" anchor="ctr"/>
                </a:tc>
                <a:tc>
                  <a:txBody>
                    <a:bodyPr/>
                    <a:lstStyle/>
                    <a:p>
                      <a:pPr algn="ctr"/>
                      <a:r>
                        <a:rPr lang="en-US" i="1" dirty="0">
                          <a:effectLst/>
                        </a:rPr>
                        <a:t>She said she </a:t>
                      </a:r>
                      <a:r>
                        <a:rPr lang="en-US" b="1" i="1" dirty="0">
                          <a:solidFill>
                            <a:schemeClr val="accent2"/>
                          </a:solidFill>
                          <a:effectLst/>
                        </a:rPr>
                        <a:t>would</a:t>
                      </a:r>
                      <a:r>
                        <a:rPr lang="en-US" i="1" dirty="0">
                          <a:effectLst/>
                        </a:rPr>
                        <a:t> see me later.</a:t>
                      </a:r>
                    </a:p>
                  </a:txBody>
                  <a:tcPr marL="142875" marR="142875" marT="142875" marB="142875" anchor="ctr"/>
                </a:tc>
              </a:tr>
              <a:tr h="672716">
                <a:tc>
                  <a:txBody>
                    <a:bodyPr/>
                    <a:lstStyle/>
                    <a:p>
                      <a:r>
                        <a:rPr lang="en-US" dirty="0">
                          <a:effectLst/>
                        </a:rPr>
                        <a:t>would</a:t>
                      </a:r>
                      <a:r>
                        <a:rPr lang="en-US" dirty="0">
                          <a:solidFill>
                            <a:schemeClr val="accent2"/>
                          </a:solidFill>
                          <a:effectLst/>
                        </a:rPr>
                        <a:t>*</a:t>
                      </a:r>
                    </a:p>
                  </a:txBody>
                  <a:tcPr marL="142875" marR="142875" marT="142875" marB="142875" anchor="ctr"/>
                </a:tc>
                <a:tc>
                  <a:txBody>
                    <a:bodyPr/>
                    <a:lstStyle/>
                    <a:p>
                      <a:pPr algn="ctr"/>
                      <a:r>
                        <a:rPr lang="en-US" i="1" dirty="0" smtClean="0">
                          <a:effectLst/>
                        </a:rPr>
                        <a:t>I</a:t>
                      </a:r>
                      <a:r>
                        <a:rPr lang="en-US" i="1" baseline="0" dirty="0" smtClean="0">
                          <a:effectLst/>
                        </a:rPr>
                        <a:t> </a:t>
                      </a:r>
                      <a:r>
                        <a:rPr lang="en-US" b="1" i="1" baseline="0" dirty="0" smtClean="0">
                          <a:solidFill>
                            <a:schemeClr val="accent2"/>
                          </a:solidFill>
                          <a:effectLst/>
                        </a:rPr>
                        <a:t>would</a:t>
                      </a:r>
                      <a:r>
                        <a:rPr lang="en-US" i="1" baseline="0" dirty="0" smtClean="0">
                          <a:effectLst/>
                        </a:rPr>
                        <a:t> help you, but….</a:t>
                      </a:r>
                      <a:endParaRPr lang="en-US" i="1" dirty="0">
                        <a:effectLst/>
                      </a:endParaRPr>
                    </a:p>
                  </a:txBody>
                  <a:tcPr marL="142875" marR="142875" marT="142875" marB="142875" anchor="ctr"/>
                </a:tc>
                <a:tc>
                  <a:txBody>
                    <a:bodyPr/>
                    <a:lstStyle/>
                    <a:p>
                      <a:pPr algn="ctr"/>
                      <a:r>
                        <a:rPr lang="en-US" i="1" dirty="0">
                          <a:effectLst/>
                        </a:rPr>
                        <a:t>She said she </a:t>
                      </a:r>
                      <a:r>
                        <a:rPr lang="en-US" b="1" i="1" dirty="0">
                          <a:solidFill>
                            <a:schemeClr val="accent2"/>
                          </a:solidFill>
                          <a:effectLst/>
                        </a:rPr>
                        <a:t>would</a:t>
                      </a:r>
                      <a:r>
                        <a:rPr lang="en-US" i="1" dirty="0">
                          <a:effectLst/>
                        </a:rPr>
                        <a:t> help but...</a:t>
                      </a:r>
                    </a:p>
                  </a:txBody>
                  <a:tcPr marL="142875" marR="142875" marT="142875" marB="142875" anchor="ctr"/>
                </a:tc>
              </a:tr>
              <a:tr h="806537">
                <a:tc>
                  <a:txBody>
                    <a:bodyPr/>
                    <a:lstStyle/>
                    <a:p>
                      <a:r>
                        <a:rPr lang="en-US" dirty="0" smtClean="0">
                          <a:effectLst/>
                        </a:rPr>
                        <a:t>can</a:t>
                      </a:r>
                      <a:endParaRPr lang="en-US" dirty="0">
                        <a:effectLst/>
                      </a:endParaRPr>
                    </a:p>
                  </a:txBody>
                  <a:tcPr marL="142875" marR="142875" marT="142875" marB="142875" anchor="ctr"/>
                </a:tc>
                <a:tc>
                  <a:txBody>
                    <a:bodyPr/>
                    <a:lstStyle/>
                    <a:p>
                      <a:pPr algn="ctr"/>
                      <a:r>
                        <a:rPr lang="en-US" i="1" dirty="0" smtClean="0">
                          <a:effectLst/>
                        </a:rPr>
                        <a:t>I</a:t>
                      </a:r>
                      <a:r>
                        <a:rPr lang="en-US" i="1" baseline="0" dirty="0" smtClean="0">
                          <a:effectLst/>
                        </a:rPr>
                        <a:t> </a:t>
                      </a:r>
                      <a:r>
                        <a:rPr lang="en-US" b="1" i="1" baseline="0" dirty="0" smtClean="0">
                          <a:solidFill>
                            <a:schemeClr val="accent2"/>
                          </a:solidFill>
                          <a:effectLst/>
                        </a:rPr>
                        <a:t>can </a:t>
                      </a:r>
                      <a:r>
                        <a:rPr lang="en-US" i="1" baseline="0" dirty="0" smtClean="0">
                          <a:effectLst/>
                        </a:rPr>
                        <a:t>speak perfect English.</a:t>
                      </a:r>
                      <a:endParaRPr lang="en-US" i="1" dirty="0">
                        <a:effectLst/>
                      </a:endParaRPr>
                    </a:p>
                  </a:txBody>
                  <a:tcPr marL="142875" marR="142875" marT="142875" marB="142875" anchor="ctr"/>
                </a:tc>
                <a:tc>
                  <a:txBody>
                    <a:bodyPr/>
                    <a:lstStyle/>
                    <a:p>
                      <a:pPr algn="ctr"/>
                      <a:r>
                        <a:rPr lang="en-US" i="1" dirty="0">
                          <a:effectLst/>
                        </a:rPr>
                        <a:t>She said she </a:t>
                      </a:r>
                      <a:r>
                        <a:rPr lang="en-US" b="1" i="1" dirty="0">
                          <a:solidFill>
                            <a:schemeClr val="accent2"/>
                          </a:solidFill>
                          <a:effectLst/>
                        </a:rPr>
                        <a:t>could</a:t>
                      </a:r>
                      <a:r>
                        <a:rPr lang="en-US" i="1" dirty="0">
                          <a:effectLst/>
                        </a:rPr>
                        <a:t> speak perfect English.</a:t>
                      </a:r>
                    </a:p>
                  </a:txBody>
                  <a:tcPr marL="142875" marR="142875" marT="142875" marB="142875" anchor="ctr"/>
                </a:tc>
              </a:tr>
              <a:tr h="893884">
                <a:tc>
                  <a:txBody>
                    <a:bodyPr/>
                    <a:lstStyle/>
                    <a:p>
                      <a:r>
                        <a:rPr lang="en-US" dirty="0">
                          <a:effectLst/>
                        </a:rPr>
                        <a:t>could</a:t>
                      </a:r>
                      <a:r>
                        <a:rPr lang="en-US" dirty="0">
                          <a:solidFill>
                            <a:schemeClr val="accent2"/>
                          </a:solidFill>
                          <a:effectLst/>
                        </a:rPr>
                        <a:t>*</a:t>
                      </a:r>
                    </a:p>
                  </a:txBody>
                  <a:tcPr marL="142875" marR="142875" marT="142875" marB="142875" anchor="ctr"/>
                </a:tc>
                <a:tc>
                  <a:txBody>
                    <a:bodyPr/>
                    <a:lstStyle/>
                    <a:p>
                      <a:pPr algn="ctr"/>
                      <a:r>
                        <a:rPr lang="en-US" i="1" dirty="0" smtClean="0">
                          <a:effectLst/>
                        </a:rPr>
                        <a:t>I</a:t>
                      </a:r>
                      <a:r>
                        <a:rPr lang="en-US" i="1" baseline="0" dirty="0" smtClean="0">
                          <a:effectLst/>
                        </a:rPr>
                        <a:t> </a:t>
                      </a:r>
                      <a:r>
                        <a:rPr lang="en-US" b="1" i="1" baseline="0" dirty="0" smtClean="0">
                          <a:effectLst/>
                        </a:rPr>
                        <a:t>could</a:t>
                      </a:r>
                      <a:r>
                        <a:rPr lang="en-US" i="1" baseline="0" dirty="0" smtClean="0">
                          <a:effectLst/>
                        </a:rPr>
                        <a:t> swim when I was four.</a:t>
                      </a:r>
                      <a:endParaRPr lang="en-US" i="1" dirty="0">
                        <a:effectLst/>
                      </a:endParaRPr>
                    </a:p>
                  </a:txBody>
                  <a:tcPr marL="142875" marR="142875" marT="142875" marB="142875" anchor="ctr"/>
                </a:tc>
                <a:tc>
                  <a:txBody>
                    <a:bodyPr/>
                    <a:lstStyle/>
                    <a:p>
                      <a:pPr algn="ctr"/>
                      <a:r>
                        <a:rPr lang="en-US" i="1" dirty="0">
                          <a:effectLst/>
                        </a:rPr>
                        <a:t>She said she </a:t>
                      </a:r>
                      <a:r>
                        <a:rPr lang="en-US" b="1" i="1" dirty="0">
                          <a:solidFill>
                            <a:schemeClr val="accent2"/>
                          </a:solidFill>
                          <a:effectLst/>
                        </a:rPr>
                        <a:t>could</a:t>
                      </a:r>
                      <a:r>
                        <a:rPr lang="en-US" i="1" dirty="0">
                          <a:effectLst/>
                        </a:rPr>
                        <a:t> swim when she was four.</a:t>
                      </a:r>
                    </a:p>
                  </a:txBody>
                  <a:tcPr marL="142875" marR="142875" marT="142875" marB="142875" anchor="ctr"/>
                </a:tc>
              </a:tr>
              <a:tr h="672716">
                <a:tc>
                  <a:txBody>
                    <a:bodyPr/>
                    <a:lstStyle/>
                    <a:p>
                      <a:r>
                        <a:rPr lang="en-US" dirty="0">
                          <a:effectLst/>
                        </a:rPr>
                        <a:t>should</a:t>
                      </a:r>
                      <a:r>
                        <a:rPr lang="en-US" dirty="0">
                          <a:solidFill>
                            <a:schemeClr val="accent2"/>
                          </a:solidFill>
                          <a:effectLst/>
                        </a:rPr>
                        <a:t>*</a:t>
                      </a:r>
                    </a:p>
                  </a:txBody>
                  <a:tcPr marL="142875" marR="142875" marT="142875" marB="142875" anchor="ctr"/>
                </a:tc>
                <a:tc>
                  <a:txBody>
                    <a:bodyPr/>
                    <a:lstStyle/>
                    <a:p>
                      <a:pPr algn="ctr"/>
                      <a:r>
                        <a:rPr lang="en-US" i="1" dirty="0" smtClean="0">
                          <a:effectLst/>
                        </a:rPr>
                        <a:t>I</a:t>
                      </a:r>
                      <a:r>
                        <a:rPr lang="en-US" i="1" baseline="0" dirty="0" smtClean="0">
                          <a:effectLst/>
                        </a:rPr>
                        <a:t> </a:t>
                      </a:r>
                      <a:r>
                        <a:rPr lang="en-US" b="1" i="1" baseline="0" dirty="0" smtClean="0">
                          <a:solidFill>
                            <a:schemeClr val="accent2"/>
                          </a:solidFill>
                          <a:effectLst/>
                        </a:rPr>
                        <a:t>should</a:t>
                      </a:r>
                      <a:r>
                        <a:rPr lang="en-US" i="1" baseline="0" dirty="0" smtClean="0">
                          <a:effectLst/>
                        </a:rPr>
                        <a:t> call my mother.</a:t>
                      </a:r>
                      <a:endParaRPr lang="en-US" i="1" dirty="0">
                        <a:effectLst/>
                      </a:endParaRPr>
                    </a:p>
                  </a:txBody>
                  <a:tcPr marL="142875" marR="142875" marT="142875" marB="142875" anchor="ctr"/>
                </a:tc>
                <a:tc>
                  <a:txBody>
                    <a:bodyPr/>
                    <a:lstStyle/>
                    <a:p>
                      <a:pPr algn="ctr"/>
                      <a:r>
                        <a:rPr lang="en-US" i="1" dirty="0">
                          <a:effectLst/>
                        </a:rPr>
                        <a:t>She said she </a:t>
                      </a:r>
                      <a:r>
                        <a:rPr lang="en-US" b="1" i="1" dirty="0">
                          <a:solidFill>
                            <a:schemeClr val="accent2"/>
                          </a:solidFill>
                          <a:effectLst/>
                        </a:rPr>
                        <a:t>should </a:t>
                      </a:r>
                      <a:r>
                        <a:rPr lang="en-US" i="1" dirty="0">
                          <a:effectLst/>
                        </a:rPr>
                        <a:t>call her mother</a:t>
                      </a:r>
                    </a:p>
                  </a:txBody>
                  <a:tcPr marL="142875" marR="142875" marT="142875" marB="142875" anchor="ctr"/>
                </a:tc>
              </a:tr>
              <a:tr h="672716">
                <a:tc>
                  <a:txBody>
                    <a:bodyPr/>
                    <a:lstStyle/>
                    <a:p>
                      <a:r>
                        <a:rPr lang="en-US" dirty="0">
                          <a:effectLst/>
                        </a:rPr>
                        <a:t>might</a:t>
                      </a:r>
                      <a:r>
                        <a:rPr lang="en-US" dirty="0">
                          <a:solidFill>
                            <a:schemeClr val="accent2"/>
                          </a:solidFill>
                          <a:effectLst/>
                        </a:rPr>
                        <a:t>*</a:t>
                      </a:r>
                    </a:p>
                  </a:txBody>
                  <a:tcPr marL="142875" marR="142875" marT="142875" marB="142875" anchor="ctr"/>
                </a:tc>
                <a:tc>
                  <a:txBody>
                    <a:bodyPr/>
                    <a:lstStyle/>
                    <a:p>
                      <a:pPr algn="ctr"/>
                      <a:r>
                        <a:rPr lang="en-US" i="1" dirty="0" smtClean="0">
                          <a:effectLst/>
                        </a:rPr>
                        <a:t>I </a:t>
                      </a:r>
                      <a:r>
                        <a:rPr lang="en-US" b="1" i="1" dirty="0">
                          <a:solidFill>
                            <a:schemeClr val="accent2"/>
                          </a:solidFill>
                          <a:effectLst/>
                        </a:rPr>
                        <a:t>might</a:t>
                      </a:r>
                      <a:r>
                        <a:rPr lang="en-US" i="1" dirty="0">
                          <a:effectLst/>
                        </a:rPr>
                        <a:t> be </a:t>
                      </a:r>
                      <a:r>
                        <a:rPr lang="en-US" i="1" dirty="0" smtClean="0">
                          <a:effectLst/>
                        </a:rPr>
                        <a:t>late.</a:t>
                      </a:r>
                      <a:endParaRPr lang="en-US" i="1" dirty="0">
                        <a:effectLst/>
                      </a:endParaRPr>
                    </a:p>
                  </a:txBody>
                  <a:tcPr marL="142875" marR="142875" marT="142875" marB="142875" anchor="ctr"/>
                </a:tc>
                <a:tc>
                  <a:txBody>
                    <a:bodyPr/>
                    <a:lstStyle/>
                    <a:p>
                      <a:pPr algn="ctr"/>
                      <a:r>
                        <a:rPr lang="en-US" i="1" dirty="0">
                          <a:effectLst/>
                        </a:rPr>
                        <a:t>She said she </a:t>
                      </a:r>
                      <a:r>
                        <a:rPr lang="en-US" b="1" i="1" dirty="0">
                          <a:solidFill>
                            <a:schemeClr val="accent2"/>
                          </a:solidFill>
                          <a:effectLst/>
                        </a:rPr>
                        <a:t>might</a:t>
                      </a:r>
                      <a:r>
                        <a:rPr lang="en-US" i="1" dirty="0">
                          <a:effectLst/>
                        </a:rPr>
                        <a:t> be late</a:t>
                      </a:r>
                    </a:p>
                  </a:txBody>
                  <a:tcPr marL="142875" marR="142875" marT="142875" marB="142875" anchor="ctr"/>
                </a:tc>
              </a:tr>
              <a:tr h="1115051">
                <a:tc>
                  <a:txBody>
                    <a:bodyPr/>
                    <a:lstStyle/>
                    <a:p>
                      <a:r>
                        <a:rPr lang="en-US" dirty="0" smtClean="0">
                          <a:effectLst/>
                        </a:rPr>
                        <a:t>must</a:t>
                      </a:r>
                      <a:endParaRPr lang="en-US" dirty="0">
                        <a:effectLst/>
                      </a:endParaRPr>
                    </a:p>
                  </a:txBody>
                  <a:tcPr marL="142875" marR="142875" marT="142875" marB="142875" anchor="ctr"/>
                </a:tc>
                <a:tc>
                  <a:txBody>
                    <a:bodyPr/>
                    <a:lstStyle/>
                    <a:p>
                      <a:pPr algn="ctr"/>
                      <a:r>
                        <a:rPr lang="en-US" i="1" dirty="0" smtClean="0">
                          <a:effectLst/>
                        </a:rPr>
                        <a:t>I </a:t>
                      </a:r>
                      <a:r>
                        <a:rPr lang="en-US" b="1" i="1" dirty="0">
                          <a:solidFill>
                            <a:schemeClr val="accent2"/>
                          </a:solidFill>
                          <a:effectLst/>
                        </a:rPr>
                        <a:t>must</a:t>
                      </a:r>
                      <a:r>
                        <a:rPr lang="en-US" i="1" dirty="0">
                          <a:effectLst/>
                        </a:rPr>
                        <a:t> study at the </a:t>
                      </a:r>
                      <a:r>
                        <a:rPr lang="en-US" i="1" dirty="0" smtClean="0">
                          <a:effectLst/>
                        </a:rPr>
                        <a:t>weekend.</a:t>
                      </a:r>
                      <a:endParaRPr lang="en-US" i="1" dirty="0">
                        <a:effectLst/>
                      </a:endParaRPr>
                    </a:p>
                  </a:txBody>
                  <a:tcPr marL="142875" marR="142875" marT="142875" marB="142875" anchor="ctr"/>
                </a:tc>
                <a:tc>
                  <a:txBody>
                    <a:bodyPr/>
                    <a:lstStyle/>
                    <a:p>
                      <a:pPr algn="ctr"/>
                      <a:r>
                        <a:rPr lang="en-US" i="1" dirty="0">
                          <a:effectLst/>
                        </a:rPr>
                        <a:t>She said she </a:t>
                      </a:r>
                      <a:r>
                        <a:rPr lang="en-US" b="1" i="1" dirty="0">
                          <a:solidFill>
                            <a:schemeClr val="accent2"/>
                          </a:solidFill>
                          <a:effectLst/>
                        </a:rPr>
                        <a:t>must</a:t>
                      </a:r>
                      <a:r>
                        <a:rPr lang="en-US" i="1" dirty="0">
                          <a:effectLst/>
                        </a:rPr>
                        <a:t> study at the </a:t>
                      </a:r>
                      <a:r>
                        <a:rPr lang="en-US" i="1" dirty="0" smtClean="0">
                          <a:effectLst/>
                        </a:rPr>
                        <a:t>weekend. </a:t>
                      </a:r>
                      <a:endParaRPr lang="en-US" i="1" dirty="0">
                        <a:effectLst/>
                      </a:endParaRPr>
                    </a:p>
                  </a:txBody>
                  <a:tcPr marL="142875" marR="142875" marT="142875" marB="142875" anchor="ctr"/>
                </a:tc>
              </a:tr>
            </a:tbl>
          </a:graphicData>
        </a:graphic>
      </p:graphicFrame>
      <p:sp>
        <p:nvSpPr>
          <p:cNvPr id="4" name="Título 3"/>
          <p:cNvSpPr>
            <a:spLocks noGrp="1"/>
          </p:cNvSpPr>
          <p:nvPr>
            <p:ph type="ctrTitle"/>
          </p:nvPr>
        </p:nvSpPr>
        <p:spPr>
          <a:xfrm>
            <a:off x="721456" y="5147732"/>
            <a:ext cx="7766936" cy="1646302"/>
          </a:xfrm>
        </p:spPr>
        <p:txBody>
          <a:bodyPr/>
          <a:lstStyle/>
          <a:p>
            <a:pPr algn="l"/>
            <a:r>
              <a:rPr lang="en-US" sz="2000" dirty="0" smtClean="0"/>
              <a:t>* doesn’t change</a:t>
            </a:r>
            <a:endParaRPr lang="en-US" sz="2000" dirty="0"/>
          </a:p>
        </p:txBody>
      </p:sp>
    </p:spTree>
    <p:extLst>
      <p:ext uri="{BB962C8B-B14F-4D97-AF65-F5344CB8AC3E}">
        <p14:creationId xmlns:p14="http://schemas.microsoft.com/office/powerpoint/2010/main" val="1785213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12940" y="357546"/>
            <a:ext cx="8596668" cy="5656887"/>
          </a:xfrm>
        </p:spPr>
        <p:txBody>
          <a:bodyPr>
            <a:noAutofit/>
          </a:bodyPr>
          <a:lstStyle/>
          <a:p>
            <a:r>
              <a:rPr lang="en-US" sz="3600" dirty="0" smtClean="0"/>
              <a:t>To report statements we usually use </a:t>
            </a:r>
            <a:r>
              <a:rPr lang="en-US" sz="3600" i="1" dirty="0" smtClean="0">
                <a:solidFill>
                  <a:schemeClr val="accent2"/>
                </a:solidFill>
              </a:rPr>
              <a:t>say</a:t>
            </a:r>
            <a:r>
              <a:rPr lang="en-US" sz="3600" dirty="0" smtClean="0"/>
              <a:t> and </a:t>
            </a:r>
            <a:r>
              <a:rPr lang="en-US" sz="3600" i="1" dirty="0" smtClean="0">
                <a:solidFill>
                  <a:schemeClr val="accent2"/>
                </a:solidFill>
              </a:rPr>
              <a:t>tell</a:t>
            </a:r>
            <a:r>
              <a:rPr lang="en-US" sz="3600" dirty="0" smtClean="0"/>
              <a:t>. </a:t>
            </a:r>
          </a:p>
          <a:p>
            <a:r>
              <a:rPr lang="en-US" sz="3600" dirty="0" smtClean="0"/>
              <a:t>We say something (</a:t>
            </a:r>
            <a:r>
              <a:rPr lang="en-US" sz="3600" i="1" dirty="0" smtClean="0">
                <a:solidFill>
                  <a:schemeClr val="accent2"/>
                </a:solidFill>
              </a:rPr>
              <a:t>to somebody</a:t>
            </a:r>
            <a:r>
              <a:rPr lang="en-US" sz="3600" dirty="0" smtClean="0"/>
              <a:t>) and we tell somebody (</a:t>
            </a:r>
            <a:r>
              <a:rPr lang="en-US" sz="3600" i="1" dirty="0" smtClean="0">
                <a:solidFill>
                  <a:schemeClr val="accent2"/>
                </a:solidFill>
              </a:rPr>
              <a:t>about something</a:t>
            </a:r>
            <a:r>
              <a:rPr lang="en-US" sz="3600" dirty="0" smtClean="0"/>
              <a:t>).</a:t>
            </a:r>
          </a:p>
          <a:p>
            <a:r>
              <a:rPr lang="en-US" sz="3600" dirty="0" smtClean="0"/>
              <a:t> These verbs are often followed by </a:t>
            </a:r>
            <a:r>
              <a:rPr lang="en-US" sz="3600" i="1" dirty="0" smtClean="0">
                <a:solidFill>
                  <a:schemeClr val="accent2"/>
                </a:solidFill>
              </a:rPr>
              <a:t>that</a:t>
            </a:r>
            <a:r>
              <a:rPr lang="en-US" sz="3600" dirty="0" smtClean="0"/>
              <a:t>, however </a:t>
            </a:r>
            <a:r>
              <a:rPr lang="en-US" sz="3600" i="1" dirty="0" smtClean="0">
                <a:solidFill>
                  <a:schemeClr val="accent2"/>
                </a:solidFill>
              </a:rPr>
              <a:t>that</a:t>
            </a:r>
            <a:r>
              <a:rPr lang="en-US" sz="3600" dirty="0" smtClean="0"/>
              <a:t> can be omitted.</a:t>
            </a:r>
          </a:p>
          <a:p>
            <a:endParaRPr lang="en-US" sz="3600" dirty="0"/>
          </a:p>
          <a:p>
            <a:pPr marL="457200" lvl="1" indent="0" algn="ctr">
              <a:buNone/>
            </a:pPr>
            <a:r>
              <a:rPr lang="en-US" sz="3400" dirty="0" smtClean="0"/>
              <a:t>He </a:t>
            </a:r>
            <a:r>
              <a:rPr lang="en-US" sz="3400" i="1" dirty="0" smtClean="0">
                <a:solidFill>
                  <a:schemeClr val="accent2"/>
                </a:solidFill>
              </a:rPr>
              <a:t>told me</a:t>
            </a:r>
            <a:r>
              <a:rPr lang="en-US" sz="3400" dirty="0" smtClean="0"/>
              <a:t> that he’d call me.</a:t>
            </a:r>
          </a:p>
          <a:p>
            <a:pPr marL="457200" lvl="1" indent="0" algn="ctr">
              <a:buNone/>
            </a:pPr>
            <a:r>
              <a:rPr lang="en-US" sz="3400" dirty="0" smtClean="0"/>
              <a:t>I </a:t>
            </a:r>
            <a:r>
              <a:rPr lang="en-US" sz="3400" i="1" dirty="0" smtClean="0">
                <a:solidFill>
                  <a:schemeClr val="accent2"/>
                </a:solidFill>
              </a:rPr>
              <a:t>said</a:t>
            </a:r>
            <a:r>
              <a:rPr lang="en-US" sz="3400" dirty="0" smtClean="0"/>
              <a:t> I’d wait for his call</a:t>
            </a:r>
            <a:endParaRPr lang="en-US" sz="3400" dirty="0"/>
          </a:p>
        </p:txBody>
      </p:sp>
    </p:spTree>
    <p:extLst>
      <p:ext uri="{BB962C8B-B14F-4D97-AF65-F5344CB8AC3E}">
        <p14:creationId xmlns:p14="http://schemas.microsoft.com/office/powerpoint/2010/main" val="9019378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77334" y="193183"/>
            <a:ext cx="8596668" cy="5848179"/>
          </a:xfrm>
        </p:spPr>
        <p:txBody>
          <a:bodyPr>
            <a:normAutofit/>
          </a:bodyPr>
          <a:lstStyle/>
          <a:p>
            <a:r>
              <a:rPr lang="en-US" sz="3600" dirty="0"/>
              <a:t>Occasionally, we </a:t>
            </a:r>
            <a:r>
              <a:rPr lang="en-US" sz="3600" b="1" dirty="0"/>
              <a:t>don't need </a:t>
            </a:r>
            <a:r>
              <a:rPr lang="en-US" sz="3600" dirty="0"/>
              <a:t>to change the present tense into the past if the information in direct </a:t>
            </a:r>
            <a:r>
              <a:rPr lang="en-US" sz="3600" dirty="0" smtClean="0"/>
              <a:t>speech </a:t>
            </a:r>
            <a:r>
              <a:rPr lang="en-US" sz="3600" dirty="0"/>
              <a:t>is still true (but this is only for things which are general facts, and even then usually we like to change the tense</a:t>
            </a:r>
            <a:r>
              <a:rPr lang="en-US" sz="3600" dirty="0" smtClean="0"/>
              <a:t>):</a:t>
            </a:r>
          </a:p>
          <a:p>
            <a:pPr marL="0" indent="0" algn="ctr">
              <a:buNone/>
            </a:pPr>
            <a:endParaRPr lang="en-US" sz="3600" dirty="0" smtClean="0"/>
          </a:p>
          <a:p>
            <a:pPr marL="0" indent="0" algn="ctr">
              <a:buNone/>
            </a:pPr>
            <a:r>
              <a:rPr lang="en-US" sz="3600" dirty="0" smtClean="0"/>
              <a:t>The sky </a:t>
            </a:r>
            <a:r>
              <a:rPr lang="en-US" sz="3600" b="1" i="1" dirty="0" smtClean="0">
                <a:solidFill>
                  <a:schemeClr val="accent2"/>
                </a:solidFill>
              </a:rPr>
              <a:t>is</a:t>
            </a:r>
            <a:r>
              <a:rPr lang="en-US" sz="3600" dirty="0" smtClean="0"/>
              <a:t> blue.</a:t>
            </a:r>
            <a:endParaRPr lang="en-US" sz="3600" dirty="0"/>
          </a:p>
          <a:p>
            <a:pPr marL="0" indent="0" algn="ctr">
              <a:buNone/>
            </a:pPr>
            <a:r>
              <a:rPr lang="en-US" sz="3600" dirty="0" smtClean="0"/>
              <a:t>She </a:t>
            </a:r>
            <a:r>
              <a:rPr lang="en-US" sz="3600" dirty="0"/>
              <a:t>said that the sky </a:t>
            </a:r>
            <a:r>
              <a:rPr lang="en-US" sz="3600" b="1" i="1" dirty="0">
                <a:solidFill>
                  <a:schemeClr val="accent2"/>
                </a:solidFill>
              </a:rPr>
              <a:t>is/was</a:t>
            </a:r>
            <a:r>
              <a:rPr lang="en-US" sz="3600" dirty="0"/>
              <a:t> blue.</a:t>
            </a:r>
          </a:p>
          <a:p>
            <a:pPr marL="0" indent="0">
              <a:buNone/>
            </a:pPr>
            <a:endParaRPr lang="en-US" dirty="0"/>
          </a:p>
        </p:txBody>
      </p:sp>
    </p:spTree>
    <p:extLst>
      <p:ext uri="{BB962C8B-B14F-4D97-AF65-F5344CB8AC3E}">
        <p14:creationId xmlns:p14="http://schemas.microsoft.com/office/powerpoint/2010/main" val="1130014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b="1" dirty="0"/>
              <a:t>Reported Questions</a:t>
            </a:r>
            <a:endParaRPr lang="en-US" dirty="0"/>
          </a:p>
        </p:txBody>
      </p:sp>
      <p:sp>
        <p:nvSpPr>
          <p:cNvPr id="3" name="Marcador de contenido 2"/>
          <p:cNvSpPr>
            <a:spLocks noGrp="1"/>
          </p:cNvSpPr>
          <p:nvPr>
            <p:ph idx="1"/>
          </p:nvPr>
        </p:nvSpPr>
        <p:spPr>
          <a:xfrm>
            <a:off x="677334" y="1326525"/>
            <a:ext cx="8596668" cy="5125790"/>
          </a:xfrm>
        </p:spPr>
        <p:txBody>
          <a:bodyPr>
            <a:noAutofit/>
          </a:bodyPr>
          <a:lstStyle/>
          <a:p>
            <a:r>
              <a:rPr lang="en-US" sz="3600" dirty="0"/>
              <a:t>So now you have no problem with making reported </a:t>
            </a:r>
            <a:r>
              <a:rPr lang="en-US" sz="3600" dirty="0" smtClean="0"/>
              <a:t>speech </a:t>
            </a:r>
            <a:r>
              <a:rPr lang="en-US" sz="3600" dirty="0"/>
              <a:t>from positive and negative sentences. But how about questions?</a:t>
            </a:r>
          </a:p>
          <a:p>
            <a:pPr marL="0" indent="0" algn="ctr">
              <a:buNone/>
            </a:pPr>
            <a:r>
              <a:rPr lang="en-US" sz="3600" dirty="0" smtClean="0"/>
              <a:t> Where </a:t>
            </a:r>
            <a:r>
              <a:rPr lang="en-US" sz="3600" dirty="0"/>
              <a:t>do you live</a:t>
            </a:r>
            <a:r>
              <a:rPr lang="en-US" sz="3600" dirty="0" smtClean="0"/>
              <a:t>?</a:t>
            </a:r>
          </a:p>
          <a:p>
            <a:pPr marL="0" indent="0" algn="ctr">
              <a:buNone/>
            </a:pPr>
            <a:endParaRPr lang="en-US" sz="3600" dirty="0" smtClean="0"/>
          </a:p>
          <a:p>
            <a:pPr>
              <a:buFont typeface="Wingdings" panose="05000000000000000000" pitchFamily="2" charset="2"/>
              <a:buChar char="v"/>
            </a:pPr>
            <a:r>
              <a:rPr lang="en-US" sz="3600" dirty="0" smtClean="0"/>
              <a:t>How </a:t>
            </a:r>
            <a:r>
              <a:rPr lang="en-US" sz="3600" dirty="0"/>
              <a:t>can we make the reported </a:t>
            </a:r>
            <a:r>
              <a:rPr lang="en-US" sz="3600" dirty="0" smtClean="0"/>
              <a:t>speech </a:t>
            </a:r>
            <a:r>
              <a:rPr lang="en-US" sz="3600" dirty="0"/>
              <a:t>here?</a:t>
            </a:r>
            <a:endParaRPr lang="en-US" sz="3600" dirty="0"/>
          </a:p>
        </p:txBody>
      </p:sp>
    </p:spTree>
    <p:extLst>
      <p:ext uri="{BB962C8B-B14F-4D97-AF65-F5344CB8AC3E}">
        <p14:creationId xmlns:p14="http://schemas.microsoft.com/office/powerpoint/2010/main" val="26509284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77334" y="283335"/>
            <a:ext cx="8596668" cy="5758027"/>
          </a:xfrm>
        </p:spPr>
        <p:txBody>
          <a:bodyPr>
            <a:noAutofit/>
          </a:bodyPr>
          <a:lstStyle/>
          <a:p>
            <a:r>
              <a:rPr lang="en-US" sz="2400" dirty="0"/>
              <a:t>In fact, it's not so different from reported statements. The tense changes are the same, and we keep the question word. The very important thing though is that, once we tell the question to someone else, it isn't a question any more. So we need to change the grammar to a normal positive sentence. Confusing? Sorry, maybe this example will </a:t>
            </a:r>
            <a:r>
              <a:rPr lang="en-US" sz="2400" dirty="0" smtClean="0"/>
              <a:t>help:</a:t>
            </a:r>
          </a:p>
          <a:p>
            <a:pPr marL="0" indent="0" algn="ctr">
              <a:buNone/>
            </a:pPr>
            <a:r>
              <a:rPr lang="en-US" sz="2400" dirty="0" smtClean="0"/>
              <a:t>Where </a:t>
            </a:r>
            <a:r>
              <a:rPr lang="en-US" sz="2400" dirty="0"/>
              <a:t>do you live</a:t>
            </a:r>
            <a:r>
              <a:rPr lang="en-US" sz="2400" dirty="0" smtClean="0"/>
              <a:t>?</a:t>
            </a:r>
            <a:endParaRPr lang="en-US" sz="2400" dirty="0"/>
          </a:p>
          <a:p>
            <a:pPr marL="0" indent="0" algn="ctr">
              <a:buNone/>
            </a:pPr>
            <a:r>
              <a:rPr lang="en-US" sz="2400" dirty="0" smtClean="0"/>
              <a:t>She </a:t>
            </a:r>
            <a:r>
              <a:rPr lang="en-US" sz="2400" dirty="0"/>
              <a:t>asked me where I lived</a:t>
            </a:r>
            <a:r>
              <a:rPr lang="en-US" sz="2400" dirty="0" smtClean="0"/>
              <a:t>.</a:t>
            </a:r>
          </a:p>
          <a:p>
            <a:pPr marL="0" indent="0" algn="ctr">
              <a:buNone/>
            </a:pPr>
            <a:endParaRPr lang="en-US" sz="2400" dirty="0"/>
          </a:p>
          <a:p>
            <a:r>
              <a:rPr lang="en-US" sz="2400" dirty="0"/>
              <a:t>Do you see how I made it? The direct question is in the present simple tense. We make a present simple question with 'do' or 'does' so I need to take that away. Then I need to change the verb to the </a:t>
            </a:r>
            <a:r>
              <a:rPr lang="en-US" sz="2400" dirty="0">
                <a:solidFill>
                  <a:schemeClr val="accent2"/>
                </a:solidFill>
              </a:rPr>
              <a:t>past simple</a:t>
            </a:r>
            <a:endParaRPr lang="en-US" sz="2400" dirty="0">
              <a:solidFill>
                <a:schemeClr val="accent2"/>
              </a:solidFill>
            </a:endParaRPr>
          </a:p>
        </p:txBody>
      </p:sp>
    </p:spTree>
    <p:extLst>
      <p:ext uri="{BB962C8B-B14F-4D97-AF65-F5344CB8AC3E}">
        <p14:creationId xmlns:p14="http://schemas.microsoft.com/office/powerpoint/2010/main" val="35159400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77334" y="489397"/>
            <a:ext cx="8596668" cy="5551965"/>
          </a:xfrm>
        </p:spPr>
        <p:txBody>
          <a:bodyPr>
            <a:normAutofit/>
          </a:bodyPr>
          <a:lstStyle/>
          <a:p>
            <a:r>
              <a:rPr lang="en-US" sz="2800" dirty="0"/>
              <a:t>Another </a:t>
            </a:r>
            <a:r>
              <a:rPr lang="en-US" sz="2800" dirty="0" smtClean="0"/>
              <a:t>example:</a:t>
            </a:r>
          </a:p>
          <a:p>
            <a:endParaRPr lang="en-US" sz="2800" dirty="0" smtClean="0"/>
          </a:p>
          <a:p>
            <a:pPr marL="0" indent="0" algn="ctr">
              <a:buNone/>
            </a:pPr>
            <a:r>
              <a:rPr lang="en-US" sz="2800" dirty="0"/>
              <a:t>W</a:t>
            </a:r>
            <a:r>
              <a:rPr lang="en-US" sz="2800" dirty="0" smtClean="0"/>
              <a:t>here </a:t>
            </a:r>
            <a:r>
              <a:rPr lang="en-US" sz="2800" dirty="0"/>
              <a:t>is </a:t>
            </a:r>
            <a:r>
              <a:rPr lang="en-US" sz="2800" dirty="0" smtClean="0"/>
              <a:t>Julie?</a:t>
            </a:r>
          </a:p>
          <a:p>
            <a:pPr marL="0" indent="0" algn="ctr">
              <a:buNone/>
            </a:pPr>
            <a:r>
              <a:rPr lang="en-US" sz="2800" dirty="0" smtClean="0"/>
              <a:t>She </a:t>
            </a:r>
            <a:r>
              <a:rPr lang="en-US" sz="2800" dirty="0"/>
              <a:t>asked me where Julie was</a:t>
            </a:r>
            <a:r>
              <a:rPr lang="en-US" sz="2800" dirty="0" smtClean="0"/>
              <a:t>.</a:t>
            </a:r>
          </a:p>
          <a:p>
            <a:pPr marL="0" indent="0" algn="ctr">
              <a:buNone/>
            </a:pPr>
            <a:endParaRPr lang="en-US" sz="2800" dirty="0"/>
          </a:p>
          <a:p>
            <a:r>
              <a:rPr lang="en-US" sz="2800" dirty="0"/>
              <a:t>The </a:t>
            </a:r>
            <a:r>
              <a:rPr lang="en-US" sz="2800" dirty="0">
                <a:solidFill>
                  <a:schemeClr val="accent2"/>
                </a:solidFill>
              </a:rPr>
              <a:t>direct question is the present simple of 'be</a:t>
            </a:r>
            <a:r>
              <a:rPr lang="en-US" sz="2800" dirty="0"/>
              <a:t>'. We make the question form of the present simple of be by inverting (changing the position of)the subject and verb. So, we need to change them back before putting the verb into the </a:t>
            </a:r>
            <a:r>
              <a:rPr lang="en-US" sz="2800" dirty="0">
                <a:solidFill>
                  <a:schemeClr val="accent2"/>
                </a:solidFill>
              </a:rPr>
              <a:t>past simple</a:t>
            </a:r>
            <a:r>
              <a:rPr lang="en-US" sz="2800" dirty="0"/>
              <a:t>.</a:t>
            </a:r>
            <a:endParaRPr lang="en-US" sz="2800" dirty="0"/>
          </a:p>
        </p:txBody>
      </p:sp>
    </p:spTree>
    <p:extLst>
      <p:ext uri="{BB962C8B-B14F-4D97-AF65-F5344CB8AC3E}">
        <p14:creationId xmlns:p14="http://schemas.microsoft.com/office/powerpoint/2010/main" val="2892905344"/>
      </p:ext>
    </p:extLst>
  </p:cSld>
  <p:clrMapOvr>
    <a:masterClrMapping/>
  </p:clrMapOvr>
</p:sld>
</file>

<file path=ppt/theme/theme1.xml><?xml version="1.0" encoding="utf-8"?>
<a:theme xmlns:a="http://schemas.openxmlformats.org/drawingml/2006/main" name="Faceta">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1665</TotalTime>
  <Words>1134</Words>
  <Application>Microsoft Office PowerPoint</Application>
  <PresentationFormat>Panorámica</PresentationFormat>
  <Paragraphs>159</Paragraphs>
  <Slides>18</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18</vt:i4>
      </vt:variant>
    </vt:vector>
  </HeadingPairs>
  <TitlesOfParts>
    <vt:vector size="24" baseType="lpstr">
      <vt:lpstr>Arial</vt:lpstr>
      <vt:lpstr>Georgia</vt:lpstr>
      <vt:lpstr>Trebuchet MS</vt:lpstr>
      <vt:lpstr>Wingdings</vt:lpstr>
      <vt:lpstr>Wingdings 3</vt:lpstr>
      <vt:lpstr>Faceta</vt:lpstr>
      <vt:lpstr>Reported statements and questions</vt:lpstr>
      <vt:lpstr>Reported speech</vt:lpstr>
      <vt:lpstr>Let’s look at some examples:</vt:lpstr>
      <vt:lpstr>* doesn’t change</vt:lpstr>
      <vt:lpstr>Presentación de PowerPoint</vt:lpstr>
      <vt:lpstr>Presentación de PowerPoint</vt:lpstr>
      <vt:lpstr>Reported Questions</vt:lpstr>
      <vt:lpstr>Presentación de PowerPoint</vt:lpstr>
      <vt:lpstr>Presentación de PowerPoint</vt:lpstr>
      <vt:lpstr>Here are some more examples:</vt:lpstr>
      <vt:lpstr>Presentación de PowerPoint</vt:lpstr>
      <vt:lpstr>Presentación de PowerPoint</vt:lpstr>
      <vt:lpstr>Reported requests</vt:lpstr>
      <vt:lpstr>Here are a few more examples:  </vt:lpstr>
      <vt:lpstr>Reposted orders</vt:lpstr>
      <vt:lpstr>Examples:</vt:lpstr>
      <vt:lpstr>Time expressions with reported statements</vt:lpstr>
      <vt:lpstr>Here's a table of some possible conversions:</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Reported statements and questions</dc:title>
  <dc:creator>Any Quinonez de Pineda</dc:creator>
  <cp:lastModifiedBy>Any Quinonez de Pineda</cp:lastModifiedBy>
  <cp:revision>12</cp:revision>
  <dcterms:created xsi:type="dcterms:W3CDTF">2015-06-06T20:56:35Z</dcterms:created>
  <dcterms:modified xsi:type="dcterms:W3CDTF">2015-06-08T00:41:52Z</dcterms:modified>
</cp:coreProperties>
</file>