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1" r:id="rId5"/>
    <p:sldId id="270" r:id="rId6"/>
    <p:sldId id="260" r:id="rId7"/>
    <p:sldId id="269" r:id="rId8"/>
    <p:sldId id="261" r:id="rId9"/>
    <p:sldId id="262" r:id="rId10"/>
    <p:sldId id="263" r:id="rId11"/>
    <p:sldId id="264" r:id="rId12"/>
    <p:sldId id="266" r:id="rId13"/>
    <p:sldId id="265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Relative clauses: defining and non-defining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Upper Intermediate</a:t>
            </a:r>
          </a:p>
          <a:p>
            <a:r>
              <a:rPr lang="en-US" dirty="0" smtClean="0"/>
              <a:t>10.1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867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Nouns and pronouns in relative clauses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331075"/>
            <a:ext cx="8825659" cy="414699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When the relative pronoun is the subject of the relative clause, we don’t use another personal pronoun or noun in the relative clause because the subject (underlined) is the same:</a:t>
            </a:r>
          </a:p>
          <a:p>
            <a:endParaRPr lang="en-US" dirty="0"/>
          </a:p>
          <a:p>
            <a:pPr algn="ctr"/>
            <a:r>
              <a:rPr lang="en-US" dirty="0"/>
              <a:t>She’s </a:t>
            </a:r>
            <a:r>
              <a:rPr lang="en-US" dirty="0" err="1" smtClean="0"/>
              <a:t>w</a:t>
            </a:r>
            <a:r>
              <a:rPr lang="en-US" i="1" u="sng" dirty="0" err="1" smtClean="0"/>
              <a:t>the</a:t>
            </a:r>
            <a:r>
              <a:rPr lang="en-US" i="1" u="sng" dirty="0" smtClean="0"/>
              <a:t> </a:t>
            </a:r>
            <a:r>
              <a:rPr lang="en-US" i="1" u="sng" dirty="0"/>
              <a:t>lady</a:t>
            </a:r>
            <a:r>
              <a:rPr lang="en-US" i="1" dirty="0"/>
              <a:t> </a:t>
            </a:r>
            <a:r>
              <a:rPr lang="en-US" b="1" i="1" dirty="0" smtClean="0">
                <a:solidFill>
                  <a:schemeClr val="accent2"/>
                </a:solidFill>
              </a:rPr>
              <a:t>w</a:t>
            </a:r>
            <a:r>
              <a:rPr lang="en-US" b="1" dirty="0" smtClean="0">
                <a:solidFill>
                  <a:schemeClr val="accent2"/>
                </a:solidFill>
              </a:rPr>
              <a:t>ho </a:t>
            </a:r>
            <a:r>
              <a:rPr lang="en-US" b="1" dirty="0">
                <a:solidFill>
                  <a:schemeClr val="accent2"/>
                </a:solidFill>
              </a:rPr>
              <a:t>lent</a:t>
            </a:r>
            <a:r>
              <a:rPr lang="en-US" dirty="0"/>
              <a:t> me her phone.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/>
              <a:t> </a:t>
            </a:r>
            <a:r>
              <a:rPr lang="en-US" dirty="0" smtClean="0"/>
              <a:t>    (</a:t>
            </a:r>
            <a:r>
              <a:rPr lang="en-US" dirty="0"/>
              <a:t>who is the subject of the relative clause, so we don’t need the personal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/>
              <a:t> </a:t>
            </a:r>
            <a:r>
              <a:rPr lang="en-US" dirty="0" smtClean="0"/>
              <a:t>    pronoun </a:t>
            </a:r>
            <a:r>
              <a:rPr lang="en-US" dirty="0"/>
              <a:t>she</a:t>
            </a:r>
            <a:r>
              <a:rPr lang="en-US" dirty="0" smtClean="0"/>
              <a:t>)</a:t>
            </a:r>
            <a:endParaRPr lang="en-US" dirty="0"/>
          </a:p>
          <a:p>
            <a:pPr algn="ctr"/>
            <a:r>
              <a:rPr lang="en-US" b="1" dirty="0">
                <a:solidFill>
                  <a:schemeClr val="accent2"/>
                </a:solidFill>
              </a:rPr>
              <a:t>Not</a:t>
            </a:r>
            <a:r>
              <a:rPr lang="en-US" dirty="0"/>
              <a:t>: </a:t>
            </a:r>
            <a:r>
              <a:rPr lang="en-US" strike="sngStrike" dirty="0"/>
              <a:t>She’s the lady who she lent me her phone</a:t>
            </a:r>
            <a:r>
              <a:rPr lang="en-US" dirty="0" smtClean="0"/>
              <a:t>.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/>
              <a:t>There are now only </a:t>
            </a:r>
            <a:r>
              <a:rPr lang="en-US" i="1" u="sng" dirty="0"/>
              <a:t>two schools in the area </a:t>
            </a:r>
            <a:r>
              <a:rPr lang="en-US" b="1" dirty="0">
                <a:solidFill>
                  <a:schemeClr val="accent2"/>
                </a:solidFill>
              </a:rPr>
              <a:t>that</a:t>
            </a:r>
            <a:r>
              <a:rPr lang="en-US" dirty="0"/>
              <a:t> actually </a:t>
            </a:r>
            <a:r>
              <a:rPr lang="en-US" b="1" dirty="0">
                <a:solidFill>
                  <a:schemeClr val="accent2"/>
                </a:solidFill>
              </a:rPr>
              <a:t>teach </a:t>
            </a:r>
            <a:r>
              <a:rPr lang="en-US" dirty="0"/>
              <a:t>Latin.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(</a:t>
            </a:r>
            <a:r>
              <a:rPr lang="en-US" dirty="0"/>
              <a:t>that is the subject of the relative clause, so we don’t need the personal pronoun they)</a:t>
            </a:r>
          </a:p>
          <a:p>
            <a:pPr algn="ctr"/>
            <a:endParaRPr lang="en-US" dirty="0"/>
          </a:p>
          <a:p>
            <a:pPr algn="ctr"/>
            <a:r>
              <a:rPr lang="en-US" b="1" dirty="0">
                <a:solidFill>
                  <a:schemeClr val="accent2"/>
                </a:solidFill>
              </a:rPr>
              <a:t>Not: </a:t>
            </a:r>
            <a:r>
              <a:rPr lang="en-US" strike="sngStrike" dirty="0"/>
              <a:t>There are now only two schools in the area that they actually teach Latin</a:t>
            </a:r>
          </a:p>
        </p:txBody>
      </p:sp>
    </p:spTree>
    <p:extLst>
      <p:ext uri="{BB962C8B-B14F-4D97-AF65-F5344CB8AC3E}">
        <p14:creationId xmlns:p14="http://schemas.microsoft.com/office/powerpoint/2010/main" val="3920386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relative pronoun is the object of the relative clause, we don’t use another personal pronoun or noun in the relative clause because the object (underlined) is the same:</a:t>
            </a:r>
          </a:p>
          <a:p>
            <a:endParaRPr lang="en-US" dirty="0"/>
          </a:p>
          <a:p>
            <a:pPr algn="ctr"/>
            <a:r>
              <a:rPr lang="en-US" dirty="0"/>
              <a:t>We had a lovely meal at </a:t>
            </a:r>
            <a:r>
              <a:rPr lang="en-US" i="1" u="sng" dirty="0"/>
              <a:t>the place </a:t>
            </a:r>
            <a:r>
              <a:rPr lang="en-US" b="1" dirty="0">
                <a:solidFill>
                  <a:schemeClr val="accent2"/>
                </a:solidFill>
              </a:rPr>
              <a:t>which</a:t>
            </a:r>
            <a:r>
              <a:rPr lang="en-US" dirty="0"/>
              <a:t> Phil </a:t>
            </a:r>
            <a:r>
              <a:rPr lang="en-US" b="1" dirty="0">
                <a:solidFill>
                  <a:schemeClr val="accent2"/>
                </a:solidFill>
              </a:rPr>
              <a:t>recommended</a:t>
            </a:r>
            <a:r>
              <a:rPr lang="en-US" dirty="0"/>
              <a:t>.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which is the object of the relative clause, so we don’t need the personal pronoun it)</a:t>
            </a:r>
          </a:p>
          <a:p>
            <a:endParaRPr lang="en-US" dirty="0"/>
          </a:p>
          <a:p>
            <a:pPr algn="ctr"/>
            <a:r>
              <a:rPr lang="en-US" b="1" dirty="0">
                <a:solidFill>
                  <a:schemeClr val="accent2"/>
                </a:solidFill>
              </a:rPr>
              <a:t>Not</a:t>
            </a:r>
            <a:r>
              <a:rPr lang="en-US" dirty="0"/>
              <a:t>: </a:t>
            </a:r>
            <a:r>
              <a:rPr lang="en-US" strike="sngStrike" dirty="0"/>
              <a:t>We had a lovely meal at the place which Phil recommended it</a:t>
            </a:r>
          </a:p>
        </p:txBody>
      </p:sp>
    </p:spTree>
    <p:extLst>
      <p:ext uri="{BB962C8B-B14F-4D97-AF65-F5344CB8AC3E}">
        <p14:creationId xmlns:p14="http://schemas.microsoft.com/office/powerpoint/2010/main" val="4198405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Non-defining relative </a:t>
            </a:r>
            <a:r>
              <a:rPr lang="en-US" b="1" dirty="0" smtClean="0"/>
              <a:t>clauses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305317"/>
            <a:ext cx="8825659" cy="434018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We use non-defining relative clauses to give extra information about the person or thing. It is not necessary information. We don’t need it to understand who or what is being referred to.</a:t>
            </a:r>
          </a:p>
          <a:p>
            <a:endParaRPr lang="en-US" dirty="0"/>
          </a:p>
          <a:p>
            <a:r>
              <a:rPr lang="en-US" dirty="0"/>
              <a:t>We always use a relative pronoun (who, which, whose or whom) to introduce a non-defining relative clause (In the examples, the relative clause is in bold, and the person or thing being referred to is underlined.)</a:t>
            </a:r>
          </a:p>
          <a:p>
            <a:endParaRPr lang="en-US" dirty="0"/>
          </a:p>
          <a:p>
            <a:pPr algn="ctr"/>
            <a:r>
              <a:rPr lang="en-US" i="1" u="sng" dirty="0"/>
              <a:t>Clare,</a:t>
            </a:r>
            <a:r>
              <a:rPr lang="en-US" dirty="0"/>
              <a:t> </a:t>
            </a:r>
            <a:r>
              <a:rPr lang="en-US" b="1" dirty="0">
                <a:solidFill>
                  <a:schemeClr val="accent2"/>
                </a:solidFill>
              </a:rPr>
              <a:t>who I work with</a:t>
            </a:r>
            <a:r>
              <a:rPr lang="en-US" dirty="0"/>
              <a:t>, is doing the London marathon this year.</a:t>
            </a:r>
          </a:p>
          <a:p>
            <a:endParaRPr lang="en-US" dirty="0"/>
          </a:p>
          <a:p>
            <a:pPr algn="ctr"/>
            <a:r>
              <a:rPr lang="en-US" b="1" dirty="0">
                <a:solidFill>
                  <a:schemeClr val="accent2"/>
                </a:solidFill>
              </a:rPr>
              <a:t>Not</a:t>
            </a:r>
            <a:r>
              <a:rPr lang="en-US" dirty="0"/>
              <a:t>: </a:t>
            </a:r>
            <a:r>
              <a:rPr lang="en-US" strike="sngStrike" dirty="0"/>
              <a:t>Clare, I work with, is doing the London marathon this year.</a:t>
            </a:r>
          </a:p>
          <a:p>
            <a:endParaRPr lang="en-US" dirty="0"/>
          </a:p>
          <a:p>
            <a:pPr algn="ctr"/>
            <a:r>
              <a:rPr lang="en-US" dirty="0"/>
              <a:t>Doctors use the testing kit for regular screening for </a:t>
            </a:r>
            <a:r>
              <a:rPr lang="en-US" i="1" u="sng" dirty="0"/>
              <a:t>lung and stomach cancers</a:t>
            </a:r>
            <a:r>
              <a:rPr lang="en-US" dirty="0"/>
              <a:t>, </a:t>
            </a:r>
            <a:r>
              <a:rPr lang="en-US" b="1" dirty="0">
                <a:solidFill>
                  <a:schemeClr val="accent2"/>
                </a:solidFill>
              </a:rPr>
              <a:t>which account for 70% of cancers treated in the western world.</a:t>
            </a:r>
          </a:p>
          <a:p>
            <a:endParaRPr lang="en-US" dirty="0"/>
          </a:p>
          <a:p>
            <a:pPr algn="ctr"/>
            <a:r>
              <a:rPr lang="en-US" i="1" u="sng" dirty="0" smtClean="0"/>
              <a:t>Alice</a:t>
            </a:r>
            <a:r>
              <a:rPr lang="en-US" dirty="0"/>
              <a:t>, </a:t>
            </a:r>
            <a:r>
              <a:rPr lang="en-US" b="1" dirty="0">
                <a:solidFill>
                  <a:schemeClr val="accent2"/>
                </a:solidFill>
              </a:rPr>
              <a:t>who has worked in Brussels and London ever since leaving Edinburgh</a:t>
            </a:r>
            <a:r>
              <a:rPr lang="en-US" dirty="0"/>
              <a:t>, will be starting a teaching course in the autumn.</a:t>
            </a:r>
          </a:p>
        </p:txBody>
      </p:sp>
    </p:spTree>
    <p:extLst>
      <p:ext uri="{BB962C8B-B14F-4D97-AF65-F5344CB8AC3E}">
        <p14:creationId xmlns:p14="http://schemas.microsoft.com/office/powerpoint/2010/main" val="2172140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u="sng" dirty="0">
                <a:solidFill>
                  <a:schemeClr val="accent2"/>
                </a:solidFill>
              </a:rPr>
              <a:t>Warning:</a:t>
            </a:r>
          </a:p>
          <a:p>
            <a:r>
              <a:rPr lang="en-US" dirty="0"/>
              <a:t>We don’t use that to introduce a non-defining relative clause:</a:t>
            </a:r>
          </a:p>
          <a:p>
            <a:endParaRPr lang="en-US" dirty="0"/>
          </a:p>
          <a:p>
            <a:pPr algn="ctr"/>
            <a:r>
              <a:rPr lang="en-US" i="1" u="sng" dirty="0"/>
              <a:t>Allen</a:t>
            </a:r>
            <a:r>
              <a:rPr lang="en-US" dirty="0"/>
              <a:t>, </a:t>
            </a:r>
            <a:r>
              <a:rPr lang="en-US" b="1" dirty="0"/>
              <a:t>who scored three goals in the first game</a:t>
            </a:r>
            <a:r>
              <a:rPr lang="en-US" dirty="0"/>
              <a:t>, was the only player to perform well.</a:t>
            </a:r>
          </a:p>
          <a:p>
            <a:endParaRPr lang="en-US" dirty="0"/>
          </a:p>
          <a:p>
            <a:pPr algn="ctr"/>
            <a:r>
              <a:rPr lang="en-US" b="1" dirty="0">
                <a:solidFill>
                  <a:schemeClr val="accent2"/>
                </a:solidFill>
              </a:rPr>
              <a:t>Not</a:t>
            </a:r>
            <a:r>
              <a:rPr lang="en-US" dirty="0"/>
              <a:t>: </a:t>
            </a:r>
            <a:r>
              <a:rPr lang="en-US" strike="sngStrike" dirty="0"/>
              <a:t>Allen, that scored three goals in the first game, was the only player to perform well.</a:t>
            </a:r>
          </a:p>
        </p:txBody>
      </p:sp>
    </p:spTree>
    <p:extLst>
      <p:ext uri="{BB962C8B-B14F-4D97-AF65-F5344CB8AC3E}">
        <p14:creationId xmlns:p14="http://schemas.microsoft.com/office/powerpoint/2010/main" val="1483077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Punctuation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305318"/>
            <a:ext cx="8825659" cy="425002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 writing, we use commas around non-defining relative clauses:</a:t>
            </a:r>
          </a:p>
          <a:p>
            <a:endParaRPr lang="en-US" dirty="0"/>
          </a:p>
          <a:p>
            <a:pPr algn="ctr"/>
            <a:r>
              <a:rPr lang="en-US" dirty="0"/>
              <a:t>Etheridge, </a:t>
            </a:r>
            <a:r>
              <a:rPr lang="en-US" b="1" dirty="0">
                <a:solidFill>
                  <a:schemeClr val="accent2"/>
                </a:solidFill>
              </a:rPr>
              <a:t>who is English-born with Irish parents</a:t>
            </a:r>
            <a:r>
              <a:rPr lang="en-US" dirty="0"/>
              <a:t>, replaces Neil Francis, </a:t>
            </a:r>
            <a:r>
              <a:rPr lang="en-US" b="1" dirty="0">
                <a:solidFill>
                  <a:schemeClr val="accent2"/>
                </a:solidFill>
              </a:rPr>
              <a:t>whose injury forced him to withdraw last week.</a:t>
            </a:r>
          </a:p>
          <a:p>
            <a:endParaRPr lang="en-US" dirty="0"/>
          </a:p>
          <a:p>
            <a:r>
              <a:rPr lang="en-US" dirty="0"/>
              <a:t>Spoken English:</a:t>
            </a:r>
          </a:p>
          <a:p>
            <a:pPr marL="0" indent="0">
              <a:buNone/>
            </a:pPr>
            <a:r>
              <a:rPr lang="en-US" dirty="0" smtClean="0"/>
              <a:t>      In </a:t>
            </a:r>
            <a:r>
              <a:rPr lang="en-US" dirty="0"/>
              <a:t>speaking, we often pause at the beginning and end of the clause:</a:t>
            </a:r>
          </a:p>
          <a:p>
            <a:endParaRPr lang="en-US" dirty="0"/>
          </a:p>
          <a:p>
            <a:pPr algn="ctr"/>
            <a:r>
              <a:rPr lang="en-US" dirty="0"/>
              <a:t>Unlike American firms – </a:t>
            </a:r>
            <a:r>
              <a:rPr lang="en-US" b="1" dirty="0">
                <a:solidFill>
                  <a:schemeClr val="accent2"/>
                </a:solidFill>
              </a:rPr>
              <a:t>which typically supply all three big American car makers </a:t>
            </a:r>
            <a:r>
              <a:rPr lang="en-US" dirty="0"/>
              <a:t>– Japanese ones traditionally work exclusively with one maker. (formal)</a:t>
            </a:r>
          </a:p>
          <a:p>
            <a:endParaRPr lang="en-US" dirty="0"/>
          </a:p>
          <a:p>
            <a:pPr algn="ctr"/>
            <a:r>
              <a:rPr lang="en-US" dirty="0"/>
              <a:t>And this woman – </a:t>
            </a:r>
            <a:r>
              <a:rPr lang="en-US" b="1" dirty="0">
                <a:solidFill>
                  <a:schemeClr val="accent2"/>
                </a:solidFill>
              </a:rPr>
              <a:t>who I’d never met before </a:t>
            </a:r>
            <a:r>
              <a:rPr lang="en-US" dirty="0"/>
              <a:t>– came up and spoke to me. (informal)</a:t>
            </a:r>
          </a:p>
        </p:txBody>
      </p:sp>
    </p:spTree>
    <p:extLst>
      <p:ext uri="{BB962C8B-B14F-4D97-AF65-F5344CB8AC3E}">
        <p14:creationId xmlns:p14="http://schemas.microsoft.com/office/powerpoint/2010/main" val="619141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Defining relative clauses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We use defining relative clauses to give essential information about someone or something – information that we need in order to understand what or who is being referred </a:t>
            </a:r>
            <a:r>
              <a:rPr lang="en-US" sz="2800" dirty="0" smtClean="0"/>
              <a:t>to.</a:t>
            </a:r>
          </a:p>
          <a:p>
            <a:r>
              <a:rPr lang="en-US" sz="2800" dirty="0" smtClean="0"/>
              <a:t>A </a:t>
            </a:r>
            <a:r>
              <a:rPr lang="en-US" sz="2800" dirty="0"/>
              <a:t>defining relative clause </a:t>
            </a:r>
            <a:r>
              <a:rPr lang="en-US" sz="2800" i="1" dirty="0"/>
              <a:t>usually comes immediately after </a:t>
            </a:r>
            <a:r>
              <a:rPr lang="en-US" sz="2800" dirty="0"/>
              <a:t>the noun it describes.</a:t>
            </a:r>
          </a:p>
        </p:txBody>
      </p:sp>
    </p:spTree>
    <p:extLst>
      <p:ext uri="{BB962C8B-B14F-4D97-AF65-F5344CB8AC3E}">
        <p14:creationId xmlns:p14="http://schemas.microsoft.com/office/powerpoint/2010/main" val="1795731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168" y="2345922"/>
            <a:ext cx="8825659" cy="3848815"/>
          </a:xfrm>
        </p:spPr>
        <p:txBody>
          <a:bodyPr>
            <a:normAutofit/>
          </a:bodyPr>
          <a:lstStyle/>
          <a:p>
            <a:r>
              <a:rPr lang="en-US" dirty="0"/>
              <a:t>We usually use a relative pronoun (e.g. </a:t>
            </a:r>
            <a:r>
              <a:rPr lang="en-US" i="1" dirty="0"/>
              <a:t>who, that, which, whose</a:t>
            </a:r>
            <a:r>
              <a:rPr lang="en-US" dirty="0"/>
              <a:t> </a:t>
            </a:r>
            <a:r>
              <a:rPr lang="en-US" dirty="0" smtClean="0"/>
              <a:t>and </a:t>
            </a:r>
            <a:r>
              <a:rPr lang="en-US" i="1" dirty="0" smtClean="0"/>
              <a:t>whom</a:t>
            </a:r>
            <a:r>
              <a:rPr lang="en-US" dirty="0"/>
              <a:t>) to introduce a defining relative clause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 examples, the relative clause is in </a:t>
            </a:r>
            <a:r>
              <a:rPr lang="en-US" b="1" dirty="0">
                <a:solidFill>
                  <a:schemeClr val="accent2"/>
                </a:solidFill>
              </a:rPr>
              <a:t>bold</a:t>
            </a:r>
            <a:r>
              <a:rPr lang="en-US" dirty="0"/>
              <a:t>, and the person or thing being referred to </a:t>
            </a:r>
            <a:r>
              <a:rPr lang="en-US" dirty="0" smtClean="0"/>
              <a:t>is </a:t>
            </a:r>
            <a:r>
              <a:rPr lang="en-US" i="1" u="sng" dirty="0" smtClean="0"/>
              <a:t>underlined</a:t>
            </a:r>
            <a:r>
              <a:rPr lang="en-US" dirty="0" smtClean="0"/>
              <a:t>.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They’re </a:t>
            </a:r>
            <a:r>
              <a:rPr lang="en-US" i="1" u="sng" dirty="0"/>
              <a:t>the people </a:t>
            </a:r>
            <a:r>
              <a:rPr lang="en-US" b="1" dirty="0">
                <a:solidFill>
                  <a:schemeClr val="accent2"/>
                </a:solidFill>
              </a:rPr>
              <a:t>who want to buy our house</a:t>
            </a:r>
            <a:r>
              <a:rPr lang="en-US" b="1" dirty="0" smtClean="0">
                <a:solidFill>
                  <a:schemeClr val="accent2"/>
                </a:solidFill>
              </a:rPr>
              <a:t>.</a:t>
            </a:r>
            <a:endParaRPr lang="en-US" dirty="0"/>
          </a:p>
          <a:p>
            <a:pPr algn="ctr"/>
            <a:r>
              <a:rPr lang="en-US" dirty="0"/>
              <a:t>Here are </a:t>
            </a:r>
            <a:r>
              <a:rPr lang="en-US" i="1" u="sng" dirty="0"/>
              <a:t>some cells</a:t>
            </a:r>
            <a:r>
              <a:rPr lang="en-US" dirty="0"/>
              <a:t> </a:t>
            </a:r>
            <a:r>
              <a:rPr lang="en-US" b="1" dirty="0">
                <a:solidFill>
                  <a:schemeClr val="accent2"/>
                </a:solidFill>
              </a:rPr>
              <a:t>which have been affected</a:t>
            </a:r>
            <a:r>
              <a:rPr lang="en-US" b="1" dirty="0" smtClean="0">
                <a:solidFill>
                  <a:schemeClr val="accent2"/>
                </a:solidFill>
              </a:rPr>
              <a:t>.</a:t>
            </a:r>
            <a:endParaRPr lang="en-US" dirty="0"/>
          </a:p>
          <a:p>
            <a:pPr algn="ctr"/>
            <a:r>
              <a:rPr lang="en-US" dirty="0"/>
              <a:t>They should give the money </a:t>
            </a:r>
            <a:r>
              <a:rPr lang="en-US" i="1" u="sng" dirty="0"/>
              <a:t>to somebody </a:t>
            </a:r>
            <a:r>
              <a:rPr lang="en-US" b="1" dirty="0">
                <a:solidFill>
                  <a:schemeClr val="accent2"/>
                </a:solidFill>
              </a:rPr>
              <a:t>who they think needs the treatment most</a:t>
            </a:r>
            <a:r>
              <a:rPr lang="en-US" b="1" dirty="0" smtClean="0">
                <a:solidFill>
                  <a:schemeClr val="accent2"/>
                </a:solidFill>
              </a:rPr>
              <a:t>.</a:t>
            </a:r>
            <a:endParaRPr lang="en-US" dirty="0"/>
          </a:p>
          <a:p>
            <a:pPr algn="ctr"/>
            <a:r>
              <a:rPr lang="en-US" dirty="0"/>
              <a:t>She’s now playing </a:t>
            </a:r>
            <a:r>
              <a:rPr lang="en-US" i="1" u="sng" dirty="0"/>
              <a:t>a woman </a:t>
            </a:r>
            <a:r>
              <a:rPr lang="en-US" b="1" dirty="0">
                <a:solidFill>
                  <a:schemeClr val="accent2"/>
                </a:solidFill>
              </a:rPr>
              <a:t>whose son was killed in the First World War</a:t>
            </a:r>
          </a:p>
        </p:txBody>
      </p:sp>
    </p:spTree>
    <p:extLst>
      <p:ext uri="{BB962C8B-B14F-4D97-AF65-F5344CB8AC3E}">
        <p14:creationId xmlns:p14="http://schemas.microsoft.com/office/powerpoint/2010/main" val="3147804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254500"/>
          </a:xfrm>
        </p:spPr>
        <p:txBody>
          <a:bodyPr/>
          <a:lstStyle/>
          <a:p>
            <a:r>
              <a:rPr lang="en-US" dirty="0"/>
              <a:t>Spoken </a:t>
            </a:r>
            <a:r>
              <a:rPr lang="en-US" dirty="0" smtClean="0"/>
              <a:t>language</a:t>
            </a:r>
          </a:p>
          <a:p>
            <a:pPr marL="0" indent="0">
              <a:buNone/>
            </a:pPr>
            <a:r>
              <a:rPr lang="en-US" dirty="0" smtClean="0"/>
              <a:t>	In </a:t>
            </a:r>
            <a:r>
              <a:rPr lang="en-US" dirty="0"/>
              <a:t>defining relative clauses we often use that instead of who, whom or </a:t>
            </a:r>
            <a:r>
              <a:rPr lang="en-US" dirty="0" smtClean="0"/>
              <a:t>	which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This </a:t>
            </a:r>
            <a:r>
              <a:rPr lang="en-US" dirty="0"/>
              <a:t>is very common in informal speaking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algn="ctr"/>
            <a:r>
              <a:rPr lang="en-US" dirty="0"/>
              <a:t>They’re</a:t>
            </a:r>
            <a:r>
              <a:rPr lang="en-US" b="1" i="1" dirty="0"/>
              <a:t> </a:t>
            </a:r>
            <a:r>
              <a:rPr lang="en-US" i="1" u="sng" dirty="0"/>
              <a:t>the people</a:t>
            </a:r>
            <a:r>
              <a:rPr lang="en-US" b="1" i="1" dirty="0"/>
              <a:t> </a:t>
            </a:r>
            <a:r>
              <a:rPr lang="en-US" b="1" dirty="0"/>
              <a:t>that want to buy our house.</a:t>
            </a:r>
            <a:endParaRPr lang="en-US" dirty="0"/>
          </a:p>
          <a:p>
            <a:pPr algn="ctr"/>
            <a:r>
              <a:rPr lang="en-US" dirty="0"/>
              <a:t>Here</a:t>
            </a:r>
            <a:r>
              <a:rPr lang="en-US" i="1" dirty="0"/>
              <a:t> </a:t>
            </a:r>
            <a:r>
              <a:rPr lang="en-US" dirty="0"/>
              <a:t>are</a:t>
            </a:r>
            <a:r>
              <a:rPr lang="en-US" i="1" dirty="0"/>
              <a:t> </a:t>
            </a:r>
            <a:r>
              <a:rPr lang="en-US" i="1" u="sng" dirty="0"/>
              <a:t>some cells</a:t>
            </a:r>
            <a:r>
              <a:rPr lang="en-US" b="1" i="1" dirty="0"/>
              <a:t> </a:t>
            </a:r>
            <a:r>
              <a:rPr lang="en-US" b="1" dirty="0"/>
              <a:t>that have been </a:t>
            </a:r>
            <a:r>
              <a:rPr lang="en-US" b="1" dirty="0" smtClean="0"/>
              <a:t>affected.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558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Relative Pronouns</a:t>
            </a:r>
            <a:endParaRPr lang="en-US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372287"/>
              </p:ext>
            </p:extLst>
          </p:nvPr>
        </p:nvGraphicFramePr>
        <p:xfrm>
          <a:off x="1773885" y="2345922"/>
          <a:ext cx="8824914" cy="428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1638"/>
                <a:gridCol w="2941638"/>
                <a:gridCol w="294163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effectLst/>
                        </a:rPr>
                        <a:t>Relative Pronoun</a:t>
                      </a:r>
                      <a:endParaRPr lang="en-US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effectLst/>
                        </a:rPr>
                        <a:t>Use</a:t>
                      </a:r>
                      <a:endParaRPr lang="en-US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effectLst/>
                        </a:rPr>
                        <a:t>Examples</a:t>
                      </a:r>
                      <a:endParaRPr lang="en-US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47625" marR="47625" marT="19050" marB="1905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>
                          <a:solidFill>
                            <a:schemeClr val="accent1"/>
                          </a:solidFill>
                          <a:effectLst/>
                        </a:rPr>
                        <a:t>who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subject or object pronoun for people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I told you about the woman 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</a:rPr>
                        <a:t>who</a:t>
                      </a:r>
                      <a:r>
                        <a:rPr lang="en-US" sz="1400" dirty="0">
                          <a:effectLst/>
                        </a:rPr>
                        <a:t> lives next door.</a:t>
                      </a:r>
                    </a:p>
                  </a:txBody>
                  <a:tcPr marL="47625" marR="47625" marT="28575" marB="28575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>
                          <a:solidFill>
                            <a:schemeClr val="accent1"/>
                          </a:solidFill>
                          <a:effectLst/>
                        </a:rPr>
                        <a:t>which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subject or object pronoun for animals and things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Do you see the cat 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</a:rPr>
                        <a:t>which</a:t>
                      </a:r>
                      <a:r>
                        <a:rPr lang="en-US" sz="1400" dirty="0">
                          <a:effectLst/>
                        </a:rPr>
                        <a:t> is lying on the roof?</a:t>
                      </a:r>
                    </a:p>
                  </a:txBody>
                  <a:tcPr marL="47625" marR="47625" marT="28575" marB="28575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>
                          <a:solidFill>
                            <a:schemeClr val="accent1"/>
                          </a:solidFill>
                          <a:effectLst/>
                        </a:rPr>
                        <a:t>which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referring to a whole sentence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He couldn’t read 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</a:rPr>
                        <a:t>which</a:t>
                      </a:r>
                      <a:r>
                        <a:rPr lang="en-US" sz="1400" dirty="0">
                          <a:effectLst/>
                        </a:rPr>
                        <a:t> surprised me.</a:t>
                      </a:r>
                    </a:p>
                  </a:txBody>
                  <a:tcPr marL="47625" marR="47625" marT="28575" marB="28575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>
                          <a:solidFill>
                            <a:schemeClr val="accent1"/>
                          </a:solidFill>
                          <a:effectLst/>
                        </a:rPr>
                        <a:t>whose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possession for people animals and things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Do you know the boy 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</a:rPr>
                        <a:t>whose</a:t>
                      </a:r>
                      <a:r>
                        <a:rPr lang="en-US" sz="1400" dirty="0">
                          <a:effectLst/>
                        </a:rPr>
                        <a:t> mother is a nurse?</a:t>
                      </a:r>
                    </a:p>
                  </a:txBody>
                  <a:tcPr marL="47625" marR="47625" marT="28575" marB="28575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>
                          <a:solidFill>
                            <a:schemeClr val="accent1"/>
                          </a:solidFill>
                          <a:effectLst/>
                        </a:rPr>
                        <a:t>whom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object pronoun for people, especially in non-defining relative clauses (in defining relative clauses we colloquially prefer </a:t>
                      </a:r>
                      <a:r>
                        <a:rPr lang="en-US" sz="1400" i="1">
                          <a:effectLst/>
                        </a:rPr>
                        <a:t>who</a:t>
                      </a:r>
                      <a:r>
                        <a:rPr lang="en-US" sz="1400">
                          <a:effectLst/>
                        </a:rPr>
                        <a:t>)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I was invited by the professor</a:t>
                      </a:r>
                      <a:r>
                        <a:rPr lang="en-US" sz="1400" b="1" dirty="0">
                          <a:effectLst/>
                        </a:rPr>
                        <a:t> 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</a:rPr>
                        <a:t>whom</a:t>
                      </a:r>
                      <a:r>
                        <a:rPr lang="en-US" sz="1400" dirty="0">
                          <a:effectLst/>
                        </a:rPr>
                        <a:t> I met at the conference.</a:t>
                      </a:r>
                    </a:p>
                  </a:txBody>
                  <a:tcPr marL="47625" marR="47625" marT="28575" marB="28575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>
                          <a:solidFill>
                            <a:schemeClr val="accent1"/>
                          </a:solidFill>
                          <a:effectLst/>
                        </a:rPr>
                        <a:t>that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subject or object pronoun for people, animals and things in defining relative clauses (</a:t>
                      </a:r>
                      <a:r>
                        <a:rPr lang="en-US" sz="1400" i="1">
                          <a:effectLst/>
                        </a:rPr>
                        <a:t>who</a:t>
                      </a:r>
                      <a:r>
                        <a:rPr lang="en-US" sz="1400">
                          <a:effectLst/>
                        </a:rPr>
                        <a:t> or </a:t>
                      </a:r>
                      <a:r>
                        <a:rPr lang="en-US" sz="1400" i="1">
                          <a:effectLst/>
                        </a:rPr>
                        <a:t>which</a:t>
                      </a:r>
                      <a:r>
                        <a:rPr lang="en-US" sz="1400">
                          <a:effectLst/>
                        </a:rPr>
                        <a:t> are also possible)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I </a:t>
                      </a:r>
                      <a:r>
                        <a:rPr lang="en-US" sz="1400" dirty="0" smtClean="0">
                          <a:effectLst/>
                        </a:rPr>
                        <a:t>don’t  like the table </a:t>
                      </a:r>
                      <a:r>
                        <a:rPr lang="en-US" sz="1400" b="1" i="1" dirty="0" smtClean="0">
                          <a:solidFill>
                            <a:schemeClr val="accent1"/>
                          </a:solidFill>
                          <a:effectLst/>
                        </a:rPr>
                        <a:t>that</a:t>
                      </a:r>
                      <a:r>
                        <a:rPr lang="en-US" sz="1400" dirty="0" smtClean="0">
                          <a:effectLst/>
                        </a:rPr>
                        <a:t> stands in the kitchen.</a:t>
                      </a:r>
                      <a:endParaRPr lang="en-US" sz="1400" dirty="0">
                        <a:effectLst/>
                      </a:endParaRPr>
                    </a:p>
                  </a:txBody>
                  <a:tcPr marL="47625" marR="47625" marT="28575" marB="2857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035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Subject or object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398643"/>
            <a:ext cx="8825659" cy="408166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relative pronoun can define the subject or the object of the verb:</a:t>
            </a:r>
          </a:p>
          <a:p>
            <a:endParaRPr lang="en-US" dirty="0"/>
          </a:p>
          <a:p>
            <a:r>
              <a:rPr lang="en-US" dirty="0"/>
              <a:t>They’re </a:t>
            </a:r>
            <a:r>
              <a:rPr lang="en-US" i="1" u="sng" dirty="0"/>
              <a:t>the people </a:t>
            </a:r>
            <a:r>
              <a:rPr lang="en-US" b="1" dirty="0">
                <a:solidFill>
                  <a:schemeClr val="accent2"/>
                </a:solidFill>
              </a:rPr>
              <a:t>who/that bought our house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/>
              <a:t>(The people bought our house. The people is the subject.)</a:t>
            </a:r>
          </a:p>
          <a:p>
            <a:endParaRPr lang="en-US" dirty="0"/>
          </a:p>
          <a:p>
            <a:r>
              <a:rPr lang="en-US" dirty="0"/>
              <a:t>They’re </a:t>
            </a:r>
            <a:r>
              <a:rPr lang="en-US" i="1" u="sng" dirty="0"/>
              <a:t>the people </a:t>
            </a:r>
            <a:r>
              <a:rPr lang="en-US" b="1" dirty="0">
                <a:solidFill>
                  <a:schemeClr val="accent2"/>
                </a:solidFill>
              </a:rPr>
              <a:t>who/that she met at Jon’s party</a:t>
            </a:r>
            <a:r>
              <a:rPr lang="en-US" b="1" dirty="0" smtClean="0">
                <a:solidFill>
                  <a:schemeClr val="accent2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/>
              <a:t>(She met the people. The people is the object.)</a:t>
            </a:r>
          </a:p>
          <a:p>
            <a:endParaRPr lang="en-US" dirty="0"/>
          </a:p>
          <a:p>
            <a:r>
              <a:rPr lang="en-US" dirty="0"/>
              <a:t>Here are </a:t>
            </a:r>
            <a:r>
              <a:rPr lang="en-US" i="1" u="sng" dirty="0"/>
              <a:t>some cells </a:t>
            </a:r>
            <a:r>
              <a:rPr lang="en-US" b="1" dirty="0">
                <a:solidFill>
                  <a:schemeClr val="accent2"/>
                </a:solidFill>
              </a:rPr>
              <a:t>which/that show abnormality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(</a:t>
            </a:r>
            <a:r>
              <a:rPr lang="en-US" dirty="0"/>
              <a:t>Some cells show abnormality. Some cells is the subject.)</a:t>
            </a:r>
          </a:p>
          <a:p>
            <a:endParaRPr lang="en-US" dirty="0"/>
          </a:p>
          <a:p>
            <a:r>
              <a:rPr lang="en-US" dirty="0"/>
              <a:t>Here are </a:t>
            </a:r>
            <a:r>
              <a:rPr lang="en-US" i="1" u="sng" dirty="0"/>
              <a:t>some cells </a:t>
            </a:r>
            <a:r>
              <a:rPr lang="en-US" b="1" dirty="0">
                <a:solidFill>
                  <a:schemeClr val="accent2"/>
                </a:solidFill>
              </a:rPr>
              <a:t>which/that the researcher has identified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(</a:t>
            </a:r>
            <a:r>
              <a:rPr lang="en-US" dirty="0"/>
              <a:t>The researcher has identified some cells. Some cells is the object.)</a:t>
            </a:r>
          </a:p>
        </p:txBody>
      </p:sp>
    </p:spTree>
    <p:extLst>
      <p:ext uri="{BB962C8B-B14F-4D97-AF65-F5344CB8AC3E}">
        <p14:creationId xmlns:p14="http://schemas.microsoft.com/office/powerpoint/2010/main" val="923212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Subject or object?</a:t>
            </a:r>
            <a:endParaRPr lang="en-U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Subject and object pronouns cannot be distinguished by their forms - who, which, that are used for subject and object pronouns. You can, however, distinguish them as follows:</a:t>
            </a:r>
          </a:p>
          <a:p>
            <a:endParaRPr lang="en-US" i="1" dirty="0"/>
          </a:p>
          <a:p>
            <a:pPr algn="ctr"/>
            <a:r>
              <a:rPr lang="en-US" i="1" dirty="0"/>
              <a:t>If the relative pronoun is followed by a verb, the relative pronoun is a subject pronoun. Subject pronouns must always be used.</a:t>
            </a:r>
          </a:p>
          <a:p>
            <a:endParaRPr lang="en-US" dirty="0"/>
          </a:p>
          <a:p>
            <a:pPr algn="ctr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apple which is lying on the table</a:t>
            </a:r>
          </a:p>
          <a:p>
            <a:endParaRPr lang="en-US" dirty="0"/>
          </a:p>
          <a:p>
            <a:pPr algn="ctr"/>
            <a:r>
              <a:rPr lang="en-US" i="1" dirty="0"/>
              <a:t>If the relative pronoun is not followed by a verb (but by a noun or pronoun), the relative pronoun is an object pronoun. Object pronouns can be dropped in defining relative clauses, which are then called Contact Clauses.</a:t>
            </a:r>
          </a:p>
          <a:p>
            <a:pPr marL="0" indent="0" algn="ctr">
              <a:buNone/>
            </a:pPr>
            <a:endParaRPr lang="en-US" dirty="0" smtClean="0"/>
          </a:p>
          <a:p>
            <a:pPr algn="ctr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apple (which) George lay on the table</a:t>
            </a:r>
          </a:p>
        </p:txBody>
      </p:sp>
    </p:spTree>
    <p:extLst>
      <p:ext uri="{BB962C8B-B14F-4D97-AF65-F5344CB8AC3E}">
        <p14:creationId xmlns:p14="http://schemas.microsoft.com/office/powerpoint/2010/main" val="1039601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relative pronoun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We often leave out the relative pronoun when it is the object of the verb:</a:t>
            </a:r>
          </a:p>
          <a:p>
            <a:endParaRPr lang="en-US" dirty="0"/>
          </a:p>
          <a:p>
            <a:pPr algn="ctr"/>
            <a:r>
              <a:rPr lang="en-US" dirty="0"/>
              <a:t>They’re the people she met at Jon’s party.</a:t>
            </a:r>
          </a:p>
          <a:p>
            <a:endParaRPr lang="en-US" dirty="0"/>
          </a:p>
          <a:p>
            <a:pPr algn="ctr"/>
            <a:r>
              <a:rPr lang="en-US" dirty="0"/>
              <a:t>Here are some cells the researcher has identified</a:t>
            </a:r>
          </a:p>
        </p:txBody>
      </p:sp>
    </p:spTree>
    <p:extLst>
      <p:ext uri="{BB962C8B-B14F-4D97-AF65-F5344CB8AC3E}">
        <p14:creationId xmlns:p14="http://schemas.microsoft.com/office/powerpoint/2010/main" val="3113818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Punctuation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u="sng" dirty="0">
                <a:solidFill>
                  <a:schemeClr val="accent2"/>
                </a:solidFill>
              </a:rPr>
              <a:t>Warning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/>
              <a:t>In writing, we don’t use commas in defining relative clauses:</a:t>
            </a:r>
          </a:p>
          <a:p>
            <a:endParaRPr lang="en-US" dirty="0"/>
          </a:p>
          <a:p>
            <a:pPr algn="ctr"/>
            <a:r>
              <a:rPr lang="en-US" dirty="0"/>
              <a:t>This is a man who takes his responsibilities seriously.</a:t>
            </a:r>
          </a:p>
          <a:p>
            <a:endParaRPr lang="en-US" dirty="0"/>
          </a:p>
          <a:p>
            <a:pPr algn="ctr"/>
            <a:r>
              <a:rPr lang="en-US" b="1" dirty="0">
                <a:solidFill>
                  <a:schemeClr val="accent2"/>
                </a:solidFill>
              </a:rPr>
              <a:t>Not</a:t>
            </a:r>
            <a:r>
              <a:rPr lang="en-US" dirty="0"/>
              <a:t>: </a:t>
            </a:r>
            <a:r>
              <a:rPr lang="en-US" strike="sngStrike" dirty="0"/>
              <a:t>This is a man, who takes his responsibilities seriously</a:t>
            </a:r>
          </a:p>
        </p:txBody>
      </p:sp>
    </p:spTree>
    <p:extLst>
      <p:ext uri="{BB962C8B-B14F-4D97-AF65-F5344CB8AC3E}">
        <p14:creationId xmlns:p14="http://schemas.microsoft.com/office/powerpoint/2010/main" val="2745631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120</TotalTime>
  <Words>971</Words>
  <Application>Microsoft Office PowerPoint</Application>
  <PresentationFormat>Panorámica</PresentationFormat>
  <Paragraphs>126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Sala de reuniones Ion</vt:lpstr>
      <vt:lpstr>Relative clauses: defining and non-defining </vt:lpstr>
      <vt:lpstr>Defining relative clauses </vt:lpstr>
      <vt:lpstr>Presentación de PowerPoint</vt:lpstr>
      <vt:lpstr>Presentación de PowerPoint</vt:lpstr>
      <vt:lpstr>Relative Pronouns</vt:lpstr>
      <vt:lpstr>Subject or object</vt:lpstr>
      <vt:lpstr>Subject or object?</vt:lpstr>
      <vt:lpstr>No relative pronoun</vt:lpstr>
      <vt:lpstr>Punctuation</vt:lpstr>
      <vt:lpstr>Nouns and pronouns in relative clauses</vt:lpstr>
      <vt:lpstr>Presentación de PowerPoint</vt:lpstr>
      <vt:lpstr>Non-defining relative clauses</vt:lpstr>
      <vt:lpstr>Presentación de PowerPoint</vt:lpstr>
      <vt:lpstr>Punctuation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clauses: defining and non-defining</dc:title>
  <dc:creator>Any Quinonez de Pineda</dc:creator>
  <cp:lastModifiedBy>Any Quinonez de Pineda</cp:lastModifiedBy>
  <cp:revision>11</cp:revision>
  <dcterms:created xsi:type="dcterms:W3CDTF">2015-06-22T04:20:48Z</dcterms:created>
  <dcterms:modified xsi:type="dcterms:W3CDTF">2015-06-29T14:23:02Z</dcterms:modified>
</cp:coreProperties>
</file>