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8" r:id="rId3"/>
    <p:sldId id="259" r:id="rId4"/>
    <p:sldId id="257" r:id="rId5"/>
    <p:sldId id="262" r:id="rId6"/>
    <p:sldId id="261" r:id="rId7"/>
    <p:sldId id="260" r:id="rId8"/>
    <p:sldId id="263" r:id="rId9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B5D48D6-00BA-4DA4-A401-EF53AF4E4BAF}" type="datetimeFigureOut">
              <a:rPr lang="es-HN" smtClean="0"/>
              <a:t>17/03/2015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828E62-F897-434F-8BB5-0886C1D01827}" type="slidenum">
              <a:rPr lang="es-HN" smtClean="0"/>
              <a:t>‹#›</a:t>
            </a:fld>
            <a:endParaRPr lang="es-H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85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48D6-00BA-4DA4-A401-EF53AF4E4BAF}" type="datetimeFigureOut">
              <a:rPr lang="es-HN" smtClean="0"/>
              <a:t>17/03/2015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8E62-F897-434F-8BB5-0886C1D01827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33495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48D6-00BA-4DA4-A401-EF53AF4E4BAF}" type="datetimeFigureOut">
              <a:rPr lang="es-HN" smtClean="0"/>
              <a:t>17/03/2015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8E62-F897-434F-8BB5-0886C1D01827}" type="slidenum">
              <a:rPr lang="es-HN" smtClean="0"/>
              <a:t>‹#›</a:t>
            </a:fld>
            <a:endParaRPr lang="es-H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613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48D6-00BA-4DA4-A401-EF53AF4E4BAF}" type="datetimeFigureOut">
              <a:rPr lang="es-HN" smtClean="0"/>
              <a:t>17/03/2015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8E62-F897-434F-8BB5-0886C1D01827}" type="slidenum">
              <a:rPr lang="es-HN" smtClean="0"/>
              <a:t>‹#›</a:t>
            </a:fld>
            <a:endParaRPr lang="es-HN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089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48D6-00BA-4DA4-A401-EF53AF4E4BAF}" type="datetimeFigureOut">
              <a:rPr lang="es-HN" smtClean="0"/>
              <a:t>17/03/2015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8E62-F897-434F-8BB5-0886C1D01827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68692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48D6-00BA-4DA4-A401-EF53AF4E4BAF}" type="datetimeFigureOut">
              <a:rPr lang="es-HN" smtClean="0"/>
              <a:t>17/03/2015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8E62-F897-434F-8BB5-0886C1D01827}" type="slidenum">
              <a:rPr lang="es-HN" smtClean="0"/>
              <a:t>‹#›</a:t>
            </a:fld>
            <a:endParaRPr lang="es-HN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875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48D6-00BA-4DA4-A401-EF53AF4E4BAF}" type="datetimeFigureOut">
              <a:rPr lang="es-HN" smtClean="0"/>
              <a:t>17/03/2015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8E62-F897-434F-8BB5-0886C1D01827}" type="slidenum">
              <a:rPr lang="es-HN" smtClean="0"/>
              <a:t>‹#›</a:t>
            </a:fld>
            <a:endParaRPr lang="es-H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663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48D6-00BA-4DA4-A401-EF53AF4E4BAF}" type="datetimeFigureOut">
              <a:rPr lang="es-HN" smtClean="0"/>
              <a:t>17/03/2015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8E62-F897-434F-8BB5-0886C1D01827}" type="slidenum">
              <a:rPr lang="es-HN" smtClean="0"/>
              <a:t>‹#›</a:t>
            </a:fld>
            <a:endParaRPr lang="es-H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673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48D6-00BA-4DA4-A401-EF53AF4E4BAF}" type="datetimeFigureOut">
              <a:rPr lang="es-HN" smtClean="0"/>
              <a:t>17/03/2015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8E62-F897-434F-8BB5-0886C1D01827}" type="slidenum">
              <a:rPr lang="es-HN" smtClean="0"/>
              <a:t>‹#›</a:t>
            </a:fld>
            <a:endParaRPr lang="es-H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57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48D6-00BA-4DA4-A401-EF53AF4E4BAF}" type="datetimeFigureOut">
              <a:rPr lang="es-HN" smtClean="0"/>
              <a:t>17/03/2015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8E62-F897-434F-8BB5-0886C1D01827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6084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48D6-00BA-4DA4-A401-EF53AF4E4BAF}" type="datetimeFigureOut">
              <a:rPr lang="es-HN" smtClean="0"/>
              <a:t>17/03/2015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8E62-F897-434F-8BB5-0886C1D01827}" type="slidenum">
              <a:rPr lang="es-HN" smtClean="0"/>
              <a:t>‹#›</a:t>
            </a:fld>
            <a:endParaRPr lang="es-H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54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48D6-00BA-4DA4-A401-EF53AF4E4BAF}" type="datetimeFigureOut">
              <a:rPr lang="es-HN" smtClean="0"/>
              <a:t>17/03/2015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8E62-F897-434F-8BB5-0886C1D01827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8026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48D6-00BA-4DA4-A401-EF53AF4E4BAF}" type="datetimeFigureOut">
              <a:rPr lang="es-HN" smtClean="0"/>
              <a:t>17/03/2015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8E62-F897-434F-8BB5-0886C1D01827}" type="slidenum">
              <a:rPr lang="es-HN" smtClean="0"/>
              <a:t>‹#›</a:t>
            </a:fld>
            <a:endParaRPr lang="es-HN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68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48D6-00BA-4DA4-A401-EF53AF4E4BAF}" type="datetimeFigureOut">
              <a:rPr lang="es-HN" smtClean="0"/>
              <a:t>17/03/2015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8E62-F897-434F-8BB5-0886C1D01827}" type="slidenum">
              <a:rPr lang="es-HN" smtClean="0"/>
              <a:t>‹#›</a:t>
            </a:fld>
            <a:endParaRPr lang="es-H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4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48D6-00BA-4DA4-A401-EF53AF4E4BAF}" type="datetimeFigureOut">
              <a:rPr lang="es-HN" smtClean="0"/>
              <a:t>17/03/2015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8E62-F897-434F-8BB5-0886C1D01827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6623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48D6-00BA-4DA4-A401-EF53AF4E4BAF}" type="datetimeFigureOut">
              <a:rPr lang="es-HN" smtClean="0"/>
              <a:t>17/03/2015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8E62-F897-434F-8BB5-0886C1D01827}" type="slidenum">
              <a:rPr lang="es-HN" smtClean="0"/>
              <a:t>‹#›</a:t>
            </a:fld>
            <a:endParaRPr lang="es-H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73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48D6-00BA-4DA4-A401-EF53AF4E4BAF}" type="datetimeFigureOut">
              <a:rPr lang="es-HN" smtClean="0"/>
              <a:t>17/03/2015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8E62-F897-434F-8BB5-0886C1D01827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7914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5D48D6-00BA-4DA4-A401-EF53AF4E4BAF}" type="datetimeFigureOut">
              <a:rPr lang="es-HN" smtClean="0"/>
              <a:t>17/03/2015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828E62-F897-434F-8BB5-0886C1D01827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7060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ottawa.ca/academic/arts/writcent/hypergrammar/subjpred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HN" dirty="0" smtClean="0"/>
              <a:t>Regular </a:t>
            </a:r>
            <a:r>
              <a:rPr lang="es-HN" dirty="0" err="1" smtClean="0"/>
              <a:t>Nouns</a:t>
            </a:r>
            <a:endParaRPr lang="es-HN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HN" dirty="0" smtClean="0"/>
              <a:t>GB 1.1</a:t>
            </a:r>
          </a:p>
          <a:p>
            <a:endParaRPr lang="es-H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b="1" dirty="0" err="1" smtClean="0"/>
              <a:t>What</a:t>
            </a:r>
            <a:r>
              <a:rPr lang="es-HN" b="1" dirty="0" smtClean="0"/>
              <a:t> </a:t>
            </a:r>
            <a:r>
              <a:rPr lang="es-HN" b="1" dirty="0" err="1" smtClean="0"/>
              <a:t>is</a:t>
            </a:r>
            <a:r>
              <a:rPr lang="es-HN" b="1" dirty="0" smtClean="0"/>
              <a:t> a </a:t>
            </a:r>
            <a:r>
              <a:rPr lang="es-HN" b="1" dirty="0" err="1" smtClean="0"/>
              <a:t>Noun</a:t>
            </a:r>
            <a:r>
              <a:rPr lang="es-HN" b="1" dirty="0" smtClean="0"/>
              <a:t>?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noun</a:t>
            </a:r>
            <a:r>
              <a:rPr lang="en-US" dirty="0" smtClean="0"/>
              <a:t> is a word used to name a person, animal, place, thing, and abstract idea. </a:t>
            </a:r>
          </a:p>
          <a:p>
            <a:endParaRPr lang="en-US" dirty="0" smtClean="0"/>
          </a:p>
          <a:p>
            <a:r>
              <a:rPr lang="en-US" dirty="0" smtClean="0"/>
              <a:t>Nouns are usually the first words which small children learn.</a:t>
            </a:r>
            <a:endParaRPr lang="es-H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The </a:t>
            </a:r>
            <a:r>
              <a:rPr lang="en-US" sz="4000" b="1" dirty="0" smtClean="0"/>
              <a:t>highlighted</a:t>
            </a:r>
            <a:r>
              <a:rPr lang="en-US" sz="4000" dirty="0" smtClean="0"/>
              <a:t> words in the following </a:t>
            </a:r>
            <a:r>
              <a:rPr lang="en-US" sz="4000" dirty="0" smtClean="0">
                <a:hlinkClick r:id="rId2"/>
              </a:rPr>
              <a:t>sentences</a:t>
            </a:r>
            <a:r>
              <a:rPr lang="en-US" sz="4000" dirty="0" smtClean="0"/>
              <a:t> are all nouns:</a:t>
            </a:r>
            <a:r>
              <a:rPr lang="en-US" dirty="0" smtClean="0"/>
              <a:t/>
            </a:r>
            <a:br>
              <a:rPr lang="en-US" dirty="0" smtClean="0"/>
            </a:b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</a:t>
            </a:r>
            <a:r>
              <a:rPr lang="en-US" b="1" dirty="0" smtClean="0"/>
              <a:t>year</a:t>
            </a:r>
            <a:r>
              <a:rPr lang="en-US" dirty="0" smtClean="0"/>
              <a:t> our </a:t>
            </a:r>
            <a:r>
              <a:rPr lang="en-US" b="1" dirty="0" err="1" smtClean="0"/>
              <a:t>neighbours</a:t>
            </a:r>
            <a:r>
              <a:rPr lang="en-US" dirty="0" smtClean="0"/>
              <a:t> bought a </a:t>
            </a:r>
            <a:r>
              <a:rPr lang="en-US" b="1" dirty="0"/>
              <a:t>b</a:t>
            </a:r>
            <a:r>
              <a:rPr lang="en-US" b="1" dirty="0" smtClean="0"/>
              <a:t>oat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Placido</a:t>
            </a:r>
            <a:r>
              <a:rPr lang="en-US" b="1" dirty="0" smtClean="0"/>
              <a:t> Domingo </a:t>
            </a:r>
            <a:r>
              <a:rPr lang="en-US" dirty="0"/>
              <a:t>i</a:t>
            </a:r>
            <a:r>
              <a:rPr lang="en-US" dirty="0" smtClean="0"/>
              <a:t>s an </a:t>
            </a:r>
            <a:r>
              <a:rPr lang="en-US" b="1" dirty="0" smtClean="0"/>
              <a:t>opera singer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bus inspector</a:t>
            </a:r>
            <a:r>
              <a:rPr lang="en-US" dirty="0" smtClean="0"/>
              <a:t> looked at all the </a:t>
            </a:r>
            <a:r>
              <a:rPr lang="en-US" b="1" dirty="0" smtClean="0"/>
              <a:t>passengers' passes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teacher</a:t>
            </a:r>
            <a:r>
              <a:rPr lang="en-US" dirty="0" smtClean="0"/>
              <a:t> works at the </a:t>
            </a:r>
            <a:r>
              <a:rPr lang="en-US" b="1" dirty="0" smtClean="0"/>
              <a:t>school</a:t>
            </a:r>
            <a:r>
              <a:rPr lang="en-US" dirty="0" smtClean="0"/>
              <a:t> with the </a:t>
            </a:r>
            <a:r>
              <a:rPr lang="en-US" b="1" dirty="0" smtClean="0"/>
              <a:t>students.</a:t>
            </a:r>
            <a:endParaRPr lang="es-HN" b="1" dirty="0"/>
          </a:p>
          <a:p>
            <a:r>
              <a:rPr lang="es-HN" dirty="0" err="1" smtClean="0"/>
              <a:t>The</a:t>
            </a:r>
            <a:r>
              <a:rPr lang="es-HN" dirty="0" smtClean="0"/>
              <a:t> </a:t>
            </a:r>
            <a:r>
              <a:rPr lang="es-HN" b="1" dirty="0" smtClean="0"/>
              <a:t>soccer </a:t>
            </a:r>
            <a:r>
              <a:rPr lang="es-HN" b="1" dirty="0" err="1" smtClean="0"/>
              <a:t>game</a:t>
            </a:r>
            <a:r>
              <a:rPr lang="es-HN" b="1" dirty="0" smtClean="0"/>
              <a:t> </a:t>
            </a:r>
            <a:r>
              <a:rPr lang="es-HN" dirty="0" err="1" smtClean="0"/>
              <a:t>will</a:t>
            </a:r>
            <a:r>
              <a:rPr lang="es-HN" dirty="0" smtClean="0"/>
              <a:t> </a:t>
            </a:r>
            <a:r>
              <a:rPr lang="es-HN" dirty="0" err="1" smtClean="0"/>
              <a:t>start</a:t>
            </a:r>
            <a:r>
              <a:rPr lang="es-HN" dirty="0" smtClean="0"/>
              <a:t> at 3:00 pm at </a:t>
            </a:r>
            <a:r>
              <a:rPr lang="es-HN" dirty="0" err="1" smtClean="0"/>
              <a:t>the</a:t>
            </a:r>
            <a:r>
              <a:rPr lang="es-HN" dirty="0" smtClean="0"/>
              <a:t> </a:t>
            </a:r>
            <a:r>
              <a:rPr lang="es-HN" b="1" dirty="0" err="1" smtClean="0"/>
              <a:t>stadium</a:t>
            </a:r>
            <a:r>
              <a:rPr lang="es-HN" b="1" dirty="0" smtClean="0"/>
              <a:t>.</a:t>
            </a:r>
            <a:endParaRPr lang="es-HN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b="1" dirty="0" smtClean="0"/>
              <a:t>Singular         Plural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Most nouns in English have both singular and plural forms, and the plural is usually formed by </a:t>
            </a:r>
            <a:r>
              <a:rPr lang="en-US" b="1" dirty="0" smtClean="0"/>
              <a:t>adding “-s” </a:t>
            </a:r>
            <a:r>
              <a:rPr lang="en-US" dirty="0" smtClean="0"/>
              <a:t>to the singular.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This presentation explains the basic ways of forming regular plurals in English.</a:t>
            </a:r>
            <a:endParaRPr lang="es-HN" dirty="0"/>
          </a:p>
        </p:txBody>
      </p:sp>
      <p:sp>
        <p:nvSpPr>
          <p:cNvPr id="4" name="3 Flecha derecha"/>
          <p:cNvSpPr/>
          <p:nvPr/>
        </p:nvSpPr>
        <p:spPr>
          <a:xfrm>
            <a:off x="4648200" y="838200"/>
            <a:ext cx="533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HN" b="1" dirty="0" err="1" smtClean="0"/>
              <a:t>How</a:t>
            </a:r>
            <a:r>
              <a:rPr lang="es-HN" b="1" dirty="0" smtClean="0"/>
              <a:t> </a:t>
            </a:r>
            <a:r>
              <a:rPr lang="es-HN" b="1" dirty="0" err="1" smtClean="0"/>
              <a:t>to</a:t>
            </a:r>
            <a:r>
              <a:rPr lang="es-HN" b="1" dirty="0" smtClean="0"/>
              <a:t> </a:t>
            </a:r>
            <a:r>
              <a:rPr lang="es-HN" b="1" dirty="0" err="1" smtClean="0"/>
              <a:t>form</a:t>
            </a:r>
            <a:r>
              <a:rPr lang="es-HN" b="1" dirty="0" smtClean="0"/>
              <a:t> </a:t>
            </a:r>
            <a:r>
              <a:rPr lang="es-HN" b="1" dirty="0" err="1" smtClean="0"/>
              <a:t>the</a:t>
            </a:r>
            <a:r>
              <a:rPr lang="es-HN" b="1" dirty="0" smtClean="0"/>
              <a:t> plural?</a:t>
            </a:r>
            <a:br>
              <a:rPr lang="es-HN" b="1" dirty="0" smtClean="0"/>
            </a:br>
            <a:r>
              <a:rPr lang="es-HN" b="1" dirty="0" err="1" smtClean="0"/>
              <a:t>First</a:t>
            </a:r>
            <a:r>
              <a:rPr lang="es-HN" b="1" dirty="0" smtClean="0"/>
              <a:t> Rule</a:t>
            </a:r>
            <a:endParaRPr lang="es-HN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945480"/>
              </p:ext>
            </p:extLst>
          </p:nvPr>
        </p:nvGraphicFramePr>
        <p:xfrm>
          <a:off x="533400" y="2514600"/>
          <a:ext cx="8229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HN" dirty="0" err="1"/>
                        <a:t>Noun</a:t>
                      </a:r>
                      <a:r>
                        <a:rPr lang="es-HN" dirty="0"/>
                        <a:t> </a:t>
                      </a:r>
                      <a:r>
                        <a:rPr lang="es-HN" dirty="0" err="1"/>
                        <a:t>ending</a:t>
                      </a:r>
                      <a:r>
                        <a:rPr lang="es-HN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dirty="0" err="1"/>
                        <a:t>Forming</a:t>
                      </a:r>
                      <a:r>
                        <a:rPr lang="es-HN" dirty="0"/>
                        <a:t> </a:t>
                      </a:r>
                      <a:r>
                        <a:rPr lang="es-HN" dirty="0" err="1"/>
                        <a:t>the</a:t>
                      </a:r>
                      <a:r>
                        <a:rPr lang="es-HN" dirty="0"/>
                        <a:t> plural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dirty="0" err="1"/>
                        <a:t>Example</a:t>
                      </a:r>
                      <a:r>
                        <a:rPr lang="es-HN" dirty="0"/>
                        <a:t>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HN" dirty="0" err="1"/>
                        <a:t>most</a:t>
                      </a:r>
                      <a:r>
                        <a:rPr lang="es-HN" dirty="0"/>
                        <a:t> </a:t>
                      </a:r>
                      <a:r>
                        <a:rPr lang="es-HN" smtClean="0"/>
                        <a:t>nouns</a:t>
                      </a:r>
                      <a:endParaRPr lang="es-H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dirty="0" err="1"/>
                        <a:t>Add</a:t>
                      </a:r>
                      <a:r>
                        <a:rPr lang="es-HN" dirty="0"/>
                        <a:t> </a:t>
                      </a:r>
                      <a:r>
                        <a:rPr lang="es-HN" b="1" dirty="0"/>
                        <a:t>-s</a:t>
                      </a:r>
                      <a:endParaRPr lang="es-H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     </a:t>
                      </a:r>
                      <a:r>
                        <a:rPr lang="en-US" dirty="0"/>
                        <a:t>cat</a:t>
                      </a:r>
                      <a:r>
                        <a:rPr lang="en-US" b="1" dirty="0"/>
                        <a:t>s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dirty="0" smtClean="0"/>
                        <a:t>face    face</a:t>
                      </a:r>
                      <a:r>
                        <a:rPr lang="en-US" b="1" dirty="0" smtClean="0"/>
                        <a:t>s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day    day</a:t>
                      </a:r>
                      <a:r>
                        <a:rPr lang="en-US" b="1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b="1" dirty="0" err="1" smtClean="0"/>
              <a:t>Second</a:t>
            </a:r>
            <a:r>
              <a:rPr lang="es-HN" b="1" dirty="0" smtClean="0"/>
              <a:t> Rule</a:t>
            </a:r>
            <a:endParaRPr lang="es-HN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81000" y="2514600"/>
          <a:ext cx="8229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HN" dirty="0" err="1"/>
                        <a:t>Noun</a:t>
                      </a:r>
                      <a:r>
                        <a:rPr lang="es-HN" dirty="0"/>
                        <a:t> </a:t>
                      </a:r>
                      <a:r>
                        <a:rPr lang="es-HN" dirty="0" err="1"/>
                        <a:t>ending</a:t>
                      </a:r>
                      <a:r>
                        <a:rPr lang="es-HN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dirty="0" err="1"/>
                        <a:t>Forming</a:t>
                      </a:r>
                      <a:r>
                        <a:rPr lang="es-HN" dirty="0"/>
                        <a:t> </a:t>
                      </a:r>
                      <a:r>
                        <a:rPr lang="es-HN" dirty="0" err="1"/>
                        <a:t>the</a:t>
                      </a:r>
                      <a:r>
                        <a:rPr lang="es-HN" dirty="0"/>
                        <a:t> plural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dirty="0" err="1"/>
                        <a:t>Example</a:t>
                      </a:r>
                      <a:r>
                        <a:rPr lang="es-HN" dirty="0"/>
                        <a:t>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HN" dirty="0" err="1"/>
                        <a:t>consonant</a:t>
                      </a:r>
                      <a:r>
                        <a:rPr lang="es-HN" dirty="0"/>
                        <a:t> + </a:t>
                      </a:r>
                      <a:r>
                        <a:rPr lang="es-HN" b="1" dirty="0"/>
                        <a:t>y</a:t>
                      </a:r>
                      <a:endParaRPr lang="es-H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Change </a:t>
                      </a:r>
                      <a:r>
                        <a:rPr lang="en-US" b="1" dirty="0"/>
                        <a:t>y</a:t>
                      </a:r>
                      <a:r>
                        <a:rPr lang="en-US" dirty="0"/>
                        <a:t> to </a:t>
                      </a:r>
                      <a:r>
                        <a:rPr lang="en-US" b="1" dirty="0" err="1"/>
                        <a:t>i</a:t>
                      </a:r>
                      <a:r>
                        <a:rPr lang="en-US" dirty="0"/>
                        <a:t> then add </a:t>
                      </a:r>
                      <a:r>
                        <a:rPr lang="en-US" b="1" dirty="0"/>
                        <a:t>-</a:t>
                      </a:r>
                      <a:r>
                        <a:rPr lang="en-US" b="1" dirty="0" err="1"/>
                        <a:t>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baby   </a:t>
                      </a:r>
                      <a:r>
                        <a:rPr lang="en-US" dirty="0"/>
                        <a:t>bab</a:t>
                      </a:r>
                      <a:r>
                        <a:rPr lang="en-US" b="1" dirty="0"/>
                        <a:t>ies</a:t>
                      </a:r>
                      <a:r>
                        <a:rPr lang="en-US" dirty="0"/>
                        <a:t> </a:t>
                      </a:r>
                      <a:br>
                        <a:rPr lang="en-US" dirty="0"/>
                      </a:br>
                      <a:r>
                        <a:rPr lang="en-US" dirty="0" smtClean="0"/>
                        <a:t>candy   </a:t>
                      </a:r>
                      <a:r>
                        <a:rPr lang="en-US" dirty="0"/>
                        <a:t>cand</a:t>
                      </a:r>
                      <a:r>
                        <a:rPr lang="en-US" b="1" dirty="0"/>
                        <a:t>ies</a:t>
                      </a:r>
                      <a:r>
                        <a:rPr lang="en-US" dirty="0"/>
                        <a:t> </a:t>
                      </a:r>
                      <a:br>
                        <a:rPr lang="en-US" dirty="0"/>
                      </a:br>
                      <a:r>
                        <a:rPr lang="en-US" dirty="0" smtClean="0"/>
                        <a:t>curry    </a:t>
                      </a:r>
                      <a:r>
                        <a:rPr lang="en-US" dirty="0"/>
                        <a:t>curr</a:t>
                      </a:r>
                      <a:r>
                        <a:rPr lang="en-US" b="1" dirty="0"/>
                        <a:t>ies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b="1" dirty="0" smtClean="0"/>
              <a:t>Third Rule</a:t>
            </a:r>
            <a:endParaRPr lang="es-HN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743200"/>
          <a:ext cx="8229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HN" dirty="0" err="1"/>
                        <a:t>Noun</a:t>
                      </a:r>
                      <a:r>
                        <a:rPr lang="es-HN" dirty="0"/>
                        <a:t> </a:t>
                      </a:r>
                      <a:r>
                        <a:rPr lang="es-HN" dirty="0" err="1"/>
                        <a:t>ending</a:t>
                      </a:r>
                      <a:r>
                        <a:rPr lang="es-HN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dirty="0" err="1"/>
                        <a:t>Forming</a:t>
                      </a:r>
                      <a:r>
                        <a:rPr lang="es-HN" dirty="0"/>
                        <a:t> </a:t>
                      </a:r>
                      <a:r>
                        <a:rPr lang="es-HN" dirty="0" err="1"/>
                        <a:t>the</a:t>
                      </a:r>
                      <a:r>
                        <a:rPr lang="es-HN" dirty="0"/>
                        <a:t> plural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dirty="0" err="1"/>
                        <a:t>Example</a:t>
                      </a:r>
                      <a:r>
                        <a:rPr lang="es-HN" dirty="0"/>
                        <a:t>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s</a:t>
                      </a:r>
                      <a:r>
                        <a:rPr lang="en-US"/>
                        <a:t>, </a:t>
                      </a:r>
                      <a:r>
                        <a:rPr lang="en-US" b="1"/>
                        <a:t>x</a:t>
                      </a:r>
                      <a:r>
                        <a:rPr lang="en-US"/>
                        <a:t>, </a:t>
                      </a:r>
                      <a:r>
                        <a:rPr lang="en-US" b="1"/>
                        <a:t>ch</a:t>
                      </a:r>
                      <a:r>
                        <a:rPr lang="en-US"/>
                        <a:t> or </a:t>
                      </a:r>
                      <a:r>
                        <a:rPr lang="en-US" b="1"/>
                        <a:t>sh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/>
                        <a:t>Add </a:t>
                      </a:r>
                      <a:r>
                        <a:rPr lang="es-HN" b="1"/>
                        <a:t>-es</a:t>
                      </a:r>
                      <a:endParaRPr lang="es-H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boss      </a:t>
                      </a:r>
                      <a:r>
                        <a:rPr lang="en-US" dirty="0"/>
                        <a:t>boss</a:t>
                      </a:r>
                      <a:r>
                        <a:rPr lang="en-US" b="1" dirty="0"/>
                        <a:t>es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dirty="0" smtClean="0"/>
                        <a:t>tax         </a:t>
                      </a:r>
                      <a:r>
                        <a:rPr lang="en-US" dirty="0"/>
                        <a:t>tax</a:t>
                      </a:r>
                      <a:r>
                        <a:rPr lang="en-US" b="1" dirty="0"/>
                        <a:t>es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dirty="0" smtClean="0"/>
                        <a:t>bush     </a:t>
                      </a:r>
                      <a:r>
                        <a:rPr lang="en-US" dirty="0"/>
                        <a:t>bush</a:t>
                      </a:r>
                      <a:r>
                        <a:rPr lang="en-US" b="1" dirty="0"/>
                        <a:t>es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Choose the correct form of the plural for each noun.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1. The </a:t>
            </a:r>
            <a:r>
              <a:rPr lang="en-US" dirty="0"/>
              <a:t>plural of "church" is</a:t>
            </a:r>
          </a:p>
          <a:p>
            <a:pPr lvl="1">
              <a:buNone/>
            </a:pPr>
            <a:r>
              <a:rPr lang="en-US" dirty="0" smtClean="0"/>
              <a:t>a. </a:t>
            </a:r>
            <a:r>
              <a:rPr lang="en-US" dirty="0" err="1"/>
              <a:t>churchs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b. </a:t>
            </a:r>
            <a:r>
              <a:rPr lang="en-US" dirty="0" err="1"/>
              <a:t>churchies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c. </a:t>
            </a:r>
            <a:r>
              <a:rPr lang="en-US" dirty="0"/>
              <a:t>churches</a:t>
            </a:r>
          </a:p>
          <a:p>
            <a:pPr lvl="1">
              <a:buNone/>
            </a:pPr>
            <a:r>
              <a:rPr lang="en-US" dirty="0" smtClean="0"/>
              <a:t>d. </a:t>
            </a:r>
            <a:r>
              <a:rPr lang="en-US" dirty="0" err="1"/>
              <a:t>c</a:t>
            </a:r>
            <a:r>
              <a:rPr lang="en-US" dirty="0" err="1" smtClean="0"/>
              <a:t>huries</a:t>
            </a:r>
            <a:endParaRPr lang="en-US" dirty="0"/>
          </a:p>
          <a:p>
            <a:pPr>
              <a:buNone/>
            </a:pPr>
            <a:r>
              <a:rPr lang="en-US" dirty="0" smtClean="0"/>
              <a:t>2. The </a:t>
            </a:r>
            <a:r>
              <a:rPr lang="en-US" dirty="0"/>
              <a:t>plural of "enemy" is</a:t>
            </a:r>
          </a:p>
          <a:p>
            <a:pPr lvl="1">
              <a:buNone/>
            </a:pPr>
            <a:r>
              <a:rPr lang="en-US" dirty="0" smtClean="0"/>
              <a:t>a.  </a:t>
            </a:r>
            <a:r>
              <a:rPr lang="en-US" dirty="0" err="1" smtClean="0"/>
              <a:t>enemys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b.  enemies</a:t>
            </a:r>
          </a:p>
          <a:p>
            <a:pPr lvl="1">
              <a:buNone/>
            </a:pPr>
            <a:r>
              <a:rPr lang="en-US" dirty="0" smtClean="0"/>
              <a:t>c.  </a:t>
            </a:r>
            <a:r>
              <a:rPr lang="en-US" dirty="0" err="1" smtClean="0"/>
              <a:t>enemyes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d.  </a:t>
            </a:r>
            <a:r>
              <a:rPr lang="en-US" dirty="0" err="1" smtClean="0"/>
              <a:t>enemes</a:t>
            </a:r>
            <a:endParaRPr lang="en-US" dirty="0"/>
          </a:p>
          <a:p>
            <a:pPr>
              <a:buNone/>
            </a:pPr>
            <a:r>
              <a:rPr lang="en-US" dirty="0" smtClean="0"/>
              <a:t>3. The </a:t>
            </a:r>
            <a:r>
              <a:rPr lang="en-US" dirty="0"/>
              <a:t>plural of "key" is</a:t>
            </a:r>
          </a:p>
          <a:p>
            <a:pPr lvl="1">
              <a:buNone/>
            </a:pPr>
            <a:r>
              <a:rPr lang="en-US" dirty="0" smtClean="0"/>
              <a:t>a.  keys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b.  </a:t>
            </a:r>
            <a:r>
              <a:rPr lang="en-US" dirty="0" err="1" smtClean="0"/>
              <a:t>keyies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c.  </a:t>
            </a:r>
            <a:r>
              <a:rPr lang="en-US" dirty="0" err="1" smtClean="0"/>
              <a:t>keies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d.  </a:t>
            </a:r>
            <a:r>
              <a:rPr lang="en-US" dirty="0" err="1" smtClean="0"/>
              <a:t>keyes</a:t>
            </a:r>
            <a:endParaRPr lang="en-US" dirty="0"/>
          </a:p>
          <a:p>
            <a:pPr>
              <a:buNone/>
            </a:pPr>
            <a:r>
              <a:rPr lang="en-US" dirty="0" smtClean="0"/>
              <a:t>4. The </a:t>
            </a:r>
            <a:r>
              <a:rPr lang="en-US" dirty="0"/>
              <a:t>plural of "show" is</a:t>
            </a:r>
          </a:p>
          <a:p>
            <a:pPr lvl="1">
              <a:buNone/>
            </a:pPr>
            <a:r>
              <a:rPr lang="en-US" dirty="0" smtClean="0"/>
              <a:t>a.  </a:t>
            </a:r>
            <a:r>
              <a:rPr lang="en-US" dirty="0" err="1" smtClean="0"/>
              <a:t>showes</a:t>
            </a:r>
            <a:endParaRPr lang="en-US" dirty="0"/>
          </a:p>
          <a:p>
            <a:pPr marL="914400" lvl="1" indent="-457200">
              <a:buNone/>
            </a:pPr>
            <a:r>
              <a:rPr lang="en-US" dirty="0" smtClean="0"/>
              <a:t>b. </a:t>
            </a:r>
            <a:r>
              <a:rPr lang="en-US" dirty="0"/>
              <a:t> </a:t>
            </a:r>
            <a:r>
              <a:rPr lang="en-US" dirty="0" err="1" smtClean="0"/>
              <a:t>showies</a:t>
            </a:r>
            <a:endParaRPr lang="en-US" dirty="0" smtClean="0"/>
          </a:p>
          <a:p>
            <a:pPr marL="914400" lvl="1" indent="-457200">
              <a:buNone/>
            </a:pPr>
            <a:r>
              <a:rPr lang="en-US" dirty="0" smtClean="0"/>
              <a:t>c.  showers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d.  </a:t>
            </a:r>
            <a:r>
              <a:rPr lang="en-US" dirty="0"/>
              <a:t>shows</a:t>
            </a:r>
          </a:p>
          <a:p>
            <a:pPr>
              <a:buNone/>
            </a:pPr>
            <a:r>
              <a:rPr lang="en-US" dirty="0" smtClean="0"/>
              <a:t>5. The </a:t>
            </a:r>
            <a:r>
              <a:rPr lang="en-US" dirty="0"/>
              <a:t>plural of "way" is</a:t>
            </a:r>
          </a:p>
          <a:p>
            <a:pPr lvl="1">
              <a:buNone/>
            </a:pPr>
            <a:r>
              <a:rPr lang="en-US" dirty="0" smtClean="0"/>
              <a:t>a.  </a:t>
            </a:r>
            <a:r>
              <a:rPr lang="en-US" dirty="0" err="1"/>
              <a:t>waies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b.  </a:t>
            </a:r>
            <a:r>
              <a:rPr lang="en-US" dirty="0" err="1"/>
              <a:t>wayes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c.  </a:t>
            </a:r>
            <a:r>
              <a:rPr lang="en-US" dirty="0" err="1"/>
              <a:t>wayses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d.  </a:t>
            </a:r>
            <a:r>
              <a:rPr lang="en-US" dirty="0"/>
              <a:t>ways</a:t>
            </a:r>
          </a:p>
          <a:p>
            <a:endParaRPr lang="es-HN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6. The </a:t>
            </a:r>
            <a:r>
              <a:rPr lang="en-US" dirty="0"/>
              <a:t>plural of "box" is</a:t>
            </a:r>
          </a:p>
          <a:p>
            <a:pPr lvl="1">
              <a:buNone/>
            </a:pPr>
            <a:r>
              <a:rPr lang="en-US" dirty="0" smtClean="0"/>
              <a:t>a.  </a:t>
            </a:r>
            <a:r>
              <a:rPr lang="en-US" dirty="0" err="1"/>
              <a:t>boxs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b.  </a:t>
            </a:r>
            <a:r>
              <a:rPr lang="en-US" dirty="0" err="1"/>
              <a:t>boxies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c.  </a:t>
            </a:r>
            <a:r>
              <a:rPr lang="en-US" dirty="0"/>
              <a:t>box</a:t>
            </a:r>
          </a:p>
          <a:p>
            <a:pPr lvl="1">
              <a:buNone/>
            </a:pPr>
            <a:r>
              <a:rPr lang="en-US" dirty="0" smtClean="0"/>
              <a:t>d.  </a:t>
            </a:r>
            <a:r>
              <a:rPr lang="en-US" dirty="0"/>
              <a:t>boxes</a:t>
            </a:r>
          </a:p>
          <a:p>
            <a:pPr>
              <a:buNone/>
            </a:pPr>
            <a:r>
              <a:rPr lang="en-US" dirty="0" smtClean="0"/>
              <a:t>7. The </a:t>
            </a:r>
            <a:r>
              <a:rPr lang="en-US" dirty="0"/>
              <a:t>plural of "wish" is</a:t>
            </a:r>
          </a:p>
          <a:p>
            <a:pPr lvl="1">
              <a:buNone/>
            </a:pPr>
            <a:r>
              <a:rPr lang="en-US" dirty="0" smtClean="0"/>
              <a:t>a.  </a:t>
            </a:r>
            <a:r>
              <a:rPr lang="en-US" dirty="0"/>
              <a:t>wish</a:t>
            </a:r>
          </a:p>
          <a:p>
            <a:pPr lvl="1">
              <a:buNone/>
            </a:pPr>
            <a:r>
              <a:rPr lang="en-US" dirty="0" smtClean="0"/>
              <a:t>b.  </a:t>
            </a:r>
            <a:r>
              <a:rPr lang="en-US" dirty="0" err="1"/>
              <a:t>wishies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c.  </a:t>
            </a:r>
            <a:r>
              <a:rPr lang="en-US" dirty="0" err="1"/>
              <a:t>wishs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d.  </a:t>
            </a:r>
            <a:r>
              <a:rPr lang="en-US" dirty="0"/>
              <a:t>wishes</a:t>
            </a:r>
          </a:p>
          <a:p>
            <a:pPr>
              <a:buNone/>
            </a:pPr>
            <a:r>
              <a:rPr lang="en-US" dirty="0" smtClean="0"/>
              <a:t>8. The </a:t>
            </a:r>
            <a:r>
              <a:rPr lang="en-US" dirty="0"/>
              <a:t>plural of "baby" is</a:t>
            </a:r>
          </a:p>
          <a:p>
            <a:pPr lvl="1">
              <a:buNone/>
            </a:pPr>
            <a:r>
              <a:rPr lang="en-US" dirty="0" smtClean="0"/>
              <a:t>a.  </a:t>
            </a:r>
            <a:r>
              <a:rPr lang="en-US" dirty="0" err="1"/>
              <a:t>babys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b.  </a:t>
            </a:r>
            <a:r>
              <a:rPr lang="en-US" dirty="0"/>
              <a:t>babies</a:t>
            </a:r>
          </a:p>
          <a:p>
            <a:pPr lvl="1">
              <a:buNone/>
            </a:pPr>
            <a:r>
              <a:rPr lang="en-US" dirty="0" smtClean="0"/>
              <a:t>c.  </a:t>
            </a:r>
            <a:r>
              <a:rPr lang="en-US" dirty="0" err="1"/>
              <a:t>babyes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d.  </a:t>
            </a:r>
            <a:r>
              <a:rPr lang="en-US" dirty="0" err="1"/>
              <a:t>babyses</a:t>
            </a:r>
            <a:endParaRPr lang="en-US" dirty="0"/>
          </a:p>
          <a:p>
            <a:pPr>
              <a:buNone/>
            </a:pPr>
            <a:r>
              <a:rPr lang="en-US" dirty="0" smtClean="0"/>
              <a:t>9.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plural of "line" is</a:t>
            </a:r>
          </a:p>
          <a:p>
            <a:pPr lvl="1">
              <a:buNone/>
            </a:pPr>
            <a:r>
              <a:rPr lang="en-US" dirty="0" smtClean="0"/>
              <a:t>a.  </a:t>
            </a:r>
            <a:r>
              <a:rPr lang="en-US" dirty="0"/>
              <a:t>lines</a:t>
            </a:r>
          </a:p>
          <a:p>
            <a:pPr lvl="1">
              <a:buNone/>
            </a:pPr>
            <a:r>
              <a:rPr lang="en-US" dirty="0" smtClean="0"/>
              <a:t>b.  </a:t>
            </a:r>
            <a:r>
              <a:rPr lang="en-US" dirty="0" err="1"/>
              <a:t>linies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c.  </a:t>
            </a:r>
            <a:r>
              <a:rPr lang="en-US" dirty="0" err="1"/>
              <a:t>lins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d.  </a:t>
            </a:r>
            <a:r>
              <a:rPr lang="en-US" dirty="0" err="1"/>
              <a:t>linses</a:t>
            </a:r>
            <a:endParaRPr lang="en-US" dirty="0"/>
          </a:p>
          <a:p>
            <a:pPr>
              <a:buNone/>
            </a:pPr>
            <a:r>
              <a:rPr lang="en-US" dirty="0" smtClean="0"/>
              <a:t>10. The </a:t>
            </a:r>
            <a:r>
              <a:rPr lang="en-US" dirty="0"/>
              <a:t>plural of "loss" is</a:t>
            </a:r>
          </a:p>
          <a:p>
            <a:pPr lvl="1">
              <a:buNone/>
            </a:pPr>
            <a:r>
              <a:rPr lang="en-US" dirty="0" smtClean="0"/>
              <a:t>a.  </a:t>
            </a:r>
            <a:r>
              <a:rPr lang="en-US" dirty="0"/>
              <a:t>loss</a:t>
            </a:r>
          </a:p>
          <a:p>
            <a:pPr lvl="1">
              <a:buNone/>
            </a:pPr>
            <a:r>
              <a:rPr lang="en-US" dirty="0" smtClean="0"/>
              <a:t>b.  </a:t>
            </a:r>
            <a:r>
              <a:rPr lang="en-US" dirty="0" err="1"/>
              <a:t>lossies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c.  </a:t>
            </a:r>
            <a:r>
              <a:rPr lang="en-US" dirty="0"/>
              <a:t>losses</a:t>
            </a:r>
          </a:p>
          <a:p>
            <a:pPr lvl="1">
              <a:buNone/>
            </a:pPr>
            <a:r>
              <a:rPr lang="en-US" dirty="0" smtClean="0"/>
              <a:t>d.  </a:t>
            </a:r>
            <a:r>
              <a:rPr lang="en-US" dirty="0" err="1"/>
              <a:t>lossys</a:t>
            </a:r>
            <a:endParaRPr lang="en-US" dirty="0"/>
          </a:p>
          <a:p>
            <a:endParaRPr lang="es-HN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411</Words>
  <Application>Microsoft Office PowerPoint</Application>
  <PresentationFormat>On-screen Show (4:3)</PresentationFormat>
  <Paragraphs>90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Orgánico</vt:lpstr>
      <vt:lpstr>Regular Nouns</vt:lpstr>
      <vt:lpstr>What is a Noun?</vt:lpstr>
      <vt:lpstr> The highlighted words in the following sentences are all nouns: </vt:lpstr>
      <vt:lpstr>Singular         Plural</vt:lpstr>
      <vt:lpstr>How to form the plural? First Rule</vt:lpstr>
      <vt:lpstr>Second Rule</vt:lpstr>
      <vt:lpstr>Third Rule</vt:lpstr>
      <vt:lpstr>Choose the correct form of the plural for each noun.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Regular Nouns</dc:title>
  <dc:creator>Any</dc:creator>
  <cp:lastModifiedBy>Academia Ingles</cp:lastModifiedBy>
  <cp:revision>3</cp:revision>
  <dcterms:created xsi:type="dcterms:W3CDTF">2013-01-21T01:30:58Z</dcterms:created>
  <dcterms:modified xsi:type="dcterms:W3CDTF">2015-03-18T00:22:52Z</dcterms:modified>
</cp:coreProperties>
</file>