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11"/>
  </p:notesMasterIdLst>
  <p:sldIdLst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48934" autoAdjust="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5E78E-8848-4CF9-8290-932C9F7FBE44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76794-6F6C-42CA-AC90-9EA07C110C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41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28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0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0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60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38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1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8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6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26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0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89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5EF05EF-6168-407F-8025-E41839E12504}" type="datetimeFigureOut">
              <a:rPr lang="en-US" smtClean="0"/>
              <a:pPr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68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Questions Review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Upper Intermediate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2.2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6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What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&amp;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Where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22960" y="1845733"/>
            <a:ext cx="3703320" cy="402336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>
                <a:solidFill>
                  <a:srgbClr val="C00000"/>
                </a:solidFill>
              </a:rPr>
              <a:t>what</a:t>
            </a:r>
            <a:r>
              <a:rPr lang="es-HN" dirty="0">
                <a:solidFill>
                  <a:srgbClr val="FF0000"/>
                </a:solidFill>
              </a:rPr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b="1" dirty="0" err="1"/>
              <a:t>ask</a:t>
            </a:r>
            <a:r>
              <a:rPr lang="es-HN" b="1" dirty="0"/>
              <a:t> </a:t>
            </a:r>
            <a:r>
              <a:rPr lang="es-HN" b="1" dirty="0" err="1"/>
              <a:t>about</a:t>
            </a:r>
            <a:r>
              <a:rPr lang="es-HN" b="1" dirty="0"/>
              <a:t> </a:t>
            </a:r>
            <a:r>
              <a:rPr lang="es-HN" b="1" dirty="0" err="1"/>
              <a:t>things</a:t>
            </a:r>
            <a:r>
              <a:rPr lang="es-HN" dirty="0" smtClean="0"/>
              <a:t>.</a:t>
            </a:r>
            <a:endParaRPr lang="es-HN" dirty="0"/>
          </a:p>
          <a:p>
            <a:pPr algn="ctr">
              <a:buNone/>
            </a:pPr>
            <a:endParaRPr lang="es-HN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s-HN" b="1" i="1" dirty="0" err="1" smtClean="0">
                <a:solidFill>
                  <a:srgbClr val="C00000"/>
                </a:solidFill>
              </a:rPr>
              <a:t>What</a:t>
            </a:r>
            <a:r>
              <a:rPr lang="es-HN" dirty="0" smtClean="0"/>
              <a:t> </a:t>
            </a:r>
            <a:r>
              <a:rPr lang="es-HN" dirty="0" err="1"/>
              <a:t>is</a:t>
            </a:r>
            <a:r>
              <a:rPr lang="es-HN" dirty="0"/>
              <a:t> </a:t>
            </a:r>
            <a:r>
              <a:rPr lang="es-HN" dirty="0" err="1"/>
              <a:t>the</a:t>
            </a:r>
            <a:r>
              <a:rPr lang="es-HN" dirty="0"/>
              <a:t> </a:t>
            </a:r>
            <a:r>
              <a:rPr lang="es-HN" dirty="0" err="1"/>
              <a:t>name</a:t>
            </a:r>
            <a:r>
              <a:rPr lang="es-HN" dirty="0"/>
              <a:t> of </a:t>
            </a:r>
            <a:r>
              <a:rPr lang="es-HN" dirty="0" err="1"/>
              <a:t>the</a:t>
            </a:r>
            <a:r>
              <a:rPr lang="es-HN" dirty="0"/>
              <a:t> </a:t>
            </a:r>
            <a:r>
              <a:rPr lang="es-HN" dirty="0" err="1"/>
              <a:t>city</a:t>
            </a:r>
            <a:r>
              <a:rPr lang="es-HN" dirty="0"/>
              <a:t> </a:t>
            </a:r>
            <a:r>
              <a:rPr lang="es-HN" dirty="0" err="1"/>
              <a:t>you</a:t>
            </a:r>
            <a:r>
              <a:rPr lang="es-HN" dirty="0"/>
              <a:t> </a:t>
            </a:r>
            <a:r>
              <a:rPr lang="es-HN" dirty="0" err="1"/>
              <a:t>live</a:t>
            </a:r>
            <a:r>
              <a:rPr lang="es-HN" dirty="0"/>
              <a:t> in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s-HN" b="1" i="1" dirty="0" err="1" smtClean="0">
                <a:solidFill>
                  <a:srgbClr val="C00000"/>
                </a:solidFill>
              </a:rPr>
              <a:t>What’s</a:t>
            </a:r>
            <a:r>
              <a:rPr lang="es-HN" dirty="0" smtClean="0"/>
              <a:t> </a:t>
            </a:r>
            <a:r>
              <a:rPr lang="es-HN" dirty="0" err="1"/>
              <a:t>it</a:t>
            </a:r>
            <a:r>
              <a:rPr lang="es-HN" dirty="0"/>
              <a:t> </a:t>
            </a:r>
            <a:r>
              <a:rPr lang="es-HN" dirty="0" err="1"/>
              <a:t>like</a:t>
            </a:r>
            <a:r>
              <a:rPr lang="es-HN" dirty="0"/>
              <a:t>?</a:t>
            </a:r>
          </a:p>
          <a:p>
            <a:pPr algn="ctr">
              <a:buNone/>
            </a:pPr>
            <a:endParaRPr lang="es-HN" dirty="0" smtClean="0"/>
          </a:p>
          <a:p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>
                <a:solidFill>
                  <a:srgbClr val="C00000"/>
                </a:solidFill>
              </a:rPr>
              <a:t>where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b="1" dirty="0" err="1"/>
              <a:t>ask</a:t>
            </a:r>
            <a:r>
              <a:rPr lang="es-HN" dirty="0"/>
              <a:t> </a:t>
            </a:r>
            <a:r>
              <a:rPr lang="es-HN" b="1" dirty="0" err="1"/>
              <a:t>about</a:t>
            </a:r>
            <a:r>
              <a:rPr lang="es-HN" b="1" dirty="0"/>
              <a:t> places</a:t>
            </a:r>
            <a:r>
              <a:rPr lang="es-HN" dirty="0" smtClean="0"/>
              <a:t>.</a:t>
            </a:r>
            <a:endParaRPr lang="es-HN" dirty="0"/>
          </a:p>
          <a:p>
            <a:pPr algn="ctr">
              <a:buNone/>
            </a:pPr>
            <a:endParaRPr lang="es-HN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s-HN" b="1" i="1" dirty="0" err="1" smtClean="0">
                <a:solidFill>
                  <a:srgbClr val="C00000"/>
                </a:solidFill>
              </a:rPr>
              <a:t>Where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/>
              <a:t>is</a:t>
            </a:r>
            <a:r>
              <a:rPr lang="es-HN" dirty="0"/>
              <a:t> </a:t>
            </a:r>
            <a:r>
              <a:rPr lang="es-HN" dirty="0" err="1"/>
              <a:t>the</a:t>
            </a:r>
            <a:r>
              <a:rPr lang="es-HN" dirty="0"/>
              <a:t> </a:t>
            </a:r>
            <a:r>
              <a:rPr lang="es-HN" dirty="0" err="1"/>
              <a:t>nearest</a:t>
            </a:r>
            <a:r>
              <a:rPr lang="es-HN" dirty="0"/>
              <a:t> hospital?</a:t>
            </a:r>
          </a:p>
          <a:p>
            <a:pPr algn="ctr">
              <a:buNone/>
            </a:pPr>
            <a:endParaRPr lang="es-HN" dirty="0"/>
          </a:p>
          <a:p>
            <a:pPr algn="ctr">
              <a:buNone/>
            </a:pPr>
            <a:endParaRPr lang="es-HN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s-HN" b="1" dirty="0" err="1" smtClean="0">
                <a:solidFill>
                  <a:srgbClr val="C00000"/>
                </a:solidFill>
              </a:rPr>
              <a:t>Where</a:t>
            </a:r>
            <a:r>
              <a:rPr lang="es-HN" b="1" i="1" dirty="0" err="1" smtClean="0">
                <a:solidFill>
                  <a:srgbClr val="C00000"/>
                </a:solidFill>
              </a:rPr>
              <a:t>’s</a:t>
            </a:r>
            <a:r>
              <a:rPr lang="es-HN" dirty="0" smtClean="0"/>
              <a:t> </a:t>
            </a:r>
            <a:r>
              <a:rPr lang="es-HN" dirty="0" err="1"/>
              <a:t>the</a:t>
            </a:r>
            <a:r>
              <a:rPr lang="es-HN" dirty="0"/>
              <a:t> post office?</a:t>
            </a:r>
          </a:p>
          <a:p>
            <a:endParaRPr lang="en-US" dirty="0"/>
          </a:p>
        </p:txBody>
      </p:sp>
      <p:cxnSp>
        <p:nvCxnSpPr>
          <p:cNvPr id="6" name="Conector recto 5"/>
          <p:cNvCxnSpPr/>
          <p:nvPr/>
        </p:nvCxnSpPr>
        <p:spPr>
          <a:xfrm>
            <a:off x="4663440" y="2133600"/>
            <a:ext cx="0" cy="335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38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How &amp; When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/>
          </a:p>
          <a:p>
            <a:pPr algn="ctr">
              <a:buNone/>
            </a:pPr>
            <a:r>
              <a:rPr lang="es-HN" dirty="0" smtClean="0"/>
              <a:t>Use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rgbClr val="C00000"/>
                </a:solidFill>
              </a:rPr>
              <a:t>how</a:t>
            </a:r>
            <a:r>
              <a:rPr lang="es-HN" b="1" i="1" dirty="0" smtClean="0">
                <a:solidFill>
                  <a:srgbClr val="C00000"/>
                </a:solidFill>
              </a:rPr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ask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about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directions</a:t>
            </a:r>
            <a:r>
              <a:rPr lang="es-HN" b="1" dirty="0" smtClean="0">
                <a:solidFill>
                  <a:schemeClr val="tx1"/>
                </a:solidFill>
              </a:rPr>
              <a:t> and /</a:t>
            </a:r>
            <a:r>
              <a:rPr lang="es-HN" b="1" dirty="0" err="1" smtClean="0">
                <a:solidFill>
                  <a:schemeClr val="tx1"/>
                </a:solidFill>
              </a:rPr>
              <a:t>or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feelings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How</a:t>
            </a:r>
            <a:r>
              <a:rPr lang="en-US" dirty="0" smtClean="0"/>
              <a:t> are you?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i="1" dirty="0">
                <a:solidFill>
                  <a:srgbClr val="C00000"/>
                </a:solidFill>
              </a:rPr>
              <a:t>How </a:t>
            </a:r>
            <a:r>
              <a:rPr lang="en-US" dirty="0" smtClean="0"/>
              <a:t>do I get to IHCAFE?</a:t>
            </a:r>
            <a:endParaRPr lang="es-HN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/>
          </a:p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rgbClr val="C00000"/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smtClean="0"/>
              <a:t> </a:t>
            </a:r>
            <a:r>
              <a:rPr lang="es-HN" b="1" dirty="0" err="1">
                <a:solidFill>
                  <a:schemeClr val="tx1"/>
                </a:solidFill>
              </a:rPr>
              <a:t>ask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about</a:t>
            </a:r>
            <a:r>
              <a:rPr lang="es-HN" b="1" dirty="0">
                <a:solidFill>
                  <a:schemeClr val="tx1"/>
                </a:solidFill>
              </a:rPr>
              <a:t> time.</a:t>
            </a:r>
          </a:p>
          <a:p>
            <a:pPr algn="ctr">
              <a:buNone/>
            </a:pPr>
            <a:endParaRPr lang="es-HN" dirty="0"/>
          </a:p>
          <a:p>
            <a:pPr algn="ctr">
              <a:buNone/>
            </a:pPr>
            <a:r>
              <a:rPr lang="es-HN" b="1" i="1" dirty="0" err="1">
                <a:solidFill>
                  <a:srgbClr val="C00000"/>
                </a:solidFill>
              </a:rPr>
              <a:t>When</a:t>
            </a:r>
            <a:r>
              <a:rPr lang="es-HN" dirty="0"/>
              <a:t> </a:t>
            </a:r>
            <a:r>
              <a:rPr lang="es-HN" dirty="0" err="1"/>
              <a:t>is</a:t>
            </a:r>
            <a:r>
              <a:rPr lang="es-HN" dirty="0"/>
              <a:t> </a:t>
            </a:r>
            <a:r>
              <a:rPr lang="es-HN" dirty="0" err="1"/>
              <a:t>the</a:t>
            </a:r>
            <a:r>
              <a:rPr lang="es-HN" dirty="0"/>
              <a:t> bus </a:t>
            </a:r>
            <a:r>
              <a:rPr lang="es-HN" dirty="0" err="1"/>
              <a:t>arriving</a:t>
            </a:r>
            <a:r>
              <a:rPr lang="es-HN" dirty="0"/>
              <a:t>?</a:t>
            </a:r>
          </a:p>
          <a:p>
            <a:pPr algn="ctr">
              <a:buNone/>
            </a:pPr>
            <a:endParaRPr lang="es-HN" dirty="0"/>
          </a:p>
          <a:p>
            <a:pPr algn="ctr">
              <a:buNone/>
            </a:pPr>
            <a:r>
              <a:rPr lang="es-HN" b="1" i="1" dirty="0" err="1">
                <a:solidFill>
                  <a:srgbClr val="C00000"/>
                </a:solidFill>
              </a:rPr>
              <a:t>When</a:t>
            </a:r>
            <a:r>
              <a:rPr lang="es-HN" dirty="0"/>
              <a:t> </a:t>
            </a:r>
            <a:r>
              <a:rPr lang="es-HN" dirty="0" err="1"/>
              <a:t>does</a:t>
            </a:r>
            <a:r>
              <a:rPr lang="es-HN" dirty="0"/>
              <a:t> </a:t>
            </a:r>
            <a:r>
              <a:rPr lang="es-HN" dirty="0" err="1"/>
              <a:t>your</a:t>
            </a:r>
            <a:r>
              <a:rPr lang="es-HN" dirty="0"/>
              <a:t> </a:t>
            </a:r>
            <a:r>
              <a:rPr lang="es-HN" dirty="0" err="1"/>
              <a:t>flight</a:t>
            </a:r>
            <a:r>
              <a:rPr lang="es-HN" dirty="0"/>
              <a:t> </a:t>
            </a:r>
            <a:r>
              <a:rPr lang="es-HN" dirty="0" err="1"/>
              <a:t>leave</a:t>
            </a:r>
            <a:r>
              <a:rPr lang="es-HN" dirty="0"/>
              <a:t>?</a:t>
            </a:r>
          </a:p>
          <a:p>
            <a:endParaRPr lang="en-US" dirty="0"/>
          </a:p>
        </p:txBody>
      </p:sp>
      <p:cxnSp>
        <p:nvCxnSpPr>
          <p:cNvPr id="6" name="Conector recto 5"/>
          <p:cNvCxnSpPr/>
          <p:nvPr/>
        </p:nvCxnSpPr>
        <p:spPr>
          <a:xfrm>
            <a:off x="4526280" y="1845734"/>
            <a:ext cx="0" cy="402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44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Who &amp; Why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Use </a:t>
            </a:r>
            <a:r>
              <a:rPr lang="en-US" b="1" i="1" dirty="0" smtClean="0">
                <a:solidFill>
                  <a:srgbClr val="C00000"/>
                </a:solidFill>
              </a:rPr>
              <a:t>who</a:t>
            </a:r>
            <a:r>
              <a:rPr lang="en-US" dirty="0" smtClean="0"/>
              <a:t> to </a:t>
            </a:r>
            <a:r>
              <a:rPr lang="en-US" b="1" dirty="0" smtClean="0">
                <a:solidFill>
                  <a:schemeClr val="tx1"/>
                </a:solidFill>
              </a:rPr>
              <a:t>ask about a person</a:t>
            </a:r>
            <a:r>
              <a:rPr lang="en-US" dirty="0" smtClean="0"/>
              <a:t>.</a:t>
            </a:r>
          </a:p>
          <a:p>
            <a:pPr algn="ctr"/>
            <a:endParaRPr lang="en-US" b="1" i="1" dirty="0" smtClean="0">
              <a:solidFill>
                <a:srgbClr val="C00000"/>
              </a:solidFill>
            </a:endParaRP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Who</a:t>
            </a:r>
            <a:r>
              <a:rPr lang="en-US" dirty="0" smtClean="0"/>
              <a:t> do you live with?</a:t>
            </a:r>
          </a:p>
          <a:p>
            <a:pPr algn="ctr"/>
            <a:endParaRPr lang="en-US" b="1" i="1" dirty="0" smtClean="0">
              <a:solidFill>
                <a:srgbClr val="C00000"/>
              </a:solidFill>
            </a:endParaRP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Who´s</a:t>
            </a:r>
            <a:r>
              <a:rPr lang="en-US" dirty="0" smtClean="0"/>
              <a:t> your best friend?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>
                <a:solidFill>
                  <a:srgbClr val="C00000"/>
                </a:solidFill>
              </a:rPr>
              <a:t>why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b="1" dirty="0" err="1">
                <a:solidFill>
                  <a:schemeClr val="tx1"/>
                </a:solidFill>
              </a:rPr>
              <a:t>ask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about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reasons</a:t>
            </a:r>
            <a:r>
              <a:rPr lang="es-HN" dirty="0"/>
              <a:t>.</a:t>
            </a:r>
          </a:p>
          <a:p>
            <a:pPr algn="ctr">
              <a:buNone/>
            </a:pPr>
            <a:endParaRPr lang="es-HN" dirty="0"/>
          </a:p>
          <a:p>
            <a:pPr algn="ctr">
              <a:buNone/>
            </a:pPr>
            <a:r>
              <a:rPr lang="es-HN" b="1" i="1" dirty="0" err="1">
                <a:solidFill>
                  <a:srgbClr val="C00000"/>
                </a:solidFill>
              </a:rPr>
              <a:t>Why</a:t>
            </a:r>
            <a:r>
              <a:rPr lang="es-HN" b="1" i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/>
              <a:t>are </a:t>
            </a:r>
            <a:r>
              <a:rPr lang="es-HN" dirty="0" err="1"/>
              <a:t>they</a:t>
            </a:r>
            <a:r>
              <a:rPr lang="es-HN" dirty="0"/>
              <a:t> </a:t>
            </a:r>
            <a:r>
              <a:rPr lang="es-HN" dirty="0" err="1"/>
              <a:t>sad</a:t>
            </a:r>
            <a:r>
              <a:rPr lang="es-HN" dirty="0"/>
              <a:t>?</a:t>
            </a:r>
          </a:p>
          <a:p>
            <a:pPr algn="ctr">
              <a:buNone/>
            </a:pPr>
            <a:endParaRPr lang="es-HN" dirty="0"/>
          </a:p>
          <a:p>
            <a:pPr algn="ctr">
              <a:buNone/>
            </a:pPr>
            <a:r>
              <a:rPr lang="es-HN" b="1" i="1" dirty="0" err="1">
                <a:solidFill>
                  <a:srgbClr val="C00000"/>
                </a:solidFill>
              </a:rPr>
              <a:t>Why</a:t>
            </a:r>
            <a:r>
              <a:rPr lang="es-HN" dirty="0">
                <a:solidFill>
                  <a:srgbClr val="C00000"/>
                </a:solidFill>
              </a:rPr>
              <a:t> </a:t>
            </a:r>
            <a:r>
              <a:rPr lang="es-HN" dirty="0"/>
              <a:t>are </a:t>
            </a:r>
            <a:r>
              <a:rPr lang="es-HN" dirty="0" err="1"/>
              <a:t>you</a:t>
            </a:r>
            <a:r>
              <a:rPr lang="es-HN" dirty="0"/>
              <a:t> late?</a:t>
            </a:r>
          </a:p>
          <a:p>
            <a:endParaRPr lang="en-US" dirty="0"/>
          </a:p>
        </p:txBody>
      </p:sp>
      <p:cxnSp>
        <p:nvCxnSpPr>
          <p:cNvPr id="6" name="Conector recto 5"/>
          <p:cNvCxnSpPr/>
          <p:nvPr/>
        </p:nvCxnSpPr>
        <p:spPr>
          <a:xfrm>
            <a:off x="4572000" y="1845736"/>
            <a:ext cx="0" cy="4023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4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/>
          <p:cNvSpPr>
            <a:spLocks noGrp="1"/>
          </p:cNvSpPr>
          <p:nvPr>
            <p:ph idx="4294967295"/>
          </p:nvPr>
        </p:nvSpPr>
        <p:spPr>
          <a:xfrm>
            <a:off x="914400" y="990600"/>
            <a:ext cx="7543800" cy="402272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 smtClean="0"/>
              <a:t>When the question word is the </a:t>
            </a:r>
            <a:r>
              <a:rPr lang="en-US" sz="3600" i="1" dirty="0" smtClean="0"/>
              <a:t>object</a:t>
            </a:r>
            <a:r>
              <a:rPr lang="en-US" sz="3600" dirty="0" smtClean="0"/>
              <a:t> of a </a:t>
            </a:r>
            <a:r>
              <a:rPr lang="en-US" sz="3600" u="sng" dirty="0" smtClean="0"/>
              <a:t>present simple</a:t>
            </a:r>
            <a:r>
              <a:rPr lang="en-US" sz="3600" dirty="0" smtClean="0"/>
              <a:t> or</a:t>
            </a:r>
            <a:r>
              <a:rPr lang="en-US" sz="3600" u="sng" dirty="0" smtClean="0"/>
              <a:t> past simple</a:t>
            </a:r>
            <a:r>
              <a:rPr lang="en-US" sz="3600" dirty="0" smtClean="0"/>
              <a:t> question, we use 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C00000"/>
                </a:solidFill>
              </a:rPr>
              <a:t>do</a:t>
            </a:r>
            <a:r>
              <a:rPr lang="en-US" sz="3600" dirty="0" smtClean="0"/>
              <a:t>, </a:t>
            </a:r>
            <a:r>
              <a:rPr lang="en-US" sz="3600" b="1" i="1" dirty="0" smtClean="0">
                <a:solidFill>
                  <a:srgbClr val="C00000"/>
                </a:solidFill>
              </a:rPr>
              <a:t>does</a:t>
            </a:r>
            <a:r>
              <a:rPr lang="en-US" sz="3600" dirty="0" smtClean="0"/>
              <a:t>, or </a:t>
            </a:r>
            <a:r>
              <a:rPr lang="en-US" sz="3600" b="1" i="1" dirty="0" smtClean="0">
                <a:solidFill>
                  <a:srgbClr val="C00000"/>
                </a:solidFill>
              </a:rPr>
              <a:t>did</a:t>
            </a:r>
            <a:r>
              <a:rPr lang="en-US" sz="3600" dirty="0" smtClean="0"/>
              <a:t>.</a:t>
            </a:r>
          </a:p>
          <a:p>
            <a:pPr marL="0" indent="0" algn="just">
              <a:buNone/>
            </a:pPr>
            <a:r>
              <a:rPr lang="en-US" sz="3600" dirty="0" smtClean="0"/>
              <a:t>    </a:t>
            </a:r>
            <a:r>
              <a:rPr lang="en-US" sz="1400" dirty="0" smtClean="0">
                <a:solidFill>
                  <a:srgbClr val="FF0000"/>
                </a:solidFill>
              </a:rPr>
              <a:t>OBJECT </a:t>
            </a:r>
            <a:r>
              <a:rPr lang="en-US" sz="1400" dirty="0" smtClean="0"/>
              <a:t>                                                                                                                                        </a:t>
            </a:r>
            <a:r>
              <a:rPr lang="en-US" sz="1400" dirty="0" smtClean="0">
                <a:solidFill>
                  <a:srgbClr val="FF0000"/>
                </a:solidFill>
              </a:rPr>
              <a:t>SUBJECT</a:t>
            </a:r>
          </a:p>
          <a:p>
            <a:pPr marL="0" indent="0" algn="ctr">
              <a:buNone/>
            </a:pPr>
            <a:r>
              <a:rPr lang="en-US" sz="3600" b="1" i="1" dirty="0" smtClean="0"/>
              <a:t>What</a:t>
            </a:r>
            <a:r>
              <a:rPr lang="en-US" sz="3600" dirty="0" smtClean="0"/>
              <a:t> vitamin in the body </a:t>
            </a:r>
            <a:r>
              <a:rPr lang="en-US" sz="3600" b="1" i="1" dirty="0" smtClean="0">
                <a:solidFill>
                  <a:srgbClr val="C00000"/>
                </a:solidFill>
              </a:rPr>
              <a:t>does </a:t>
            </a:r>
            <a:r>
              <a:rPr lang="en-US" sz="3600" b="1" i="1" dirty="0" smtClean="0"/>
              <a:t>the </a:t>
            </a:r>
            <a:r>
              <a:rPr lang="en-US" sz="3600" b="1" i="1" smtClean="0"/>
              <a:t>sun </a:t>
            </a:r>
            <a:r>
              <a:rPr lang="en-US" sz="3600" smtClean="0"/>
              <a:t>activate?</a:t>
            </a:r>
            <a:endParaRPr lang="en-US" sz="3600" dirty="0"/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600200" y="3505200"/>
            <a:ext cx="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>
            <a:off x="7620000" y="3481589"/>
            <a:ext cx="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0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838200" y="914400"/>
            <a:ext cx="7543800" cy="47244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When a question word is the </a:t>
            </a:r>
            <a:r>
              <a:rPr lang="en-US" sz="3600" b="1" i="1" dirty="0" smtClean="0"/>
              <a:t>subject</a:t>
            </a:r>
            <a:r>
              <a:rPr lang="en-US" sz="3600" dirty="0" smtClean="0"/>
              <a:t> of a </a:t>
            </a:r>
            <a:r>
              <a:rPr lang="en-US" sz="3600" u="sng" dirty="0" smtClean="0"/>
              <a:t>present simple</a:t>
            </a:r>
            <a:r>
              <a:rPr lang="en-US" sz="3600" dirty="0" smtClean="0"/>
              <a:t> or </a:t>
            </a:r>
            <a:r>
              <a:rPr lang="en-US" sz="3600" u="sng" dirty="0" smtClean="0"/>
              <a:t>past simple question</a:t>
            </a:r>
            <a:r>
              <a:rPr lang="en-US" sz="3600" dirty="0" smtClean="0"/>
              <a:t>, we </a:t>
            </a:r>
            <a:r>
              <a:rPr lang="en-US" sz="3600" b="1" u="sng" dirty="0" smtClean="0">
                <a:solidFill>
                  <a:srgbClr val="C00000"/>
                </a:solidFill>
              </a:rPr>
              <a:t>don´t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use</a:t>
            </a:r>
          </a:p>
          <a:p>
            <a:pPr algn="ctr"/>
            <a:r>
              <a:rPr lang="en-US" sz="3600" dirty="0" smtClean="0"/>
              <a:t> </a:t>
            </a:r>
            <a:r>
              <a:rPr lang="en-US" sz="3600" b="1" i="1" dirty="0" smtClean="0">
                <a:solidFill>
                  <a:srgbClr val="C00000"/>
                </a:solidFill>
              </a:rPr>
              <a:t>do</a:t>
            </a:r>
            <a:r>
              <a:rPr lang="en-US" sz="3600" dirty="0" smtClean="0"/>
              <a:t>, </a:t>
            </a:r>
            <a:r>
              <a:rPr lang="en-US" sz="3600" b="1" i="1" dirty="0">
                <a:solidFill>
                  <a:srgbClr val="C00000"/>
                </a:solidFill>
              </a:rPr>
              <a:t>does</a:t>
            </a:r>
            <a:r>
              <a:rPr lang="en-US" sz="3600" dirty="0"/>
              <a:t>, or </a:t>
            </a:r>
            <a:r>
              <a:rPr lang="en-US" sz="3600" b="1" i="1" dirty="0">
                <a:solidFill>
                  <a:srgbClr val="C00000"/>
                </a:solidFill>
              </a:rPr>
              <a:t>did</a:t>
            </a:r>
            <a:r>
              <a:rPr lang="en-US" sz="3600" dirty="0" smtClean="0"/>
              <a:t>. </a:t>
            </a:r>
          </a:p>
          <a:p>
            <a:pPr algn="ctr"/>
            <a:endParaRPr lang="en-US" sz="3600" dirty="0" smtClean="0"/>
          </a:p>
          <a:p>
            <a:pPr algn="just"/>
            <a:r>
              <a:rPr lang="en-US" sz="1500" dirty="0" smtClean="0">
                <a:solidFill>
                  <a:srgbClr val="FF0000"/>
                </a:solidFill>
              </a:rPr>
              <a:t>                                 SUBJECT                                                                           OBJECT</a:t>
            </a:r>
            <a:endParaRPr lang="en-US" sz="3600" dirty="0"/>
          </a:p>
          <a:p>
            <a:pPr algn="ctr"/>
            <a:r>
              <a:rPr lang="en-US" sz="3600" b="1" i="1" dirty="0" smtClean="0"/>
              <a:t>Which country </a:t>
            </a:r>
            <a:r>
              <a:rPr lang="en-US" sz="3600" dirty="0" smtClean="0"/>
              <a:t>has </a:t>
            </a:r>
            <a:r>
              <a:rPr lang="en-US" sz="3600" b="1" i="1" dirty="0" smtClean="0"/>
              <a:t>the international car registration letters TR</a:t>
            </a:r>
            <a:r>
              <a:rPr lang="en-US" sz="3600" dirty="0" smtClean="0"/>
              <a:t>? </a:t>
            </a:r>
            <a:endParaRPr lang="en-US" sz="3600" dirty="0"/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6553200" y="4114800"/>
            <a:ext cx="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/>
          <p:nvPr/>
        </p:nvCxnSpPr>
        <p:spPr>
          <a:xfrm>
            <a:off x="2667000" y="4114800"/>
            <a:ext cx="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69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990600" y="685800"/>
            <a:ext cx="7543800" cy="52578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4400" dirty="0" smtClean="0"/>
              <a:t>In questions with </a:t>
            </a:r>
            <a:r>
              <a:rPr lang="en-US" sz="4400" b="1" i="1" dirty="0" smtClean="0"/>
              <a:t>prepositions</a:t>
            </a:r>
            <a:r>
              <a:rPr lang="en-US" sz="4400" dirty="0" smtClean="0"/>
              <a:t>, we usually put the preposition </a:t>
            </a:r>
            <a:r>
              <a:rPr lang="en-US" sz="4400" b="1" i="1" dirty="0" smtClean="0"/>
              <a:t>at the end of the sentence.</a:t>
            </a:r>
          </a:p>
          <a:p>
            <a:pPr algn="ctr"/>
            <a:endParaRPr lang="en-US" sz="4400" b="1" i="1" dirty="0" smtClean="0"/>
          </a:p>
          <a:p>
            <a:pPr algn="ctr"/>
            <a:r>
              <a:rPr lang="en-US" sz="4400" b="1" i="1" dirty="0" smtClean="0"/>
              <a:t>What </a:t>
            </a:r>
            <a:r>
              <a:rPr lang="en-US" sz="4400" dirty="0" smtClean="0"/>
              <a:t> </a:t>
            </a:r>
            <a:r>
              <a:rPr lang="en-US" sz="4400" b="1" i="1" dirty="0" smtClean="0">
                <a:solidFill>
                  <a:srgbClr val="C00000"/>
                </a:solidFill>
              </a:rPr>
              <a:t>does</a:t>
            </a:r>
            <a:r>
              <a:rPr lang="en-US" sz="4400" dirty="0" smtClean="0"/>
              <a:t> the Roman numeral C </a:t>
            </a:r>
            <a:r>
              <a:rPr lang="en-US" sz="4400" b="1" i="1" dirty="0" smtClean="0">
                <a:solidFill>
                  <a:schemeClr val="tx1"/>
                </a:solidFill>
              </a:rPr>
              <a:t>stand for </a:t>
            </a:r>
            <a:r>
              <a:rPr lang="en-US" sz="4400" b="1" i="1" dirty="0" smtClean="0">
                <a:solidFill>
                  <a:schemeClr val="tx2"/>
                </a:solidFill>
              </a:rPr>
              <a:t>? </a:t>
            </a:r>
          </a:p>
          <a:p>
            <a:pPr algn="ctr"/>
            <a:r>
              <a:rPr lang="en-US" sz="4400" b="1" i="1" dirty="0" smtClean="0"/>
              <a:t>Who </a:t>
            </a:r>
            <a:r>
              <a:rPr lang="en-US" sz="4400" b="1" i="1" dirty="0" smtClean="0">
                <a:solidFill>
                  <a:srgbClr val="C00000"/>
                </a:solidFill>
              </a:rPr>
              <a:t>did</a:t>
            </a:r>
            <a:r>
              <a:rPr lang="en-US" sz="4400" dirty="0" smtClean="0"/>
              <a:t> the Terracotta Army </a:t>
            </a:r>
            <a:r>
              <a:rPr lang="en-US" sz="4400" b="1" i="1" dirty="0" smtClean="0">
                <a:solidFill>
                  <a:schemeClr val="tx1"/>
                </a:solidFill>
              </a:rPr>
              <a:t>belong to</a:t>
            </a:r>
            <a:r>
              <a:rPr lang="en-US" sz="4400" dirty="0" smtClean="0"/>
              <a:t>?</a:t>
            </a:r>
            <a:endParaRPr lang="en-US" sz="4400" b="1" i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64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838200" y="685800"/>
            <a:ext cx="7543800" cy="52578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4400" dirty="0" smtClean="0"/>
              <a:t>In formal language the preposition can be used </a:t>
            </a:r>
            <a:r>
              <a:rPr lang="en-US" sz="44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first</a:t>
            </a:r>
            <a:r>
              <a:rPr lang="en-US" sz="4400" dirty="0" smtClean="0"/>
              <a:t> </a:t>
            </a:r>
            <a:r>
              <a:rPr lang="en-US" sz="4400" b="1" i="1" dirty="0" smtClean="0"/>
              <a:t>before </a:t>
            </a:r>
            <a:r>
              <a:rPr lang="en-US" sz="4400" dirty="0" smtClean="0"/>
              <a:t>the question word.</a:t>
            </a:r>
          </a:p>
          <a:p>
            <a:pPr algn="ctr"/>
            <a:endParaRPr lang="en-US" sz="4400" dirty="0" smtClean="0"/>
          </a:p>
          <a:p>
            <a:pPr algn="ctr"/>
            <a:r>
              <a:rPr lang="en-US" sz="4400" b="1" i="1" dirty="0" smtClean="0">
                <a:solidFill>
                  <a:schemeClr val="tx1"/>
                </a:solidFill>
              </a:rPr>
              <a:t>For what </a:t>
            </a:r>
            <a:r>
              <a:rPr lang="en-US" sz="4400" b="1" i="1" dirty="0" smtClean="0">
                <a:solidFill>
                  <a:srgbClr val="C00000"/>
                </a:solidFill>
              </a:rPr>
              <a:t>does</a:t>
            </a:r>
            <a:r>
              <a:rPr lang="en-US" sz="4400" dirty="0" smtClean="0"/>
              <a:t> the Roman numeral C </a:t>
            </a:r>
            <a:r>
              <a:rPr lang="en-US" sz="4400" b="1" i="1" dirty="0" smtClean="0">
                <a:solidFill>
                  <a:schemeClr val="tx1"/>
                </a:solidFill>
              </a:rPr>
              <a:t>stand</a:t>
            </a:r>
            <a:r>
              <a:rPr lang="en-US" sz="4400" dirty="0" smtClean="0"/>
              <a:t>?</a:t>
            </a:r>
          </a:p>
          <a:p>
            <a:pPr algn="ctr"/>
            <a:r>
              <a:rPr lang="en-US" sz="4400" b="1" i="1" dirty="0" smtClean="0">
                <a:solidFill>
                  <a:schemeClr val="tx1"/>
                </a:solidFill>
              </a:rPr>
              <a:t>To whom </a:t>
            </a:r>
            <a:r>
              <a:rPr lang="en-US" sz="4400" b="1" i="1" dirty="0" smtClean="0">
                <a:solidFill>
                  <a:srgbClr val="C00000"/>
                </a:solidFill>
              </a:rPr>
              <a:t>did</a:t>
            </a:r>
            <a:r>
              <a:rPr lang="en-US" sz="4400" dirty="0" smtClean="0"/>
              <a:t> the Terracotta Army </a:t>
            </a:r>
            <a:r>
              <a:rPr lang="en-US" sz="4400" b="1" i="1" dirty="0" smtClean="0">
                <a:solidFill>
                  <a:schemeClr val="tx1"/>
                </a:solidFill>
              </a:rPr>
              <a:t>belong</a:t>
            </a:r>
            <a:r>
              <a:rPr lang="en-US" sz="4400" dirty="0" smtClean="0"/>
              <a:t>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952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FD8CA19-ACDF-4720-9A29-676F55BA94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274</Words>
  <Application>Microsoft Office PowerPoint</Application>
  <PresentationFormat>Presentación en pantalla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Retrospección</vt:lpstr>
      <vt:lpstr>Questions Review</vt:lpstr>
      <vt:lpstr>What  &amp; Where </vt:lpstr>
      <vt:lpstr>How &amp; When</vt:lpstr>
      <vt:lpstr>Who &amp; Why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2015-05-01T21:30:54Z</dcterms:created>
  <dcterms:modified xsi:type="dcterms:W3CDTF">2015-05-05T14:57:31Z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TC019192439991</vt:lpwstr>
  </property>
</Properties>
</file>