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-480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7A86A3-C583-4F16-BDB1-BB5E75749259}" type="datetimeFigureOut">
              <a:rPr lang="es-ES" smtClean="0"/>
              <a:t>05/11/2013</a:t>
            </a:fld>
            <a:endParaRPr lang="es-E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1B7299-9D12-4301-8BF8-C30D089B6D82}" type="slidenum">
              <a:rPr lang="es-ES" smtClean="0"/>
              <a:t>‹#›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7A86A3-C583-4F16-BDB1-BB5E75749259}" type="datetimeFigureOut">
              <a:rPr lang="es-ES" smtClean="0"/>
              <a:t>05/11/2013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1B7299-9D12-4301-8BF8-C30D089B6D82}" type="slidenum">
              <a:rPr lang="es-ES" smtClean="0"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7A86A3-C583-4F16-BDB1-BB5E75749259}" type="datetimeFigureOut">
              <a:rPr lang="es-ES" smtClean="0"/>
              <a:t>05/11/2013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1B7299-9D12-4301-8BF8-C30D089B6D82}" type="slidenum">
              <a:rPr lang="es-ES" smtClean="0"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7A86A3-C583-4F16-BDB1-BB5E75749259}" type="datetimeFigureOut">
              <a:rPr lang="es-ES" smtClean="0"/>
              <a:t>05/11/2013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1B7299-9D12-4301-8BF8-C30D089B6D82}" type="slidenum">
              <a:rPr lang="es-ES" smtClean="0"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7A86A3-C583-4F16-BDB1-BB5E75749259}" type="datetimeFigureOut">
              <a:rPr lang="es-ES" smtClean="0"/>
              <a:t>05/11/2013</a:t>
            </a:fld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1B7299-9D12-4301-8BF8-C30D089B6D82}" type="slidenum">
              <a:rPr lang="es-ES" smtClean="0"/>
              <a:t>‹#›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7A86A3-C583-4F16-BDB1-BB5E75749259}" type="datetimeFigureOut">
              <a:rPr lang="es-ES" smtClean="0"/>
              <a:t>05/11/2013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1B7299-9D12-4301-8BF8-C30D089B6D82}" type="slidenum">
              <a:rPr lang="es-ES" smtClean="0"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7A86A3-C583-4F16-BDB1-BB5E75749259}" type="datetimeFigureOut">
              <a:rPr lang="es-ES" smtClean="0"/>
              <a:t>05/11/2013</a:t>
            </a:fld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1B7299-9D12-4301-8BF8-C30D089B6D82}" type="slidenum">
              <a:rPr lang="es-ES" smtClean="0"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7A86A3-C583-4F16-BDB1-BB5E75749259}" type="datetimeFigureOut">
              <a:rPr lang="es-ES" smtClean="0"/>
              <a:t>05/11/2013</a:t>
            </a:fld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1B7299-9D12-4301-8BF8-C30D089B6D82}" type="slidenum">
              <a:rPr lang="es-ES" smtClean="0"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7A86A3-C583-4F16-BDB1-BB5E75749259}" type="datetimeFigureOut">
              <a:rPr lang="es-ES" smtClean="0"/>
              <a:t>05/11/2013</a:t>
            </a:fld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1B7299-9D12-4301-8BF8-C30D089B6D82}" type="slidenum">
              <a:rPr lang="es-ES" smtClean="0"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7A86A3-C583-4F16-BDB1-BB5E75749259}" type="datetimeFigureOut">
              <a:rPr lang="es-ES" smtClean="0"/>
              <a:t>05/11/2013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1B7299-9D12-4301-8BF8-C30D089B6D82}" type="slidenum">
              <a:rPr lang="es-ES" smtClean="0"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7A86A3-C583-4F16-BDB1-BB5E75749259}" type="datetimeFigureOut">
              <a:rPr lang="es-ES" smtClean="0"/>
              <a:t>05/11/2013</a:t>
            </a:fld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A91B7299-9D12-4301-8BF8-C30D089B6D82}" type="slidenum">
              <a:rPr lang="es-ES" smtClean="0"/>
              <a:t>‹#›</a:t>
            </a:fld>
            <a:endParaRPr lang="es-E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DF7A86A3-C583-4F16-BDB1-BB5E75749259}" type="datetimeFigureOut">
              <a:rPr lang="es-ES" smtClean="0"/>
              <a:t>05/11/2013</a:t>
            </a:fld>
            <a:endParaRPr lang="es-E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A91B7299-9D12-4301-8BF8-C30D089B6D82}" type="slidenum">
              <a:rPr lang="es-ES" smtClean="0"/>
              <a:t>‹#›</a:t>
            </a:fld>
            <a:endParaRPr lang="es-E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395536" y="20929"/>
            <a:ext cx="7772400" cy="1008112"/>
          </a:xfrm>
        </p:spPr>
        <p:txBody>
          <a:bodyPr>
            <a:normAutofit/>
          </a:bodyPr>
          <a:lstStyle/>
          <a:p>
            <a:pPr algn="ctr"/>
            <a:r>
              <a:rPr lang="es-ES" sz="3500" dirty="0" smtClean="0">
                <a:solidFill>
                  <a:schemeClr val="tx1">
                    <a:lumMod val="95000"/>
                  </a:schemeClr>
                </a:solidFill>
              </a:rPr>
              <a:t>WILL FOR </a:t>
            </a:r>
            <a:r>
              <a:rPr lang="es-ES" sz="4000" dirty="0" smtClean="0">
                <a:solidFill>
                  <a:schemeClr val="tx1">
                    <a:lumMod val="95000"/>
                  </a:schemeClr>
                </a:solidFill>
              </a:rPr>
              <a:t>PRESENT</a:t>
            </a:r>
            <a:r>
              <a:rPr lang="es-ES" sz="3500" dirty="0" smtClean="0">
                <a:solidFill>
                  <a:schemeClr val="tx1">
                    <a:lumMod val="95000"/>
                  </a:schemeClr>
                </a:solidFill>
              </a:rPr>
              <a:t> HABITS</a:t>
            </a:r>
            <a:endParaRPr lang="es-ES" sz="3500" dirty="0">
              <a:solidFill>
                <a:schemeClr val="tx1">
                  <a:lumMod val="95000"/>
                </a:schemeClr>
              </a:solidFill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755576" y="1556792"/>
            <a:ext cx="7776864" cy="4680520"/>
          </a:xfrm>
        </p:spPr>
        <p:txBody>
          <a:bodyPr>
            <a:noAutofit/>
          </a:bodyPr>
          <a:lstStyle/>
          <a:p>
            <a:pPr algn="just"/>
            <a:r>
              <a:rPr lang="en-US" sz="2400" dirty="0">
                <a:solidFill>
                  <a:schemeClr val="tx1">
                    <a:lumMod val="95000"/>
                  </a:schemeClr>
                </a:solidFill>
              </a:rPr>
              <a:t>We can use will to talk about general truths and regular actions and habits in the present.</a:t>
            </a:r>
            <a:endParaRPr lang="es-ES" sz="2400" dirty="0">
              <a:solidFill>
                <a:schemeClr val="tx1">
                  <a:lumMod val="95000"/>
                </a:schemeClr>
              </a:solidFill>
            </a:endParaRPr>
          </a:p>
          <a:p>
            <a:pPr algn="l"/>
            <a:r>
              <a:rPr lang="en-US" sz="2400" dirty="0">
                <a:solidFill>
                  <a:schemeClr val="tx1">
                    <a:lumMod val="95000"/>
                  </a:schemeClr>
                </a:solidFill>
              </a:rPr>
              <a:t> </a:t>
            </a:r>
            <a:endParaRPr lang="es-ES" sz="2400" dirty="0">
              <a:solidFill>
                <a:schemeClr val="tx1">
                  <a:lumMod val="95000"/>
                </a:schemeClr>
              </a:solidFill>
            </a:endParaRPr>
          </a:p>
          <a:p>
            <a:pPr marL="342900" lvl="0" indent="-3429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tx1">
                    <a:lumMod val="95000"/>
                  </a:schemeClr>
                </a:solidFill>
              </a:rPr>
              <a:t>Crops won’t grow without water.</a:t>
            </a:r>
            <a:endParaRPr lang="es-ES" sz="2400" dirty="0">
              <a:solidFill>
                <a:schemeClr val="tx1">
                  <a:lumMod val="95000"/>
                </a:schemeClr>
              </a:solidFill>
            </a:endParaRPr>
          </a:p>
          <a:p>
            <a:pPr marL="342900" lvl="0" indent="-3429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tx1">
                    <a:lumMod val="95000"/>
                  </a:schemeClr>
                </a:solidFill>
              </a:rPr>
              <a:t>A car won’t move without any fuel.</a:t>
            </a:r>
            <a:endParaRPr lang="es-ES" sz="2400" dirty="0">
              <a:solidFill>
                <a:schemeClr val="tx1">
                  <a:lumMod val="95000"/>
                </a:schemeClr>
              </a:solidFill>
            </a:endParaRPr>
          </a:p>
          <a:p>
            <a:pPr marL="342900" lvl="0" indent="-3429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tx1">
                    <a:lumMod val="95000"/>
                  </a:schemeClr>
                </a:solidFill>
              </a:rPr>
              <a:t>An erupting volcano will throw rocks and hot lava.</a:t>
            </a:r>
            <a:endParaRPr lang="es-ES" sz="2400" dirty="0">
              <a:solidFill>
                <a:schemeClr val="tx1">
                  <a:lumMod val="95000"/>
                </a:schemeClr>
              </a:solidFill>
            </a:endParaRPr>
          </a:p>
          <a:p>
            <a:pPr marL="342900" lvl="0" indent="-3429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tx1">
                    <a:lumMod val="95000"/>
                  </a:schemeClr>
                </a:solidFill>
              </a:rPr>
              <a:t>All living things will die without any </a:t>
            </a:r>
            <a:r>
              <a:rPr lang="en-US" sz="2400" dirty="0" smtClean="0">
                <a:solidFill>
                  <a:schemeClr val="tx1">
                    <a:lumMod val="95000"/>
                  </a:schemeClr>
                </a:solidFill>
              </a:rPr>
              <a:t> water</a:t>
            </a:r>
            <a:r>
              <a:rPr lang="en-US" sz="2400" dirty="0">
                <a:solidFill>
                  <a:schemeClr val="tx1">
                    <a:lumMod val="95000"/>
                  </a:schemeClr>
                </a:solidFill>
              </a:rPr>
              <a:t>.</a:t>
            </a:r>
            <a:endParaRPr lang="es-ES" sz="2400" dirty="0">
              <a:solidFill>
                <a:schemeClr val="tx1">
                  <a:lumMod val="95000"/>
                </a:schemeClr>
              </a:solidFill>
            </a:endParaRPr>
          </a:p>
          <a:p>
            <a:pPr marL="342900" lvl="0" indent="-3429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tx1">
                    <a:lumMod val="95000"/>
                  </a:schemeClr>
                </a:solidFill>
              </a:rPr>
              <a:t>On Sunday morning </a:t>
            </a:r>
            <a:r>
              <a:rPr lang="en-US" sz="2400" dirty="0" smtClean="0">
                <a:solidFill>
                  <a:schemeClr val="tx1">
                    <a:lumMod val="95000"/>
                  </a:schemeClr>
                </a:solidFill>
              </a:rPr>
              <a:t> we will </a:t>
            </a:r>
            <a:r>
              <a:rPr lang="en-US" sz="2400" dirty="0">
                <a:solidFill>
                  <a:schemeClr val="tx1">
                    <a:lumMod val="95000"/>
                  </a:schemeClr>
                </a:solidFill>
              </a:rPr>
              <a:t>always go out to eat breakfast</a:t>
            </a:r>
            <a:r>
              <a:rPr lang="en-US" sz="2400" dirty="0" smtClean="0">
                <a:solidFill>
                  <a:schemeClr val="tx1">
                    <a:lumMod val="95000"/>
                  </a:schemeClr>
                </a:solidFill>
              </a:rPr>
              <a:t>.</a:t>
            </a:r>
            <a:endParaRPr lang="es-ES" sz="2400" dirty="0">
              <a:solidFill>
                <a:schemeClr val="tx1">
                  <a:lumMod val="9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225782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395536" y="20929"/>
            <a:ext cx="7772400" cy="1008112"/>
          </a:xfrm>
        </p:spPr>
        <p:txBody>
          <a:bodyPr>
            <a:normAutofit/>
          </a:bodyPr>
          <a:lstStyle/>
          <a:p>
            <a:pPr algn="ctr"/>
            <a:r>
              <a:rPr lang="en-US" sz="4000" dirty="0">
                <a:solidFill>
                  <a:schemeClr val="tx1">
                    <a:lumMod val="95000"/>
                  </a:schemeClr>
                </a:solidFill>
                <a:effectLst/>
              </a:rPr>
              <a:t>GET USED TO</a:t>
            </a:r>
            <a:endParaRPr lang="es-ES" sz="4000" dirty="0">
              <a:solidFill>
                <a:schemeClr val="tx1">
                  <a:lumMod val="95000"/>
                </a:schemeClr>
              </a:solidFill>
              <a:effectLst/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395536" y="1772816"/>
            <a:ext cx="8568952" cy="3816424"/>
          </a:xfrm>
        </p:spPr>
        <p:txBody>
          <a:bodyPr>
            <a:noAutofit/>
          </a:bodyPr>
          <a:lstStyle/>
          <a:p>
            <a:pPr marL="342900" lvl="0" indent="-3429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/>
              <a:t>We won’t get used to our new system if we don’t study it.</a:t>
            </a:r>
            <a:endParaRPr lang="es-ES" sz="2400" dirty="0"/>
          </a:p>
          <a:p>
            <a:pPr marL="342900" lvl="0" indent="-3429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/>
              <a:t>I haven’t gotten used to this country. I miss Honduras.</a:t>
            </a:r>
            <a:endParaRPr lang="es-ES" sz="2400" dirty="0"/>
          </a:p>
          <a:p>
            <a:pPr marL="342900" lvl="0" indent="-3429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/>
              <a:t>Luis has gotten used to working on weekends.</a:t>
            </a:r>
            <a:endParaRPr lang="es-ES" sz="2400" dirty="0"/>
          </a:p>
          <a:p>
            <a:pPr marL="342900" lvl="0" indent="-3429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/>
              <a:t>Peter gets used to new things very quickly.</a:t>
            </a:r>
            <a:endParaRPr lang="es-ES" sz="2400" dirty="0"/>
          </a:p>
          <a:p>
            <a:pPr marL="342900" lvl="0" indent="-3429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/>
              <a:t>I’m sure Hector will get used to working with his new boss.</a:t>
            </a:r>
            <a:endParaRPr lang="es-ES" sz="2400" dirty="0"/>
          </a:p>
          <a:p>
            <a:pPr lvl="0" algn="l">
              <a:lnSpc>
                <a:spcPct val="150000"/>
              </a:lnSpc>
            </a:pPr>
            <a:endParaRPr lang="es-ES" sz="2400" dirty="0"/>
          </a:p>
        </p:txBody>
      </p:sp>
    </p:spTree>
    <p:extLst>
      <p:ext uri="{BB962C8B-B14F-4D97-AF65-F5344CB8AC3E}">
        <p14:creationId xmlns:p14="http://schemas.microsoft.com/office/powerpoint/2010/main" val="29954930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395536" y="20929"/>
            <a:ext cx="7772400" cy="1008112"/>
          </a:xfrm>
        </p:spPr>
        <p:txBody>
          <a:bodyPr>
            <a:normAutofit/>
          </a:bodyPr>
          <a:lstStyle/>
          <a:p>
            <a:pPr algn="ctr"/>
            <a:r>
              <a:rPr lang="es-ES" sz="3500" dirty="0" smtClean="0">
                <a:solidFill>
                  <a:schemeClr val="tx1">
                    <a:lumMod val="95000"/>
                  </a:schemeClr>
                </a:solidFill>
              </a:rPr>
              <a:t>WILL FOR </a:t>
            </a:r>
            <a:r>
              <a:rPr lang="es-ES" sz="4000" dirty="0" smtClean="0">
                <a:solidFill>
                  <a:schemeClr val="tx1">
                    <a:lumMod val="95000"/>
                  </a:schemeClr>
                </a:solidFill>
              </a:rPr>
              <a:t>PRESENT</a:t>
            </a:r>
            <a:r>
              <a:rPr lang="es-ES" sz="3500" dirty="0" smtClean="0">
                <a:solidFill>
                  <a:schemeClr val="tx1">
                    <a:lumMod val="95000"/>
                  </a:schemeClr>
                </a:solidFill>
              </a:rPr>
              <a:t> HABITS</a:t>
            </a:r>
            <a:endParaRPr lang="es-ES" sz="3500" dirty="0">
              <a:solidFill>
                <a:schemeClr val="tx1">
                  <a:lumMod val="95000"/>
                </a:schemeClr>
              </a:solidFill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755576" y="1556792"/>
            <a:ext cx="7776864" cy="4680520"/>
          </a:xfrm>
        </p:spPr>
        <p:txBody>
          <a:bodyPr>
            <a:noAutofit/>
          </a:bodyPr>
          <a:lstStyle/>
          <a:p>
            <a:pPr marL="342900" lvl="0" indent="-3429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tx1">
                    <a:lumMod val="95000"/>
                  </a:schemeClr>
                </a:solidFill>
              </a:rPr>
              <a:t>In the week we’ll eat healthy food, but on the weekend we’ll eat fast food and desserts.</a:t>
            </a:r>
            <a:endParaRPr lang="es-ES" sz="2400" dirty="0">
              <a:solidFill>
                <a:schemeClr val="tx1">
                  <a:lumMod val="95000"/>
                </a:schemeClr>
              </a:solidFill>
            </a:endParaRPr>
          </a:p>
          <a:p>
            <a:pPr marL="342900" lvl="0" indent="-3429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tx1">
                    <a:lumMod val="95000"/>
                  </a:schemeClr>
                </a:solidFill>
              </a:rPr>
              <a:t>On a Saturday afternoon, I’ll always play soccer with my co-workers</a:t>
            </a:r>
            <a:r>
              <a:rPr lang="en-US" sz="2400" dirty="0" smtClean="0">
                <a:solidFill>
                  <a:schemeClr val="tx1">
                    <a:lumMod val="95000"/>
                  </a:schemeClr>
                </a:solidFill>
              </a:rPr>
              <a:t>.</a:t>
            </a:r>
            <a:endParaRPr lang="en-US" sz="2400" dirty="0" smtClean="0"/>
          </a:p>
          <a:p>
            <a:pPr marL="342900" lvl="0" indent="-3429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 smtClean="0"/>
              <a:t>He </a:t>
            </a:r>
            <a:r>
              <a:rPr lang="en-US" sz="2400" dirty="0"/>
              <a:t>will usually go out on Saturdays, but he’ll stay at home on a Sunday.</a:t>
            </a:r>
            <a:endParaRPr lang="es-ES" sz="2400" dirty="0"/>
          </a:p>
          <a:p>
            <a:pPr marL="342900" lvl="0" indent="-3429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/>
              <a:t>After class, I’ll usually go home and take a nice nap.</a:t>
            </a:r>
            <a:endParaRPr lang="es-ES" sz="2400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endParaRPr lang="es-ES" sz="2400" dirty="0">
              <a:solidFill>
                <a:schemeClr val="tx1">
                  <a:lumMod val="9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353240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395536" y="20929"/>
            <a:ext cx="7772400" cy="1008112"/>
          </a:xfrm>
        </p:spPr>
        <p:txBody>
          <a:bodyPr>
            <a:normAutofit/>
          </a:bodyPr>
          <a:lstStyle/>
          <a:p>
            <a:pPr algn="ctr"/>
            <a:r>
              <a:rPr lang="es-ES" sz="3500" dirty="0" smtClean="0">
                <a:solidFill>
                  <a:schemeClr val="tx1">
                    <a:lumMod val="95000"/>
                  </a:schemeClr>
                </a:solidFill>
              </a:rPr>
              <a:t>WILL FOR </a:t>
            </a:r>
            <a:r>
              <a:rPr lang="es-ES" sz="4000" dirty="0" smtClean="0">
                <a:solidFill>
                  <a:schemeClr val="tx1">
                    <a:lumMod val="95000"/>
                  </a:schemeClr>
                </a:solidFill>
              </a:rPr>
              <a:t>PRESENT</a:t>
            </a:r>
            <a:r>
              <a:rPr lang="es-ES" sz="3500" dirty="0" smtClean="0">
                <a:solidFill>
                  <a:schemeClr val="tx1">
                    <a:lumMod val="95000"/>
                  </a:schemeClr>
                </a:solidFill>
              </a:rPr>
              <a:t> HABITS</a:t>
            </a:r>
            <a:endParaRPr lang="es-ES" sz="3500" dirty="0">
              <a:solidFill>
                <a:schemeClr val="tx1">
                  <a:lumMod val="95000"/>
                </a:schemeClr>
              </a:solidFill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755576" y="1556792"/>
            <a:ext cx="7776864" cy="4680520"/>
          </a:xfrm>
        </p:spPr>
        <p:txBody>
          <a:bodyPr>
            <a:noAutofit/>
          </a:bodyPr>
          <a:lstStyle/>
          <a:p>
            <a:pPr algn="just"/>
            <a:r>
              <a:rPr lang="en-US" sz="2400" dirty="0"/>
              <a:t>In spoken English we can also use will to criticize or express disapproval of regular habits.</a:t>
            </a:r>
            <a:endParaRPr lang="es-ES" sz="2400" dirty="0"/>
          </a:p>
          <a:p>
            <a:pPr lvl="0" algn="l"/>
            <a:endParaRPr lang="en-US" sz="2400" dirty="0" smtClean="0"/>
          </a:p>
          <a:p>
            <a:pPr marL="342900" lvl="0" indent="-3429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 smtClean="0"/>
              <a:t>Those </a:t>
            </a:r>
            <a:r>
              <a:rPr lang="en-US" sz="2400" dirty="0"/>
              <a:t>children will keep banging the doors.</a:t>
            </a:r>
            <a:endParaRPr lang="es-ES" sz="2400" dirty="0"/>
          </a:p>
          <a:p>
            <a:pPr marL="342900" lvl="0" indent="-3429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/>
              <a:t>Please! Observe those kids, or they will finish destroying all the decoration.</a:t>
            </a:r>
            <a:endParaRPr lang="es-ES" sz="2400" dirty="0"/>
          </a:p>
          <a:p>
            <a:pPr marL="342900" lvl="0" indent="-3429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/>
              <a:t>She will watch </a:t>
            </a:r>
            <a:r>
              <a:rPr lang="en-US" sz="2400" dirty="0" err="1"/>
              <a:t>tv</a:t>
            </a:r>
            <a:r>
              <a:rPr lang="en-US" sz="2400" dirty="0"/>
              <a:t> late at night and fall asleep on the sofa.</a:t>
            </a:r>
            <a:endParaRPr lang="es-ES" sz="2400" dirty="0"/>
          </a:p>
          <a:p>
            <a:pPr marL="342900" lvl="0" indent="-3429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/>
              <a:t>He will continue dealing with drugs until he is taken to jail.</a:t>
            </a:r>
            <a:endParaRPr lang="es-ES" sz="2400" dirty="0"/>
          </a:p>
        </p:txBody>
      </p:sp>
    </p:spTree>
    <p:extLst>
      <p:ext uri="{BB962C8B-B14F-4D97-AF65-F5344CB8AC3E}">
        <p14:creationId xmlns:p14="http://schemas.microsoft.com/office/powerpoint/2010/main" val="35355552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395536" y="20929"/>
            <a:ext cx="7772400" cy="1008112"/>
          </a:xfrm>
        </p:spPr>
        <p:txBody>
          <a:bodyPr>
            <a:normAutofit/>
          </a:bodyPr>
          <a:lstStyle/>
          <a:p>
            <a:pPr algn="ctr"/>
            <a:r>
              <a:rPr lang="en-US" sz="4000" dirty="0">
                <a:solidFill>
                  <a:schemeClr val="tx1">
                    <a:lumMod val="95000"/>
                  </a:schemeClr>
                </a:solidFill>
                <a:effectLst/>
              </a:rPr>
              <a:t>USED TO AND WOULD </a:t>
            </a:r>
            <a:endParaRPr lang="es-ES" sz="4000" dirty="0">
              <a:solidFill>
                <a:schemeClr val="tx1">
                  <a:lumMod val="95000"/>
                </a:schemeClr>
              </a:solidFill>
              <a:effectLst/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755576" y="1124744"/>
            <a:ext cx="7776864" cy="4680520"/>
          </a:xfrm>
        </p:spPr>
        <p:txBody>
          <a:bodyPr>
            <a:noAutofit/>
          </a:bodyPr>
          <a:lstStyle/>
          <a:p>
            <a:pPr algn="just"/>
            <a:r>
              <a:rPr lang="en-US" sz="2400" dirty="0"/>
              <a:t>We use both used to and would to talk about repeated actions or habits in the past that don’t happen now</a:t>
            </a:r>
            <a:r>
              <a:rPr lang="en-US" sz="2400" dirty="0" smtClean="0"/>
              <a:t>.</a:t>
            </a:r>
          </a:p>
          <a:p>
            <a:pPr algn="l"/>
            <a:endParaRPr lang="es-ES" sz="2400" dirty="0"/>
          </a:p>
          <a:p>
            <a:pPr marL="342900" lvl="0" indent="-3429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/>
              <a:t>I used to drink a lot of milk. </a:t>
            </a:r>
            <a:endParaRPr lang="es-ES" sz="2400" dirty="0"/>
          </a:p>
          <a:p>
            <a:pPr marL="342900" lvl="0" indent="-342900" algn="l">
              <a:buFont typeface="Arial" panose="020B0604020202020204" pitchFamily="34" charset="0"/>
              <a:buChar char="•"/>
            </a:pPr>
            <a:r>
              <a:rPr lang="en-US" sz="2400" dirty="0"/>
              <a:t>Peter used to exercise a lot. Now he doesn’t have any time.</a:t>
            </a:r>
            <a:endParaRPr lang="es-ES" sz="2400" dirty="0"/>
          </a:p>
          <a:p>
            <a:pPr marL="342900" lvl="0" indent="-342900" algn="l">
              <a:buFont typeface="Arial" panose="020B0604020202020204" pitchFamily="34" charset="0"/>
              <a:buChar char="•"/>
            </a:pPr>
            <a:r>
              <a:rPr lang="en-US" sz="2400" dirty="0"/>
              <a:t>We used to play soccer with our father when we were children.</a:t>
            </a:r>
            <a:endParaRPr lang="es-ES" sz="2400" dirty="0"/>
          </a:p>
          <a:p>
            <a:pPr marL="342900" lvl="0" indent="-3429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/>
              <a:t>Marco used to drink coke. Now he only drinks water.</a:t>
            </a:r>
            <a:endParaRPr lang="es-ES" sz="2400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400" dirty="0"/>
              <a:t>The students used to have cellphones during exams. Now they are banned</a:t>
            </a:r>
            <a:endParaRPr lang="es-ES" sz="2400" dirty="0"/>
          </a:p>
        </p:txBody>
      </p:sp>
    </p:spTree>
    <p:extLst>
      <p:ext uri="{BB962C8B-B14F-4D97-AF65-F5344CB8AC3E}">
        <p14:creationId xmlns:p14="http://schemas.microsoft.com/office/powerpoint/2010/main" val="21315777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395536" y="20929"/>
            <a:ext cx="7772400" cy="1008112"/>
          </a:xfrm>
        </p:spPr>
        <p:txBody>
          <a:bodyPr>
            <a:normAutofit/>
          </a:bodyPr>
          <a:lstStyle/>
          <a:p>
            <a:pPr algn="ctr"/>
            <a:r>
              <a:rPr lang="en-US" sz="4000" dirty="0">
                <a:solidFill>
                  <a:schemeClr val="tx1">
                    <a:lumMod val="95000"/>
                  </a:schemeClr>
                </a:solidFill>
                <a:effectLst/>
              </a:rPr>
              <a:t>USED TO AND WOULD </a:t>
            </a:r>
            <a:endParaRPr lang="es-ES" sz="4000" dirty="0">
              <a:solidFill>
                <a:schemeClr val="tx1">
                  <a:lumMod val="95000"/>
                </a:schemeClr>
              </a:solidFill>
              <a:effectLst/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395536" y="1124744"/>
            <a:ext cx="8568952" cy="5400600"/>
          </a:xfrm>
        </p:spPr>
        <p:txBody>
          <a:bodyPr>
            <a:noAutofit/>
          </a:bodyPr>
          <a:lstStyle/>
          <a:p>
            <a:pPr marL="342900" lvl="0" indent="-3429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/>
              <a:t>I didn’t use to play soccer during my childhood. I used to play Baseball.</a:t>
            </a:r>
            <a:endParaRPr lang="es-ES" sz="2400" dirty="0"/>
          </a:p>
          <a:p>
            <a:pPr marL="342900" lvl="0" indent="-3429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/>
              <a:t>My father didn’t use to study with us. We studied alone.</a:t>
            </a:r>
            <a:endParaRPr lang="es-ES" sz="2400" dirty="0"/>
          </a:p>
          <a:p>
            <a:pPr marL="342900" lvl="0" indent="-3429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/>
              <a:t>We would go to </a:t>
            </a:r>
            <a:r>
              <a:rPr lang="en-US" sz="2400" dirty="0" smtClean="0"/>
              <a:t> with my father  to the stadium on Sundays. </a:t>
            </a:r>
            <a:endParaRPr lang="es-ES" sz="2400" dirty="0"/>
          </a:p>
          <a:p>
            <a:pPr marL="342900" lvl="0" indent="-3429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/>
              <a:t>On Sunday morning we would wake up at 8:00 and eat pancakes.</a:t>
            </a:r>
            <a:endParaRPr lang="es-ES" sz="2400" dirty="0"/>
          </a:p>
          <a:p>
            <a:pPr marL="342900" lvl="0" indent="-3429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/>
              <a:t>At school, I would play a lot with my classmates during recess.</a:t>
            </a:r>
            <a:endParaRPr lang="es-ES" sz="2400" dirty="0"/>
          </a:p>
          <a:p>
            <a:pPr marL="342900" lvl="0" indent="-3429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/>
              <a:t>Two years ago, she wouldn’t drink water. She would only drink sodas.</a:t>
            </a:r>
            <a:endParaRPr lang="es-ES" sz="2400" dirty="0"/>
          </a:p>
        </p:txBody>
      </p:sp>
    </p:spTree>
    <p:extLst>
      <p:ext uri="{BB962C8B-B14F-4D97-AF65-F5344CB8AC3E}">
        <p14:creationId xmlns:p14="http://schemas.microsoft.com/office/powerpoint/2010/main" val="21919782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395536" y="20929"/>
            <a:ext cx="7772400" cy="1008112"/>
          </a:xfrm>
        </p:spPr>
        <p:txBody>
          <a:bodyPr>
            <a:normAutofit/>
          </a:bodyPr>
          <a:lstStyle/>
          <a:p>
            <a:pPr algn="ctr"/>
            <a:r>
              <a:rPr lang="en-US" sz="4000" dirty="0">
                <a:solidFill>
                  <a:schemeClr val="tx1">
                    <a:lumMod val="95000"/>
                  </a:schemeClr>
                </a:solidFill>
                <a:effectLst/>
              </a:rPr>
              <a:t>USED TO AND WOULD </a:t>
            </a:r>
            <a:endParaRPr lang="es-ES" sz="4000" dirty="0">
              <a:solidFill>
                <a:schemeClr val="tx1">
                  <a:lumMod val="95000"/>
                </a:schemeClr>
              </a:solidFill>
              <a:effectLst/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395536" y="1124744"/>
            <a:ext cx="8568952" cy="5400600"/>
          </a:xfrm>
        </p:spPr>
        <p:txBody>
          <a:bodyPr>
            <a:noAutofit/>
          </a:bodyPr>
          <a:lstStyle/>
          <a:p>
            <a:pPr algn="l"/>
            <a:r>
              <a:rPr lang="en-US" sz="2400" dirty="0"/>
              <a:t>We also use would to describe actions that were very regular in the past</a:t>
            </a:r>
            <a:r>
              <a:rPr lang="en-US" sz="2400" dirty="0" smtClean="0"/>
              <a:t>.</a:t>
            </a:r>
          </a:p>
          <a:p>
            <a:pPr algn="l"/>
            <a:endParaRPr lang="es-ES" sz="2400" dirty="0"/>
          </a:p>
          <a:p>
            <a:pPr marL="342900" indent="-3429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/>
              <a:t> </a:t>
            </a:r>
            <a:r>
              <a:rPr lang="en-US" sz="2400" dirty="0" smtClean="0"/>
              <a:t>My </a:t>
            </a:r>
            <a:r>
              <a:rPr lang="en-US" sz="2400" dirty="0"/>
              <a:t>uncle Luis would buy us ice-cream after each soccer match we played.</a:t>
            </a:r>
            <a:endParaRPr lang="es-ES" sz="2400" dirty="0"/>
          </a:p>
          <a:p>
            <a:pPr marL="342900" lvl="0" indent="-3429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/>
              <a:t>My father would take me to the stadium every weekend.</a:t>
            </a:r>
            <a:endParaRPr lang="es-ES" sz="2400" dirty="0"/>
          </a:p>
          <a:p>
            <a:pPr marL="342900" lvl="0" indent="-3429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/>
              <a:t>Our teacher would punish us every time we misbehaved.</a:t>
            </a:r>
            <a:endParaRPr lang="es-ES" sz="2400" dirty="0"/>
          </a:p>
          <a:p>
            <a:pPr marL="342900" lvl="0" indent="-3429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/>
              <a:t>The school bus driver would get mad with us every time we shouted and messed around.</a:t>
            </a:r>
            <a:endParaRPr lang="es-ES" sz="2400" dirty="0"/>
          </a:p>
        </p:txBody>
      </p:sp>
    </p:spTree>
    <p:extLst>
      <p:ext uri="{BB962C8B-B14F-4D97-AF65-F5344CB8AC3E}">
        <p14:creationId xmlns:p14="http://schemas.microsoft.com/office/powerpoint/2010/main" val="3785398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395536" y="20929"/>
            <a:ext cx="7772400" cy="1008112"/>
          </a:xfrm>
        </p:spPr>
        <p:txBody>
          <a:bodyPr>
            <a:normAutofit/>
          </a:bodyPr>
          <a:lstStyle/>
          <a:p>
            <a:pPr algn="ctr"/>
            <a:r>
              <a:rPr lang="en-US" sz="4000" dirty="0">
                <a:solidFill>
                  <a:schemeClr val="tx1">
                    <a:lumMod val="95000"/>
                  </a:schemeClr>
                </a:solidFill>
                <a:effectLst/>
              </a:rPr>
              <a:t>BE USED TO</a:t>
            </a:r>
            <a:endParaRPr lang="es-ES" sz="4000" dirty="0">
              <a:solidFill>
                <a:schemeClr val="tx1">
                  <a:lumMod val="95000"/>
                </a:schemeClr>
              </a:solidFill>
              <a:effectLst/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395536" y="1340768"/>
            <a:ext cx="8568952" cy="4968552"/>
          </a:xfrm>
        </p:spPr>
        <p:txBody>
          <a:bodyPr>
            <a:noAutofit/>
          </a:bodyPr>
          <a:lstStyle/>
          <a:p>
            <a:pPr algn="just"/>
            <a:r>
              <a:rPr lang="en-US" sz="2400" dirty="0"/>
              <a:t>We use be used to + present participle/noun to talk about a situation which you are comfortable or not comfortable with.</a:t>
            </a:r>
            <a:endParaRPr lang="es-ES" sz="2400" dirty="0"/>
          </a:p>
          <a:p>
            <a:pPr lvl="0" algn="l"/>
            <a:endParaRPr lang="en-US" sz="2400" dirty="0" smtClean="0"/>
          </a:p>
          <a:p>
            <a:pPr marL="342900" lvl="0" indent="-3429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 smtClean="0"/>
              <a:t>I’m </a:t>
            </a:r>
            <a:r>
              <a:rPr lang="en-US" sz="2400" dirty="0"/>
              <a:t>used to texting while driving.</a:t>
            </a:r>
            <a:endParaRPr lang="es-ES" sz="2400" dirty="0"/>
          </a:p>
          <a:p>
            <a:pPr marL="342900" lvl="0" indent="-3429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/>
              <a:t>Luis is used to driving at night.</a:t>
            </a:r>
            <a:endParaRPr lang="es-ES" sz="2400" dirty="0"/>
          </a:p>
          <a:p>
            <a:pPr marL="342900" lvl="0" indent="-3429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/>
              <a:t>They are used to studying with all this noise.</a:t>
            </a:r>
            <a:endParaRPr lang="es-ES" sz="2400" dirty="0"/>
          </a:p>
          <a:p>
            <a:pPr marL="342900" lvl="0" indent="-3429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/>
              <a:t>The workers from the factory are used to all this noise.</a:t>
            </a:r>
            <a:endParaRPr lang="es-ES" sz="2400" dirty="0"/>
          </a:p>
          <a:p>
            <a:pPr marL="342900" lvl="0" indent="-3429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/>
              <a:t>When she was a teenager, she was used to exercising every day early in the morning.  </a:t>
            </a:r>
            <a:endParaRPr lang="es-ES" sz="2400" dirty="0"/>
          </a:p>
        </p:txBody>
      </p:sp>
    </p:spTree>
    <p:extLst>
      <p:ext uri="{BB962C8B-B14F-4D97-AF65-F5344CB8AC3E}">
        <p14:creationId xmlns:p14="http://schemas.microsoft.com/office/powerpoint/2010/main" val="3918653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395536" y="20929"/>
            <a:ext cx="7772400" cy="1008112"/>
          </a:xfrm>
        </p:spPr>
        <p:txBody>
          <a:bodyPr>
            <a:normAutofit/>
          </a:bodyPr>
          <a:lstStyle/>
          <a:p>
            <a:pPr algn="ctr"/>
            <a:r>
              <a:rPr lang="en-US" sz="4000" dirty="0">
                <a:solidFill>
                  <a:schemeClr val="tx1">
                    <a:lumMod val="95000"/>
                  </a:schemeClr>
                </a:solidFill>
                <a:effectLst/>
              </a:rPr>
              <a:t>BE USED TO</a:t>
            </a:r>
            <a:endParaRPr lang="es-ES" sz="4000" dirty="0">
              <a:solidFill>
                <a:schemeClr val="tx1">
                  <a:lumMod val="95000"/>
                </a:schemeClr>
              </a:solidFill>
              <a:effectLst/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395536" y="1340768"/>
            <a:ext cx="8568952" cy="4968552"/>
          </a:xfrm>
        </p:spPr>
        <p:txBody>
          <a:bodyPr>
            <a:noAutofit/>
          </a:bodyPr>
          <a:lstStyle/>
          <a:p>
            <a:pPr marL="342900" lvl="0" indent="-3429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/>
              <a:t>I am not used to his horrible </a:t>
            </a:r>
            <a:r>
              <a:rPr lang="en-US" sz="2400" dirty="0" smtClean="0"/>
              <a:t>noise</a:t>
            </a:r>
            <a:r>
              <a:rPr lang="en-US" sz="2400" dirty="0"/>
              <a:t>.</a:t>
            </a:r>
            <a:endParaRPr lang="es-ES" sz="2400" dirty="0"/>
          </a:p>
          <a:p>
            <a:pPr marL="342900" lvl="0" indent="-3429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/>
              <a:t>Our dogs were used to sleeping under this old table.</a:t>
            </a:r>
            <a:endParaRPr lang="es-ES" sz="2400" dirty="0"/>
          </a:p>
          <a:p>
            <a:pPr marL="342900" lvl="0" indent="-3429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/>
              <a:t>She wasn’t used to her new computer. That’s why she continued working with the old one.</a:t>
            </a:r>
            <a:endParaRPr lang="es-ES" sz="2400" dirty="0"/>
          </a:p>
          <a:p>
            <a:pPr marL="342900" lvl="0" indent="-3429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/>
              <a:t>Michael is used to traveling every weekend to </a:t>
            </a:r>
            <a:r>
              <a:rPr lang="en-US" sz="2400" dirty="0" err="1"/>
              <a:t>Danli</a:t>
            </a:r>
            <a:r>
              <a:rPr lang="en-US" sz="2400" dirty="0"/>
              <a:t>.</a:t>
            </a:r>
            <a:endParaRPr lang="es-ES" sz="2400" dirty="0"/>
          </a:p>
          <a:p>
            <a:pPr marL="342900" lvl="0" indent="-3429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/>
              <a:t>They weren’t used to that old uncomfortable car. That’s why they bought a new one.</a:t>
            </a:r>
            <a:endParaRPr lang="es-ES" sz="2400" dirty="0"/>
          </a:p>
        </p:txBody>
      </p:sp>
    </p:spTree>
    <p:extLst>
      <p:ext uri="{BB962C8B-B14F-4D97-AF65-F5344CB8AC3E}">
        <p14:creationId xmlns:p14="http://schemas.microsoft.com/office/powerpoint/2010/main" val="3378858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395536" y="20929"/>
            <a:ext cx="7772400" cy="1008112"/>
          </a:xfrm>
        </p:spPr>
        <p:txBody>
          <a:bodyPr>
            <a:normAutofit/>
          </a:bodyPr>
          <a:lstStyle/>
          <a:p>
            <a:pPr algn="ctr"/>
            <a:r>
              <a:rPr lang="en-US" sz="4000" dirty="0">
                <a:solidFill>
                  <a:schemeClr val="tx1">
                    <a:lumMod val="95000"/>
                  </a:schemeClr>
                </a:solidFill>
                <a:effectLst/>
              </a:rPr>
              <a:t>GET USED TO</a:t>
            </a:r>
            <a:endParaRPr lang="es-ES" sz="4000" dirty="0">
              <a:solidFill>
                <a:schemeClr val="tx1">
                  <a:lumMod val="95000"/>
                </a:schemeClr>
              </a:solidFill>
              <a:effectLst/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395536" y="1340768"/>
            <a:ext cx="8568952" cy="4968552"/>
          </a:xfrm>
        </p:spPr>
        <p:txBody>
          <a:bodyPr>
            <a:noAutofit/>
          </a:bodyPr>
          <a:lstStyle/>
          <a:p>
            <a:pPr algn="just"/>
            <a:r>
              <a:rPr lang="en-US" sz="2400" dirty="0"/>
              <a:t>We use be get used to + present participle/noun to talk about a new situation you are becoming or have become comfortable </a:t>
            </a:r>
            <a:r>
              <a:rPr lang="en-US" sz="2400" dirty="0" smtClean="0"/>
              <a:t>with </a:t>
            </a:r>
            <a:r>
              <a:rPr lang="en-US" sz="2400" dirty="0"/>
              <a:t>or haven’t become comfortable with yet</a:t>
            </a:r>
            <a:r>
              <a:rPr lang="en-US" sz="2400" dirty="0" smtClean="0"/>
              <a:t>.</a:t>
            </a:r>
          </a:p>
          <a:p>
            <a:pPr algn="l"/>
            <a:endParaRPr lang="es-ES" sz="2400" dirty="0"/>
          </a:p>
          <a:p>
            <a:pPr marL="342900" lvl="0" indent="-3429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/>
              <a:t>I’m getting used to sending text messages.</a:t>
            </a:r>
            <a:endParaRPr lang="es-ES" sz="2400" dirty="0"/>
          </a:p>
          <a:p>
            <a:pPr marL="342900" lvl="0" indent="-3429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/>
              <a:t>The class is getting used to the new teacher.</a:t>
            </a:r>
            <a:endParaRPr lang="es-ES" sz="2400" dirty="0"/>
          </a:p>
          <a:p>
            <a:pPr marL="342900" lvl="0" indent="-3429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/>
              <a:t>I got used to the new system rapidly.</a:t>
            </a:r>
            <a:endParaRPr lang="es-ES" sz="2400" dirty="0"/>
          </a:p>
          <a:p>
            <a:pPr marL="342900" lvl="0" indent="-3429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400" dirty="0"/>
              <a:t>My brother didn’t get used to his new cellphone. He is using his old one.</a:t>
            </a:r>
            <a:endParaRPr lang="es-ES" sz="2400" dirty="0"/>
          </a:p>
        </p:txBody>
      </p:sp>
    </p:spTree>
    <p:extLst>
      <p:ext uri="{BB962C8B-B14F-4D97-AF65-F5344CB8AC3E}">
        <p14:creationId xmlns:p14="http://schemas.microsoft.com/office/powerpoint/2010/main" val="802951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ujo">
  <a:themeElements>
    <a:clrScheme name="Flujo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lujo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ujo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395</TotalTime>
  <Words>638</Words>
  <Application>Microsoft Office PowerPoint</Application>
  <PresentationFormat>On-screen Show (4:3)</PresentationFormat>
  <Paragraphs>69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Flujo</vt:lpstr>
      <vt:lpstr>WILL FOR PRESENT HABITS</vt:lpstr>
      <vt:lpstr>WILL FOR PRESENT HABITS</vt:lpstr>
      <vt:lpstr>WILL FOR PRESENT HABITS</vt:lpstr>
      <vt:lpstr>USED TO AND WOULD </vt:lpstr>
      <vt:lpstr>USED TO AND WOULD </vt:lpstr>
      <vt:lpstr>USED TO AND WOULD </vt:lpstr>
      <vt:lpstr>BE USED TO</vt:lpstr>
      <vt:lpstr>BE USED TO</vt:lpstr>
      <vt:lpstr>GET USED TO</vt:lpstr>
      <vt:lpstr>GET USED TO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SCC</dc:creator>
  <cp:lastModifiedBy>Academia Ingles</cp:lastModifiedBy>
  <cp:revision>13</cp:revision>
  <dcterms:created xsi:type="dcterms:W3CDTF">2013-11-04T01:02:43Z</dcterms:created>
  <dcterms:modified xsi:type="dcterms:W3CDTF">2013-11-06T02:16:44Z</dcterms:modified>
</cp:coreProperties>
</file>