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 and perfect participle clauses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95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s-HN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HN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7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HN" sz="2000" b="1" dirty="0" err="1">
                <a:solidFill>
                  <a:schemeClr val="tx1"/>
                </a:solidFill>
              </a:rPr>
              <a:t>Present</a:t>
            </a:r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err="1">
                <a:solidFill>
                  <a:schemeClr val="tx1"/>
                </a:solidFill>
              </a:rPr>
              <a:t>Participle</a:t>
            </a:r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s-HN" sz="2000" b="1" dirty="0" err="1">
                <a:solidFill>
                  <a:schemeClr val="tx1"/>
                </a:solidFill>
              </a:rPr>
              <a:t>Clauses</a:t>
            </a:r>
            <a:r>
              <a:rPr lang="es-HN" sz="2000" b="1" dirty="0">
                <a:solidFill>
                  <a:schemeClr val="tx1"/>
                </a:solidFill>
              </a:rPr>
              <a:t>:</a:t>
            </a:r>
          </a:p>
          <a:p>
            <a:r>
              <a:rPr lang="es-HN" sz="2000" b="1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He sits in front of the </a:t>
            </a:r>
            <a:r>
              <a:rPr lang="en-US" sz="2000" dirty="0" err="1">
                <a:solidFill>
                  <a:schemeClr val="tx1"/>
                </a:solidFill>
              </a:rPr>
              <a:t>tv</a:t>
            </a:r>
            <a:r>
              <a:rPr lang="en-US" sz="2000" dirty="0">
                <a:solidFill>
                  <a:schemeClr val="tx1"/>
                </a:solidFill>
              </a:rPr>
              <a:t>. Every day, watching his favorite programs and thinking about his life.</a:t>
            </a:r>
          </a:p>
          <a:p>
            <a:r>
              <a:rPr lang="en-US" sz="2000" dirty="0">
                <a:solidFill>
                  <a:schemeClr val="tx1"/>
                </a:solidFill>
              </a:rPr>
              <a:t>Pablo studies every day, preparing for his on coming university exams.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Wondering what to do, I phoned my best friend.</a:t>
            </a:r>
          </a:p>
          <a:p>
            <a:r>
              <a:rPr lang="en-US" sz="2000" dirty="0">
                <a:solidFill>
                  <a:schemeClr val="tx1"/>
                </a:solidFill>
              </a:rPr>
              <a:t>Not knowing what had happened in front of my house, I went to sleep.</a:t>
            </a:r>
          </a:p>
          <a:p>
            <a:r>
              <a:rPr lang="en-US" sz="2000" dirty="0">
                <a:solidFill>
                  <a:schemeClr val="tx1"/>
                </a:solidFill>
              </a:rPr>
              <a:t>Cooking for her family, Gloria cut her finger.</a:t>
            </a:r>
          </a:p>
          <a:p>
            <a:r>
              <a:rPr lang="en-US" sz="2000" dirty="0">
                <a:solidFill>
                  <a:schemeClr val="tx1"/>
                </a:solidFill>
              </a:rPr>
              <a:t>Speeding at night, Peter had a terrible accident last weekend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000" dirty="0">
                <a:solidFill>
                  <a:schemeClr val="tx1"/>
                </a:solidFill>
              </a:rPr>
              <a:t> Not knowing what to do, I  went for a walk.</a:t>
            </a:r>
          </a:p>
          <a:p>
            <a:endParaRPr lang="en-US" sz="2000" dirty="0">
              <a:solidFill>
                <a:schemeClr val="tx1"/>
              </a:solidFill>
            </a:endParaRPr>
          </a:p>
          <a:p>
            <a:endParaRPr lang="es-HN" sz="2000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06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Perfect Participle Clauses: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Having spent some time doing some welding jobs with the army, he decided to join it.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Having spent a lot of money buying unnecessary things, Gloria regretted what she had done.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Having stared at him for a while, she smiled and left the room.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Having bought a gift for his girlfriend, Peter called her immediately.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Having broken the lamp while playing in the hallway, both boys were punished by their teacher.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Perhaps, having waited so long, she was just glad to have someone to support her again.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74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Linking</a:t>
            </a:r>
            <a:r>
              <a:rPr lang="es-HN" dirty="0" smtClean="0"/>
              <a:t> </a:t>
            </a:r>
            <a:r>
              <a:rPr lang="es-HN" dirty="0" err="1" smtClean="0"/>
              <a:t>words</a:t>
            </a:r>
            <a:endParaRPr lang="es-HN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38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Linking word + clause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Although</a:t>
            </a:r>
            <a:r>
              <a:rPr lang="es-HN" b="1" dirty="0" smtClean="0">
                <a:solidFill>
                  <a:schemeClr val="tx1"/>
                </a:solidFill>
              </a:rPr>
              <a:t> internet can </a:t>
            </a:r>
            <a:r>
              <a:rPr lang="es-HN" b="1" dirty="0" err="1" smtClean="0">
                <a:solidFill>
                  <a:schemeClr val="tx1"/>
                </a:solidFill>
              </a:rPr>
              <a:t>represent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something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negative</a:t>
            </a:r>
            <a:r>
              <a:rPr lang="es-HN" b="1" dirty="0" smtClean="0">
                <a:solidFill>
                  <a:schemeClr val="tx1"/>
                </a:solidFill>
              </a:rPr>
              <a:t> for humans, </a:t>
            </a:r>
            <a:r>
              <a:rPr lang="es-HN" b="1" dirty="0" err="1" smtClean="0">
                <a:solidFill>
                  <a:schemeClr val="tx1"/>
                </a:solidFill>
              </a:rPr>
              <a:t>it</a:t>
            </a:r>
            <a:r>
              <a:rPr lang="es-HN" b="1" dirty="0" smtClean="0">
                <a:solidFill>
                  <a:schemeClr val="tx1"/>
                </a:solidFill>
              </a:rPr>
              <a:t> can </a:t>
            </a:r>
            <a:r>
              <a:rPr lang="es-HN" b="1" dirty="0" err="1" smtClean="0">
                <a:solidFill>
                  <a:schemeClr val="tx1"/>
                </a:solidFill>
              </a:rPr>
              <a:t>also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influence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us</a:t>
            </a:r>
            <a:r>
              <a:rPr lang="es-HN" b="1" dirty="0" smtClean="0">
                <a:solidFill>
                  <a:schemeClr val="tx1"/>
                </a:solidFill>
              </a:rPr>
              <a:t> in </a:t>
            </a:r>
            <a:r>
              <a:rPr lang="es-HN" b="1" dirty="0" err="1" smtClean="0">
                <a:solidFill>
                  <a:schemeClr val="tx1"/>
                </a:solidFill>
              </a:rPr>
              <a:t>many</a:t>
            </a:r>
            <a:r>
              <a:rPr lang="es-HN" b="1" dirty="0" smtClean="0">
                <a:solidFill>
                  <a:schemeClr val="tx1"/>
                </a:solidFill>
              </a:rPr>
              <a:t> positive </a:t>
            </a:r>
            <a:r>
              <a:rPr lang="es-HN" b="1" dirty="0" err="1" smtClean="0">
                <a:solidFill>
                  <a:schemeClr val="tx1"/>
                </a:solidFill>
              </a:rPr>
              <a:t>manners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Mr. Smith was </a:t>
            </a:r>
            <a:r>
              <a:rPr lang="es-HN" b="1" dirty="0" err="1" smtClean="0">
                <a:solidFill>
                  <a:schemeClr val="tx1"/>
                </a:solidFill>
              </a:rPr>
              <a:t>concerned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because</a:t>
            </a:r>
            <a:r>
              <a:rPr lang="es-HN" b="1" dirty="0" smtClean="0">
                <a:solidFill>
                  <a:schemeClr val="tx1"/>
                </a:solidFill>
              </a:rPr>
              <a:t> his </a:t>
            </a:r>
            <a:r>
              <a:rPr lang="es-HN" b="1" dirty="0" err="1" smtClean="0">
                <a:solidFill>
                  <a:schemeClr val="tx1"/>
                </a:solidFill>
              </a:rPr>
              <a:t>daughter</a:t>
            </a:r>
            <a:r>
              <a:rPr lang="es-HN" b="1" dirty="0" smtClean="0">
                <a:solidFill>
                  <a:schemeClr val="tx1"/>
                </a:solidFill>
              </a:rPr>
              <a:t> was not </a:t>
            </a:r>
            <a:r>
              <a:rPr lang="es-HN" b="1" dirty="0" err="1" smtClean="0">
                <a:solidFill>
                  <a:schemeClr val="tx1"/>
                </a:solidFill>
              </a:rPr>
              <a:t>doing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well</a:t>
            </a:r>
            <a:r>
              <a:rPr lang="es-HN" b="1" dirty="0" smtClean="0">
                <a:solidFill>
                  <a:schemeClr val="tx1"/>
                </a:solidFill>
              </a:rPr>
              <a:t> at </a:t>
            </a:r>
            <a:r>
              <a:rPr lang="es-HN" b="1" dirty="0" err="1" smtClean="0">
                <a:solidFill>
                  <a:schemeClr val="tx1"/>
                </a:solidFill>
              </a:rPr>
              <a:t>school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Susan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told</a:t>
            </a:r>
            <a:r>
              <a:rPr lang="es-HN" b="1" dirty="0" smtClean="0">
                <a:solidFill>
                  <a:schemeClr val="tx1"/>
                </a:solidFill>
              </a:rPr>
              <a:t> me </a:t>
            </a:r>
            <a:r>
              <a:rPr lang="es-HN" b="1" dirty="0" err="1" smtClean="0">
                <a:solidFill>
                  <a:schemeClr val="tx1"/>
                </a:solidFill>
              </a:rPr>
              <a:t>that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after</a:t>
            </a:r>
            <a:r>
              <a:rPr lang="es-HN" b="1" u="sng" dirty="0" smtClean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the </a:t>
            </a:r>
            <a:r>
              <a:rPr lang="es-HN" b="1" dirty="0" err="1" smtClean="0">
                <a:solidFill>
                  <a:schemeClr val="tx1"/>
                </a:solidFill>
              </a:rPr>
              <a:t>graduation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ceremony</a:t>
            </a:r>
            <a:r>
              <a:rPr lang="es-HN" b="1" dirty="0" smtClean="0">
                <a:solidFill>
                  <a:schemeClr val="tx1"/>
                </a:solidFill>
              </a:rPr>
              <a:t> we </a:t>
            </a:r>
            <a:r>
              <a:rPr lang="es-HN" b="1" dirty="0" err="1" smtClean="0">
                <a:solidFill>
                  <a:schemeClr val="tx1"/>
                </a:solidFill>
              </a:rPr>
              <a:t>could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go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out</a:t>
            </a:r>
            <a:r>
              <a:rPr lang="es-HN" b="1" dirty="0" smtClean="0">
                <a:solidFill>
                  <a:schemeClr val="tx1"/>
                </a:solidFill>
              </a:rPr>
              <a:t> and </a:t>
            </a:r>
            <a:r>
              <a:rPr lang="es-HN" b="1" dirty="0" err="1" smtClean="0">
                <a:solidFill>
                  <a:schemeClr val="tx1"/>
                </a:solidFill>
              </a:rPr>
              <a:t>celebrate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Marco was </a:t>
            </a:r>
            <a:r>
              <a:rPr lang="es-HN" b="1" dirty="0" err="1" smtClean="0">
                <a:solidFill>
                  <a:schemeClr val="tx1"/>
                </a:solidFill>
              </a:rPr>
              <a:t>ready</a:t>
            </a:r>
            <a:r>
              <a:rPr lang="es-HN" b="1" dirty="0" smtClean="0">
                <a:solidFill>
                  <a:schemeClr val="tx1"/>
                </a:solidFill>
              </a:rPr>
              <a:t> to leave for the </a:t>
            </a:r>
            <a:r>
              <a:rPr lang="es-HN" b="1" dirty="0" err="1" smtClean="0">
                <a:solidFill>
                  <a:schemeClr val="tx1"/>
                </a:solidFill>
              </a:rPr>
              <a:t>graduation</a:t>
            </a:r>
            <a:r>
              <a:rPr lang="es-HN" b="1" dirty="0" smtClean="0">
                <a:solidFill>
                  <a:schemeClr val="tx1"/>
                </a:solidFill>
              </a:rPr>
              <a:t>, </a:t>
            </a:r>
            <a:r>
              <a:rPr lang="es-HN" b="1" u="sng" dirty="0" err="1" smtClean="0">
                <a:solidFill>
                  <a:schemeClr val="tx1"/>
                </a:solidFill>
              </a:rPr>
              <a:t>but</a:t>
            </a:r>
            <a:r>
              <a:rPr lang="es-HN" b="1" dirty="0" smtClean="0">
                <a:solidFill>
                  <a:schemeClr val="tx1"/>
                </a:solidFill>
              </a:rPr>
              <a:t> his </a:t>
            </a:r>
            <a:r>
              <a:rPr lang="es-HN" b="1" dirty="0" err="1" smtClean="0">
                <a:solidFill>
                  <a:schemeClr val="tx1"/>
                </a:solidFill>
              </a:rPr>
              <a:t>wife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wasn´t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Carlos </a:t>
            </a:r>
            <a:r>
              <a:rPr lang="es-HN" b="1" dirty="0" err="1" smtClean="0">
                <a:solidFill>
                  <a:schemeClr val="tx1"/>
                </a:solidFill>
              </a:rPr>
              <a:t>stopped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practicing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Volleyball</a:t>
            </a:r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u="sng" dirty="0" err="1" smtClean="0">
                <a:solidFill>
                  <a:schemeClr val="tx1"/>
                </a:solidFill>
              </a:rPr>
              <a:t>since</a:t>
            </a:r>
            <a:r>
              <a:rPr lang="es-HN" b="1" dirty="0" smtClean="0">
                <a:solidFill>
                  <a:schemeClr val="tx1"/>
                </a:solidFill>
              </a:rPr>
              <a:t> he </a:t>
            </a:r>
            <a:r>
              <a:rPr lang="es-HN" b="1" dirty="0" err="1" smtClean="0">
                <a:solidFill>
                  <a:schemeClr val="tx1"/>
                </a:solidFill>
              </a:rPr>
              <a:t>had</a:t>
            </a:r>
            <a:r>
              <a:rPr lang="es-HN" b="1" dirty="0" smtClean="0">
                <a:solidFill>
                  <a:schemeClr val="tx1"/>
                </a:solidFill>
              </a:rPr>
              <a:t> the car </a:t>
            </a:r>
            <a:r>
              <a:rPr lang="es-HN" b="1" dirty="0" err="1" smtClean="0">
                <a:solidFill>
                  <a:schemeClr val="tx1"/>
                </a:solidFill>
              </a:rPr>
              <a:t>accident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smtClean="0">
                <a:solidFill>
                  <a:schemeClr val="tx1"/>
                </a:solidFill>
              </a:rPr>
              <a:t> Mark </a:t>
            </a:r>
            <a:r>
              <a:rPr lang="es-HN" b="1" dirty="0" err="1" smtClean="0">
                <a:solidFill>
                  <a:schemeClr val="tx1"/>
                </a:solidFill>
              </a:rPr>
              <a:t>painted</a:t>
            </a:r>
            <a:r>
              <a:rPr lang="es-HN" b="1" dirty="0" smtClean="0">
                <a:solidFill>
                  <a:schemeClr val="tx1"/>
                </a:solidFill>
              </a:rPr>
              <a:t> the mural </a:t>
            </a:r>
            <a:r>
              <a:rPr lang="es-HN" b="1" u="sng" dirty="0" err="1" smtClean="0">
                <a:solidFill>
                  <a:schemeClr val="tx1"/>
                </a:solidFill>
              </a:rPr>
              <a:t>while</a:t>
            </a:r>
            <a:r>
              <a:rPr lang="es-HN" b="1" dirty="0" smtClean="0">
                <a:solidFill>
                  <a:schemeClr val="tx1"/>
                </a:solidFill>
              </a:rPr>
              <a:t> his </a:t>
            </a:r>
            <a:r>
              <a:rPr lang="es-HN" b="1" dirty="0" err="1" smtClean="0">
                <a:solidFill>
                  <a:schemeClr val="tx1"/>
                </a:solidFill>
              </a:rPr>
              <a:t>classmates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were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fooling</a:t>
            </a:r>
            <a:r>
              <a:rPr lang="es-HN" b="1" dirty="0" smtClean="0">
                <a:solidFill>
                  <a:schemeClr val="tx1"/>
                </a:solidFill>
              </a:rPr>
              <a:t> around.</a:t>
            </a:r>
          </a:p>
          <a:p>
            <a:r>
              <a:rPr lang="es-HN" b="1" dirty="0">
                <a:solidFill>
                  <a:schemeClr val="tx1"/>
                </a:solidFill>
              </a:rPr>
              <a:t> </a:t>
            </a:r>
            <a:r>
              <a:rPr lang="es-HN" b="1" dirty="0" err="1" smtClean="0">
                <a:solidFill>
                  <a:schemeClr val="tx1"/>
                </a:solidFill>
              </a:rPr>
              <a:t>She</a:t>
            </a:r>
            <a:r>
              <a:rPr lang="es-HN" b="1" dirty="0" smtClean="0">
                <a:solidFill>
                  <a:schemeClr val="tx1"/>
                </a:solidFill>
              </a:rPr>
              <a:t> was sleeping </a:t>
            </a:r>
            <a:r>
              <a:rPr lang="es-HN" b="1" u="sng" dirty="0" smtClean="0">
                <a:solidFill>
                  <a:schemeClr val="tx1"/>
                </a:solidFill>
              </a:rPr>
              <a:t>when</a:t>
            </a:r>
            <a:r>
              <a:rPr lang="es-HN" b="1" dirty="0" smtClean="0">
                <a:solidFill>
                  <a:schemeClr val="tx1"/>
                </a:solidFill>
              </a:rPr>
              <a:t> I </a:t>
            </a:r>
            <a:r>
              <a:rPr lang="es-HN" b="1" dirty="0" err="1" smtClean="0">
                <a:solidFill>
                  <a:schemeClr val="tx1"/>
                </a:solidFill>
              </a:rPr>
              <a:t>entered</a:t>
            </a:r>
            <a:r>
              <a:rPr lang="es-HN" b="1" dirty="0" smtClean="0">
                <a:solidFill>
                  <a:schemeClr val="tx1"/>
                </a:solidFill>
              </a:rPr>
              <a:t> her </a:t>
            </a:r>
            <a:r>
              <a:rPr lang="es-HN" b="1" dirty="0" err="1" smtClean="0">
                <a:solidFill>
                  <a:schemeClr val="tx1"/>
                </a:solidFill>
              </a:rPr>
              <a:t>room</a:t>
            </a:r>
            <a:r>
              <a:rPr lang="es-HN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HN" b="1" dirty="0" smtClean="0">
                <a:solidFill>
                  <a:schemeClr val="tx1"/>
                </a:solidFill>
              </a:rPr>
              <a:t>Luis </a:t>
            </a:r>
            <a:r>
              <a:rPr lang="es-HN" b="1" dirty="0" err="1" smtClean="0">
                <a:solidFill>
                  <a:schemeClr val="tx1"/>
                </a:solidFill>
              </a:rPr>
              <a:t>analyzed</a:t>
            </a:r>
            <a:r>
              <a:rPr lang="es-HN" b="1" dirty="0" smtClean="0">
                <a:solidFill>
                  <a:schemeClr val="tx1"/>
                </a:solidFill>
              </a:rPr>
              <a:t> the </a:t>
            </a:r>
            <a:r>
              <a:rPr lang="es-HN" b="1" dirty="0" err="1" smtClean="0">
                <a:solidFill>
                  <a:schemeClr val="tx1"/>
                </a:solidFill>
              </a:rPr>
              <a:t>information</a:t>
            </a:r>
            <a:r>
              <a:rPr lang="es-HN" b="1" dirty="0" smtClean="0">
                <a:solidFill>
                  <a:schemeClr val="tx1"/>
                </a:solidFill>
              </a:rPr>
              <a:t> </a:t>
            </a:r>
            <a:r>
              <a:rPr lang="es-HN" b="1" u="sng" dirty="0" smtClean="0">
                <a:solidFill>
                  <a:schemeClr val="tx1"/>
                </a:solidFill>
              </a:rPr>
              <a:t>as </a:t>
            </a:r>
            <a:r>
              <a:rPr lang="es-HN" b="1" dirty="0" smtClean="0">
                <a:solidFill>
                  <a:schemeClr val="tx1"/>
                </a:solidFill>
              </a:rPr>
              <a:t>we </a:t>
            </a:r>
            <a:r>
              <a:rPr lang="es-HN" b="1" dirty="0" err="1" smtClean="0">
                <a:solidFill>
                  <a:schemeClr val="tx1"/>
                </a:solidFill>
              </a:rPr>
              <a:t>searched</a:t>
            </a:r>
            <a:r>
              <a:rPr lang="es-HN" b="1" dirty="0" smtClean="0">
                <a:solidFill>
                  <a:schemeClr val="tx1"/>
                </a:solidFill>
              </a:rPr>
              <a:t> for more of </a:t>
            </a:r>
            <a:r>
              <a:rPr lang="es-HN" b="1" dirty="0" err="1" smtClean="0">
                <a:solidFill>
                  <a:schemeClr val="tx1"/>
                </a:solidFill>
              </a:rPr>
              <a:t>it</a:t>
            </a:r>
            <a:r>
              <a:rPr lang="es-HN" b="1" dirty="0" smtClean="0">
                <a:solidFill>
                  <a:schemeClr val="tx1"/>
                </a:solidFill>
              </a:rPr>
              <a:t>. 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1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Linking Word + </a:t>
            </a:r>
            <a:r>
              <a:rPr lang="en-US" dirty="0" err="1" smtClean="0">
                <a:solidFill>
                  <a:schemeClr val="tx1"/>
                </a:solidFill>
              </a:rPr>
              <a:t>ing</a:t>
            </a:r>
            <a:r>
              <a:rPr lang="en-US" dirty="0" smtClean="0">
                <a:solidFill>
                  <a:schemeClr val="tx1"/>
                </a:solidFill>
              </a:rPr>
              <a:t> Form/ Nouns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After </a:t>
            </a:r>
            <a:r>
              <a:rPr lang="en-US" b="1" dirty="0" smtClean="0">
                <a:solidFill>
                  <a:schemeClr val="tx1"/>
                </a:solidFill>
              </a:rPr>
              <a:t>arriving home, I immediately took a bath.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As well as </a:t>
            </a:r>
            <a:r>
              <a:rPr lang="en-US" b="1" dirty="0" smtClean="0">
                <a:solidFill>
                  <a:schemeClr val="tx1"/>
                </a:solidFill>
              </a:rPr>
              <a:t>having poor grades, she felt very unmotivated.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Despite  </a:t>
            </a:r>
            <a:r>
              <a:rPr lang="en-US" b="1" dirty="0" smtClean="0">
                <a:solidFill>
                  <a:schemeClr val="tx1"/>
                </a:solidFill>
              </a:rPr>
              <a:t>being handicapped, Mike was one of the best employees in the company.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In addition to </a:t>
            </a:r>
            <a:r>
              <a:rPr lang="en-US" b="1" dirty="0" smtClean="0">
                <a:solidFill>
                  <a:schemeClr val="tx1"/>
                </a:solidFill>
              </a:rPr>
              <a:t>being arrogant, he was selfish and greedy.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In spite of </a:t>
            </a:r>
            <a:r>
              <a:rPr lang="en-US" b="1" dirty="0" smtClean="0">
                <a:solidFill>
                  <a:schemeClr val="tx1"/>
                </a:solidFill>
              </a:rPr>
              <a:t>needing help, Mary never asked for it.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As a result of </a:t>
            </a:r>
            <a:r>
              <a:rPr lang="en-US" b="1" dirty="0" smtClean="0">
                <a:solidFill>
                  <a:schemeClr val="tx1"/>
                </a:solidFill>
              </a:rPr>
              <a:t>not studying enough, Robert almost flunked his final exam.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She told me that </a:t>
            </a:r>
            <a:r>
              <a:rPr lang="en-US" b="1" u="sng" dirty="0" smtClean="0">
                <a:solidFill>
                  <a:schemeClr val="tx1"/>
                </a:solidFill>
              </a:rPr>
              <a:t>because of </a:t>
            </a:r>
            <a:r>
              <a:rPr lang="en-US" b="1" dirty="0" smtClean="0">
                <a:solidFill>
                  <a:schemeClr val="tx1"/>
                </a:solidFill>
              </a:rPr>
              <a:t>doing too much exercise, she had muscle rupture.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On account of </a:t>
            </a:r>
            <a:r>
              <a:rPr lang="en-US" b="1" dirty="0" smtClean="0">
                <a:solidFill>
                  <a:schemeClr val="tx1"/>
                </a:solidFill>
              </a:rPr>
              <a:t>being very organized and dedicated, he was promoted to Regional manager in less than one year working in the company.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09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In </a:t>
            </a:r>
            <a:r>
              <a:rPr lang="en-US" b="1" u="sng" dirty="0" smtClean="0">
                <a:solidFill>
                  <a:schemeClr val="tx1"/>
                </a:solidFill>
              </a:rPr>
              <a:t>addition to </a:t>
            </a:r>
            <a:r>
              <a:rPr lang="en-US" b="1" dirty="0" smtClean="0">
                <a:solidFill>
                  <a:schemeClr val="tx1"/>
                </a:solidFill>
              </a:rPr>
              <a:t>the bonus, the company will give us a tripe.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u="sng" dirty="0" smtClean="0">
                <a:solidFill>
                  <a:schemeClr val="tx1"/>
                </a:solidFill>
              </a:rPr>
              <a:t>In spite of </a:t>
            </a:r>
            <a:r>
              <a:rPr lang="en-US" b="1" dirty="0" smtClean="0">
                <a:solidFill>
                  <a:schemeClr val="tx1"/>
                </a:solidFill>
              </a:rPr>
              <a:t>his position in the company, he was extremely humble with all the employees.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manager said that </a:t>
            </a:r>
            <a:r>
              <a:rPr lang="en-US" b="1" u="sng" dirty="0" smtClean="0">
                <a:solidFill>
                  <a:schemeClr val="tx1"/>
                </a:solidFill>
              </a:rPr>
              <a:t>as well as </a:t>
            </a:r>
            <a:r>
              <a:rPr lang="en-US" b="1" dirty="0" smtClean="0">
                <a:solidFill>
                  <a:schemeClr val="tx1"/>
                </a:solidFill>
              </a:rPr>
              <a:t>the machinery, some of the equipment needed maintenance.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 He wrote the letter </a:t>
            </a:r>
            <a:r>
              <a:rPr lang="en-US" b="1" u="sng" dirty="0" smtClean="0">
                <a:solidFill>
                  <a:schemeClr val="tx1"/>
                </a:solidFill>
              </a:rPr>
              <a:t>following</a:t>
            </a:r>
            <a:r>
              <a:rPr lang="en-US" b="1" dirty="0" smtClean="0">
                <a:solidFill>
                  <a:schemeClr val="tx1"/>
                </a:solidFill>
              </a:rPr>
              <a:t> his daughter´s departure.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village population had to leave the place </a:t>
            </a:r>
            <a:r>
              <a:rPr lang="en-US" b="1" u="sng" dirty="0" smtClean="0">
                <a:solidFill>
                  <a:schemeClr val="tx1"/>
                </a:solidFill>
              </a:rPr>
              <a:t>owing to </a:t>
            </a:r>
            <a:r>
              <a:rPr lang="en-US" b="1" dirty="0" smtClean="0">
                <a:solidFill>
                  <a:schemeClr val="tx1"/>
                </a:solidFill>
              </a:rPr>
              <a:t>the strong and long drought.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Linking Word + New Sentence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/>
                </a:solidFill>
              </a:rPr>
              <a:t>Mr. Smith got really </a:t>
            </a:r>
            <a:r>
              <a:rPr lang="en-US" b="1" dirty="0" smtClean="0">
                <a:solidFill>
                  <a:schemeClr val="tx1"/>
                </a:solidFill>
              </a:rPr>
              <a:t>sick </a:t>
            </a:r>
            <a:r>
              <a:rPr lang="en-US" b="1" dirty="0" smtClean="0">
                <a:solidFill>
                  <a:schemeClr val="tx1"/>
                </a:solidFill>
              </a:rPr>
              <a:t>last year. </a:t>
            </a:r>
            <a:r>
              <a:rPr lang="en-US" b="1" u="sng" dirty="0" smtClean="0">
                <a:solidFill>
                  <a:schemeClr val="tx1"/>
                </a:solidFill>
              </a:rPr>
              <a:t>However,</a:t>
            </a:r>
            <a:r>
              <a:rPr lang="en-US" b="1" dirty="0" smtClean="0">
                <a:solidFill>
                  <a:schemeClr val="tx1"/>
                </a:solidFill>
              </a:rPr>
              <a:t> he managed to improve his health condition after some months.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Motagua</a:t>
            </a:r>
            <a:r>
              <a:rPr lang="en-US" b="1" dirty="0" smtClean="0">
                <a:solidFill>
                  <a:schemeClr val="tx1"/>
                </a:solidFill>
              </a:rPr>
              <a:t> has four important players in the injury list. </a:t>
            </a:r>
            <a:r>
              <a:rPr lang="en-US" b="1" u="sng" dirty="0" smtClean="0">
                <a:solidFill>
                  <a:schemeClr val="tx1"/>
                </a:solidFill>
              </a:rPr>
              <a:t>Nevertheless,</a:t>
            </a:r>
            <a:r>
              <a:rPr lang="en-US" b="1" dirty="0" smtClean="0">
                <a:solidFill>
                  <a:schemeClr val="tx1"/>
                </a:solidFill>
              </a:rPr>
              <a:t> it is still in first place in the tournament.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We can´t travel to the beach this weekend because Luis has to finish his project. </a:t>
            </a:r>
            <a:r>
              <a:rPr lang="en-US" b="1" u="sng" dirty="0" smtClean="0">
                <a:solidFill>
                  <a:schemeClr val="tx1"/>
                </a:solidFill>
              </a:rPr>
              <a:t>Moreover, </a:t>
            </a:r>
            <a:r>
              <a:rPr lang="en-US" b="1" dirty="0" smtClean="0">
                <a:solidFill>
                  <a:schemeClr val="tx1"/>
                </a:solidFill>
              </a:rPr>
              <a:t>the weather cast is not so positive for the end of the week.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It has rained continuously for more than three days. </a:t>
            </a:r>
            <a:r>
              <a:rPr lang="en-US" b="1" u="sng" dirty="0" smtClean="0">
                <a:solidFill>
                  <a:schemeClr val="tx1"/>
                </a:solidFill>
              </a:rPr>
              <a:t>Consequently,</a:t>
            </a:r>
            <a:r>
              <a:rPr lang="en-US" b="1" dirty="0" smtClean="0">
                <a:solidFill>
                  <a:schemeClr val="tx1"/>
                </a:solidFill>
              </a:rPr>
              <a:t> several rivers have caused floods in different </a:t>
            </a:r>
            <a:r>
              <a:rPr lang="en-US" b="1" dirty="0" smtClean="0">
                <a:solidFill>
                  <a:schemeClr val="tx1"/>
                </a:solidFill>
              </a:rPr>
              <a:t>parts </a:t>
            </a:r>
            <a:r>
              <a:rPr lang="en-US" b="1" dirty="0" smtClean="0">
                <a:solidFill>
                  <a:schemeClr val="tx1"/>
                </a:solidFill>
              </a:rPr>
              <a:t>of the </a:t>
            </a:r>
            <a:r>
              <a:rPr lang="en-US" b="1" dirty="0" smtClean="0">
                <a:solidFill>
                  <a:schemeClr val="tx1"/>
                </a:solidFill>
              </a:rPr>
              <a:t>country.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Yesterday I woke very early and I prepared my breakfast. </a:t>
            </a:r>
            <a:r>
              <a:rPr lang="en-US" b="1" u="sng" dirty="0" smtClean="0">
                <a:solidFill>
                  <a:schemeClr val="tx1"/>
                </a:solidFill>
              </a:rPr>
              <a:t>Afterwards</a:t>
            </a:r>
            <a:r>
              <a:rPr lang="en-US" b="1" dirty="0" smtClean="0">
                <a:solidFill>
                  <a:schemeClr val="tx1"/>
                </a:solidFill>
              </a:rPr>
              <a:t>, I called my brother to ask him what time he would pick me up.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8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Last night Mike entered the house yelling at John and also threatening him. </a:t>
            </a:r>
            <a:r>
              <a:rPr lang="en-US" b="1" u="sng" dirty="0" smtClean="0">
                <a:solidFill>
                  <a:schemeClr val="tx1"/>
                </a:solidFill>
              </a:rPr>
              <a:t>Subsequently,</a:t>
            </a:r>
            <a:r>
              <a:rPr lang="en-US" b="1" dirty="0" smtClean="0">
                <a:solidFill>
                  <a:schemeClr val="tx1"/>
                </a:solidFill>
              </a:rPr>
              <a:t> John left the house and drove away.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The company suspended some employees due to this crisis. </a:t>
            </a:r>
            <a:r>
              <a:rPr lang="en-US" b="1" u="sng" dirty="0" smtClean="0">
                <a:solidFill>
                  <a:schemeClr val="tx1"/>
                </a:solidFill>
              </a:rPr>
              <a:t>What´s more </a:t>
            </a:r>
            <a:r>
              <a:rPr lang="en-US" b="1" dirty="0" smtClean="0">
                <a:solidFill>
                  <a:schemeClr val="tx1"/>
                </a:solidFill>
              </a:rPr>
              <a:t>incredible is that they were notified through an email.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At 9:30 yesterday, the firefighters had already controlled the fire in the hotel. </a:t>
            </a:r>
            <a:r>
              <a:rPr lang="en-US" b="1" u="sng" dirty="0" smtClean="0">
                <a:solidFill>
                  <a:schemeClr val="tx1"/>
                </a:solidFill>
              </a:rPr>
              <a:t>Yet</a:t>
            </a:r>
            <a:r>
              <a:rPr lang="en-US" b="1" dirty="0" smtClean="0">
                <a:solidFill>
                  <a:schemeClr val="tx1"/>
                </a:solidFill>
              </a:rPr>
              <a:t>, few people were still inside their rooms at that hour.</a:t>
            </a:r>
          </a:p>
          <a:p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Ana liked the tour, especially swimming with dolphins. </a:t>
            </a:r>
            <a:r>
              <a:rPr lang="en-US" b="1" u="sng" dirty="0" smtClean="0">
                <a:solidFill>
                  <a:schemeClr val="tx1"/>
                </a:solidFill>
              </a:rPr>
              <a:t>On the other hand</a:t>
            </a:r>
            <a:r>
              <a:rPr lang="en-US" b="1" dirty="0" smtClean="0">
                <a:solidFill>
                  <a:schemeClr val="tx1"/>
                </a:solidFill>
              </a:rPr>
              <a:t>, she told me that she didn´t like the guide´s lack of kindness.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8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672</TotalTime>
  <Words>791</Words>
  <Application>Microsoft Office PowerPoint</Application>
  <PresentationFormat>Panorámica</PresentationFormat>
  <Paragraphs>51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Corbel</vt:lpstr>
      <vt:lpstr>Basis</vt:lpstr>
      <vt:lpstr>Present and perfect participle clauses</vt:lpstr>
      <vt:lpstr>Presentación de PowerPoint</vt:lpstr>
      <vt:lpstr>Presentación de PowerPoint</vt:lpstr>
      <vt:lpstr>Linking words</vt:lpstr>
      <vt:lpstr>Linking word + clause</vt:lpstr>
      <vt:lpstr>Linking Word + ing Form/ Nouns</vt:lpstr>
      <vt:lpstr>Presentación de PowerPoint</vt:lpstr>
      <vt:lpstr>Linking Word + New Sentence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 (0)</dc:title>
  <dc:creator>English Academy</dc:creator>
  <cp:lastModifiedBy>Mama y Papa</cp:lastModifiedBy>
  <cp:revision>59</cp:revision>
  <dcterms:created xsi:type="dcterms:W3CDTF">2020-02-17T23:22:47Z</dcterms:created>
  <dcterms:modified xsi:type="dcterms:W3CDTF">2020-06-19T02:42:19Z</dcterms:modified>
</cp:coreProperties>
</file>