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Passive Causative</a:t>
            </a:r>
            <a:br>
              <a:rPr lang="en-US" dirty="0"/>
            </a:br>
            <a:r>
              <a:rPr lang="en-US" dirty="0"/>
              <a:t>(Arranging Services)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s-HN" sz="2400" b="1" dirty="0" smtClean="0">
                <a:solidFill>
                  <a:schemeClr val="tx1"/>
                </a:solidFill>
              </a:rPr>
              <a:t>B) </a:t>
            </a:r>
            <a:r>
              <a:rPr lang="en-US" sz="2400" b="1" dirty="0">
                <a:solidFill>
                  <a:schemeClr val="tx1"/>
                </a:solidFill>
              </a:rPr>
              <a:t>Write sentences with the passive causative for </a:t>
            </a:r>
            <a:r>
              <a:rPr lang="en-US" sz="2400" b="1" dirty="0" smtClean="0">
                <a:solidFill>
                  <a:schemeClr val="tx1"/>
                </a:solidFill>
              </a:rPr>
              <a:t>persuasion </a:t>
            </a:r>
            <a:r>
              <a:rPr lang="en-US" sz="2400" b="1" dirty="0">
                <a:solidFill>
                  <a:schemeClr val="tx1"/>
                </a:solidFill>
              </a:rPr>
              <a:t>using the following verbs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help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move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clean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explain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accompany</a:t>
            </a:r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Write sentences with the passive causative for </a:t>
            </a:r>
            <a:r>
              <a:rPr lang="en-US" sz="2400" b="1" dirty="0" smtClean="0">
                <a:solidFill>
                  <a:schemeClr val="tx1"/>
                </a:solidFill>
              </a:rPr>
              <a:t>obligation </a:t>
            </a:r>
            <a:r>
              <a:rPr lang="en-US" sz="2400" b="1" dirty="0">
                <a:solidFill>
                  <a:schemeClr val="tx1"/>
                </a:solidFill>
              </a:rPr>
              <a:t>using the following verbs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sweep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dust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iron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wash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help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call</a:t>
            </a:r>
            <a:endParaRPr lang="en-US" sz="2400" b="1" dirty="0">
              <a:solidFill>
                <a:schemeClr val="tx1"/>
              </a:solidFill>
            </a:endParaRPr>
          </a:p>
          <a:p>
            <a:endParaRPr lang="es-HN" sz="2400" dirty="0"/>
          </a:p>
        </p:txBody>
      </p:sp>
    </p:spTree>
    <p:extLst>
      <p:ext uri="{BB962C8B-B14F-4D97-AF65-F5344CB8AC3E}">
        <p14:creationId xmlns:p14="http://schemas.microsoft.com/office/powerpoint/2010/main" val="126834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Focusing</a:t>
            </a:r>
            <a:r>
              <a:rPr lang="es-HN" dirty="0" smtClean="0"/>
              <a:t>  </a:t>
            </a:r>
            <a:r>
              <a:rPr lang="es-HN" dirty="0" err="1" smtClean="0"/>
              <a:t>adverbs</a:t>
            </a:r>
            <a:endParaRPr lang="es-HN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63625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Only, just, and even always come directly before the word they are emphasizing.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Only Dave knows how hard they worked yesterday.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We only saw birds and monkeys at the zoo.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 </a:t>
            </a:r>
            <a:r>
              <a:rPr lang="en-US" dirty="0">
                <a:solidFill>
                  <a:schemeClr val="tx1"/>
                </a:solidFill>
              </a:rPr>
              <a:t>only spoke with Charles and Robert at the party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Mike was the only survivor in the accident.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Just Carlos has a car in the group.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We worked just with Susan and Mary. The rest didn’t come.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Just Cesar knew how to repair the computer.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Just the chicken and the rice were really delicious.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33153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TOO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We can invest in that company too.</a:t>
            </a:r>
          </a:p>
          <a:p>
            <a:r>
              <a:rPr lang="en-US" dirty="0">
                <a:solidFill>
                  <a:schemeClr val="tx1"/>
                </a:solidFill>
              </a:rPr>
              <a:t>Fernando likes her cake too.</a:t>
            </a:r>
          </a:p>
          <a:p>
            <a:r>
              <a:rPr lang="en-US" dirty="0">
                <a:solidFill>
                  <a:schemeClr val="tx1"/>
                </a:solidFill>
              </a:rPr>
              <a:t>Peter makes a lot of noise too.</a:t>
            </a:r>
          </a:p>
          <a:p>
            <a:r>
              <a:rPr lang="en-US" dirty="0">
                <a:solidFill>
                  <a:schemeClr val="tx1"/>
                </a:solidFill>
              </a:rPr>
              <a:t>We are traveling to Canada too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We bought a new iPad as well.</a:t>
            </a:r>
          </a:p>
          <a:p>
            <a:r>
              <a:rPr lang="en-US" dirty="0">
                <a:solidFill>
                  <a:schemeClr val="tx1"/>
                </a:solidFill>
              </a:rPr>
              <a:t>I brought my bike as well.</a:t>
            </a:r>
          </a:p>
          <a:p>
            <a:r>
              <a:rPr lang="en-US" dirty="0">
                <a:solidFill>
                  <a:schemeClr val="tx1"/>
                </a:solidFill>
              </a:rPr>
              <a:t>She traveled last year to Miami as well.</a:t>
            </a:r>
          </a:p>
          <a:p>
            <a:r>
              <a:rPr lang="en-US" dirty="0">
                <a:solidFill>
                  <a:schemeClr val="tx1"/>
                </a:solidFill>
              </a:rPr>
              <a:t>We will eat pizza as well.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16889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u="sng" dirty="0">
                <a:solidFill>
                  <a:schemeClr val="tx1"/>
                </a:solidFill>
              </a:rPr>
              <a:t>Also + sentence </a:t>
            </a:r>
          </a:p>
          <a:p>
            <a:r>
              <a:rPr lang="en-US" dirty="0">
                <a:solidFill>
                  <a:schemeClr val="tx1"/>
                </a:solidFill>
              </a:rPr>
              <a:t>Also, she runs an important company in New York.</a:t>
            </a:r>
          </a:p>
          <a:p>
            <a:r>
              <a:rPr lang="en-US" dirty="0">
                <a:solidFill>
                  <a:schemeClr val="tx1"/>
                </a:solidFill>
              </a:rPr>
              <a:t>Also, he has two cars and a motorcycle.</a:t>
            </a:r>
          </a:p>
          <a:p>
            <a:r>
              <a:rPr lang="en-US" dirty="0">
                <a:solidFill>
                  <a:schemeClr val="tx1"/>
                </a:solidFill>
              </a:rPr>
              <a:t>Also, we’ll travel to </a:t>
            </a:r>
            <a:r>
              <a:rPr lang="en-US" dirty="0" err="1">
                <a:solidFill>
                  <a:schemeClr val="tx1"/>
                </a:solidFill>
              </a:rPr>
              <a:t>Tela</a:t>
            </a:r>
            <a:r>
              <a:rPr lang="en-US" dirty="0">
                <a:solidFill>
                  <a:schemeClr val="tx1"/>
                </a:solidFill>
              </a:rPr>
              <a:t> in July.</a:t>
            </a:r>
          </a:p>
          <a:p>
            <a:pPr marL="0" indent="0">
              <a:buNone/>
            </a:pPr>
            <a:r>
              <a:rPr lang="en-US" sz="2400" u="sng" dirty="0">
                <a:solidFill>
                  <a:schemeClr val="tx1"/>
                </a:solidFill>
              </a:rPr>
              <a:t>   Also + main verb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Most people also want to plan for their future.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Many students also want to participate in the seminar.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 lot of cars are also revised by the police.</a:t>
            </a:r>
          </a:p>
          <a:p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36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u="sng" dirty="0">
                <a:solidFill>
                  <a:schemeClr val="tx1"/>
                </a:solidFill>
              </a:rPr>
              <a:t>Be  +  also: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He’s good at tennis. He is also a great soccer player.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We are also in Mauricio’s team.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He is also a clever guy.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400" u="sng" dirty="0">
                <a:solidFill>
                  <a:schemeClr val="tx1"/>
                </a:solidFill>
              </a:rPr>
              <a:t>Be + also + main verb (Present Participle):</a:t>
            </a:r>
            <a:endParaRPr lang="en-US" u="sng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They are also going to the game.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Mary is also participating in the contest.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My  car is also being repaired by his mechanic.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4544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sz="5400" dirty="0"/>
              <a:t>ONLY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/>
              <a:t> </a:t>
            </a:r>
            <a:r>
              <a:rPr lang="es-HN" sz="2400" dirty="0" err="1">
                <a:solidFill>
                  <a:schemeClr val="tx1"/>
                </a:solidFill>
              </a:rPr>
              <a:t>Only</a:t>
            </a:r>
            <a:r>
              <a:rPr lang="es-HN" sz="2400" dirty="0">
                <a:solidFill>
                  <a:schemeClr val="tx1"/>
                </a:solidFill>
              </a:rPr>
              <a:t> Pablo and Fernando </a:t>
            </a:r>
            <a:r>
              <a:rPr lang="es-HN" sz="2400" dirty="0" err="1">
                <a:solidFill>
                  <a:schemeClr val="tx1"/>
                </a:solidFill>
              </a:rPr>
              <a:t>came</a:t>
            </a:r>
            <a:r>
              <a:rPr lang="es-HN" sz="2400" dirty="0">
                <a:solidFill>
                  <a:schemeClr val="tx1"/>
                </a:solidFill>
              </a:rPr>
              <a:t> to the meeting.</a:t>
            </a:r>
          </a:p>
          <a:p>
            <a:r>
              <a:rPr lang="es-HN" sz="2400" dirty="0">
                <a:solidFill>
                  <a:schemeClr val="tx1"/>
                </a:solidFill>
              </a:rPr>
              <a:t> I </a:t>
            </a:r>
            <a:r>
              <a:rPr lang="es-HN" sz="2400" dirty="0" err="1">
                <a:solidFill>
                  <a:schemeClr val="tx1"/>
                </a:solidFill>
              </a:rPr>
              <a:t>only</a:t>
            </a:r>
            <a:r>
              <a:rPr lang="es-HN" sz="2400" dirty="0">
                <a:solidFill>
                  <a:schemeClr val="tx1"/>
                </a:solidFill>
              </a:rPr>
              <a:t> </a:t>
            </a:r>
            <a:r>
              <a:rPr lang="es-HN" sz="2400" dirty="0" err="1">
                <a:solidFill>
                  <a:schemeClr val="tx1"/>
                </a:solidFill>
              </a:rPr>
              <a:t>saw</a:t>
            </a:r>
            <a:r>
              <a:rPr lang="es-HN" sz="2400" dirty="0">
                <a:solidFill>
                  <a:schemeClr val="tx1"/>
                </a:solidFill>
              </a:rPr>
              <a:t> Peter and Mary at </a:t>
            </a:r>
            <a:r>
              <a:rPr lang="es-HN" sz="2400" dirty="0" err="1">
                <a:solidFill>
                  <a:schemeClr val="tx1"/>
                </a:solidFill>
              </a:rPr>
              <a:t>Mike´s</a:t>
            </a:r>
            <a:r>
              <a:rPr lang="es-HN" sz="2400" dirty="0">
                <a:solidFill>
                  <a:schemeClr val="tx1"/>
                </a:solidFill>
              </a:rPr>
              <a:t> </a:t>
            </a:r>
            <a:r>
              <a:rPr lang="es-HN" sz="2400" dirty="0" err="1">
                <a:solidFill>
                  <a:schemeClr val="tx1"/>
                </a:solidFill>
              </a:rPr>
              <a:t>birthday</a:t>
            </a:r>
            <a:r>
              <a:rPr lang="es-HN" sz="2400" dirty="0">
                <a:solidFill>
                  <a:schemeClr val="tx1"/>
                </a:solidFill>
              </a:rPr>
              <a:t> </a:t>
            </a:r>
            <a:r>
              <a:rPr lang="es-HN" sz="2400" dirty="0" err="1">
                <a:solidFill>
                  <a:schemeClr val="tx1"/>
                </a:solidFill>
              </a:rPr>
              <a:t>party</a:t>
            </a:r>
            <a:r>
              <a:rPr lang="es-HN" sz="2400" dirty="0">
                <a:solidFill>
                  <a:schemeClr val="tx1"/>
                </a:solidFill>
              </a:rPr>
              <a:t>.</a:t>
            </a:r>
          </a:p>
          <a:p>
            <a:r>
              <a:rPr lang="es-HN" sz="2400" dirty="0">
                <a:solidFill>
                  <a:schemeClr val="tx1"/>
                </a:solidFill>
              </a:rPr>
              <a:t> Not </a:t>
            </a:r>
            <a:r>
              <a:rPr lang="es-HN" sz="2400" dirty="0" err="1">
                <a:solidFill>
                  <a:schemeClr val="tx1"/>
                </a:solidFill>
              </a:rPr>
              <a:t>only</a:t>
            </a:r>
            <a:r>
              <a:rPr lang="es-HN" sz="2400" dirty="0">
                <a:solidFill>
                  <a:schemeClr val="tx1"/>
                </a:solidFill>
              </a:rPr>
              <a:t> Carlos </a:t>
            </a:r>
            <a:r>
              <a:rPr lang="es-HN" sz="2400" dirty="0" err="1">
                <a:solidFill>
                  <a:schemeClr val="tx1"/>
                </a:solidFill>
              </a:rPr>
              <a:t>understands</a:t>
            </a:r>
            <a:r>
              <a:rPr lang="es-HN" sz="2400" dirty="0">
                <a:solidFill>
                  <a:schemeClr val="tx1"/>
                </a:solidFill>
              </a:rPr>
              <a:t> the </a:t>
            </a:r>
            <a:r>
              <a:rPr lang="es-HN" sz="2400" dirty="0" err="1">
                <a:solidFill>
                  <a:schemeClr val="tx1"/>
                </a:solidFill>
              </a:rPr>
              <a:t>topic</a:t>
            </a:r>
            <a:r>
              <a:rPr lang="es-HN" sz="2400" dirty="0">
                <a:solidFill>
                  <a:schemeClr val="tx1"/>
                </a:solidFill>
              </a:rPr>
              <a:t>. I </a:t>
            </a:r>
            <a:r>
              <a:rPr lang="es-HN" sz="2400" dirty="0" err="1">
                <a:solidFill>
                  <a:schemeClr val="tx1"/>
                </a:solidFill>
              </a:rPr>
              <a:t>understand</a:t>
            </a:r>
            <a:r>
              <a:rPr lang="es-HN" sz="2400" dirty="0">
                <a:solidFill>
                  <a:schemeClr val="tx1"/>
                </a:solidFill>
              </a:rPr>
              <a:t> </a:t>
            </a:r>
            <a:r>
              <a:rPr lang="es-HN" sz="2400" dirty="0" err="1">
                <a:solidFill>
                  <a:schemeClr val="tx1"/>
                </a:solidFill>
              </a:rPr>
              <a:t>it</a:t>
            </a:r>
            <a:r>
              <a:rPr lang="es-HN" sz="2400" dirty="0">
                <a:solidFill>
                  <a:schemeClr val="tx1"/>
                </a:solidFill>
              </a:rPr>
              <a:t> </a:t>
            </a:r>
            <a:r>
              <a:rPr lang="es-HN" sz="2400" dirty="0" err="1">
                <a:solidFill>
                  <a:schemeClr val="tx1"/>
                </a:solidFill>
              </a:rPr>
              <a:t>too</a:t>
            </a:r>
            <a:r>
              <a:rPr lang="es-HN" sz="2400" dirty="0">
                <a:solidFill>
                  <a:schemeClr val="tx1"/>
                </a:solidFill>
              </a:rPr>
              <a:t>.</a:t>
            </a:r>
          </a:p>
          <a:p>
            <a:r>
              <a:rPr lang="es-HN" sz="2400" dirty="0">
                <a:solidFill>
                  <a:schemeClr val="tx1"/>
                </a:solidFill>
              </a:rPr>
              <a:t>Louis bought not </a:t>
            </a:r>
            <a:r>
              <a:rPr lang="es-HN" sz="2400" dirty="0" err="1">
                <a:solidFill>
                  <a:schemeClr val="tx1"/>
                </a:solidFill>
              </a:rPr>
              <a:t>only</a:t>
            </a:r>
            <a:r>
              <a:rPr lang="es-HN" sz="2400" dirty="0">
                <a:solidFill>
                  <a:schemeClr val="tx1"/>
                </a:solidFill>
              </a:rPr>
              <a:t> this tv, he </a:t>
            </a:r>
            <a:r>
              <a:rPr lang="es-HN" sz="2400" dirty="0" err="1">
                <a:solidFill>
                  <a:schemeClr val="tx1"/>
                </a:solidFill>
              </a:rPr>
              <a:t>also</a:t>
            </a:r>
            <a:r>
              <a:rPr lang="es-HN" sz="2400" dirty="0">
                <a:solidFill>
                  <a:schemeClr val="tx1"/>
                </a:solidFill>
              </a:rPr>
              <a:t> bought </a:t>
            </a:r>
            <a:r>
              <a:rPr lang="es-HN" sz="2400" dirty="0" err="1">
                <a:solidFill>
                  <a:schemeClr val="tx1"/>
                </a:solidFill>
              </a:rPr>
              <a:t>that</a:t>
            </a:r>
            <a:r>
              <a:rPr lang="es-HN" sz="2400" dirty="0">
                <a:solidFill>
                  <a:schemeClr val="tx1"/>
                </a:solidFill>
              </a:rPr>
              <a:t> laptop.</a:t>
            </a:r>
          </a:p>
          <a:p>
            <a:r>
              <a:rPr lang="es-HN" sz="2400" dirty="0" err="1">
                <a:solidFill>
                  <a:schemeClr val="tx1"/>
                </a:solidFill>
              </a:rPr>
              <a:t>Only</a:t>
            </a:r>
            <a:r>
              <a:rPr lang="es-HN" sz="2400" dirty="0">
                <a:solidFill>
                  <a:schemeClr val="tx1"/>
                </a:solidFill>
              </a:rPr>
              <a:t> the </a:t>
            </a:r>
            <a:r>
              <a:rPr lang="es-HN" sz="2400" dirty="0" err="1">
                <a:solidFill>
                  <a:schemeClr val="tx1"/>
                </a:solidFill>
              </a:rPr>
              <a:t>students</a:t>
            </a:r>
            <a:r>
              <a:rPr lang="es-HN" sz="2400" dirty="0">
                <a:solidFill>
                  <a:schemeClr val="tx1"/>
                </a:solidFill>
              </a:rPr>
              <a:t> with an </a:t>
            </a:r>
            <a:r>
              <a:rPr lang="es-HN" sz="2400" dirty="0" err="1">
                <a:solidFill>
                  <a:schemeClr val="tx1"/>
                </a:solidFill>
              </a:rPr>
              <a:t>oustanding</a:t>
            </a:r>
            <a:r>
              <a:rPr lang="es-HN" sz="2400" dirty="0">
                <a:solidFill>
                  <a:schemeClr val="tx1"/>
                </a:solidFill>
              </a:rPr>
              <a:t> </a:t>
            </a:r>
            <a:r>
              <a:rPr lang="es-HN" sz="2400" dirty="0" err="1">
                <a:solidFill>
                  <a:schemeClr val="tx1"/>
                </a:solidFill>
              </a:rPr>
              <a:t>average</a:t>
            </a:r>
            <a:r>
              <a:rPr lang="es-HN" sz="2400" dirty="0">
                <a:solidFill>
                  <a:schemeClr val="tx1"/>
                </a:solidFill>
              </a:rPr>
              <a:t> can </a:t>
            </a:r>
            <a:r>
              <a:rPr lang="es-HN" sz="2400" dirty="0" err="1">
                <a:solidFill>
                  <a:schemeClr val="tx1"/>
                </a:solidFill>
              </a:rPr>
              <a:t>apply</a:t>
            </a:r>
            <a:r>
              <a:rPr lang="es-HN" sz="2400" dirty="0">
                <a:solidFill>
                  <a:schemeClr val="tx1"/>
                </a:solidFill>
              </a:rPr>
              <a:t> to this </a:t>
            </a:r>
            <a:r>
              <a:rPr lang="es-HN" sz="2400" dirty="0" err="1">
                <a:solidFill>
                  <a:schemeClr val="tx1"/>
                </a:solidFill>
              </a:rPr>
              <a:t>program</a:t>
            </a:r>
            <a:r>
              <a:rPr lang="es-HN" sz="2400" dirty="0">
                <a:solidFill>
                  <a:schemeClr val="tx1"/>
                </a:solidFill>
              </a:rPr>
              <a:t>.</a:t>
            </a:r>
          </a:p>
          <a:p>
            <a:r>
              <a:rPr lang="es-HN" sz="2400" dirty="0">
                <a:solidFill>
                  <a:schemeClr val="tx1"/>
                </a:solidFill>
              </a:rPr>
              <a:t>Not </a:t>
            </a:r>
            <a:r>
              <a:rPr lang="es-HN" sz="2400" dirty="0" err="1">
                <a:solidFill>
                  <a:schemeClr val="tx1"/>
                </a:solidFill>
              </a:rPr>
              <a:t>only</a:t>
            </a:r>
            <a:r>
              <a:rPr lang="es-HN" sz="2400" dirty="0">
                <a:solidFill>
                  <a:schemeClr val="tx1"/>
                </a:solidFill>
              </a:rPr>
              <a:t> you, </a:t>
            </a:r>
            <a:r>
              <a:rPr lang="es-HN" sz="2400" dirty="0" err="1">
                <a:solidFill>
                  <a:schemeClr val="tx1"/>
                </a:solidFill>
              </a:rPr>
              <a:t>but</a:t>
            </a:r>
            <a:r>
              <a:rPr lang="es-HN" sz="2400" dirty="0">
                <a:solidFill>
                  <a:schemeClr val="tx1"/>
                </a:solidFill>
              </a:rPr>
              <a:t> Luis will </a:t>
            </a:r>
            <a:r>
              <a:rPr lang="es-HN" sz="2400" dirty="0" err="1">
                <a:solidFill>
                  <a:schemeClr val="tx1"/>
                </a:solidFill>
              </a:rPr>
              <a:t>also</a:t>
            </a:r>
            <a:r>
              <a:rPr lang="es-HN" sz="2400" dirty="0">
                <a:solidFill>
                  <a:schemeClr val="tx1"/>
                </a:solidFill>
              </a:rPr>
              <a:t> </a:t>
            </a:r>
            <a:r>
              <a:rPr lang="es-HN" sz="2400" dirty="0" err="1">
                <a:solidFill>
                  <a:schemeClr val="tx1"/>
                </a:solidFill>
              </a:rPr>
              <a:t>travel</a:t>
            </a:r>
            <a:r>
              <a:rPr lang="es-HN" sz="2400" dirty="0">
                <a:solidFill>
                  <a:schemeClr val="tx1"/>
                </a:solidFill>
              </a:rPr>
              <a:t> with me. </a:t>
            </a:r>
            <a:endParaRPr lang="es-HN" sz="2400" dirty="0" smtClean="0">
              <a:solidFill>
                <a:schemeClr val="tx1"/>
              </a:solidFill>
            </a:endParaRPr>
          </a:p>
          <a:p>
            <a:r>
              <a:rPr lang="es-HN" sz="2400" dirty="0">
                <a:solidFill>
                  <a:schemeClr val="tx1"/>
                </a:solidFill>
              </a:rPr>
              <a:t> </a:t>
            </a:r>
            <a:r>
              <a:rPr lang="es-HN" sz="2400" dirty="0" err="1" smtClean="0">
                <a:solidFill>
                  <a:schemeClr val="tx1"/>
                </a:solidFill>
              </a:rPr>
              <a:t>She</a:t>
            </a:r>
            <a:r>
              <a:rPr lang="es-HN" sz="2400" dirty="0" smtClean="0">
                <a:solidFill>
                  <a:schemeClr val="tx1"/>
                </a:solidFill>
              </a:rPr>
              <a:t> </a:t>
            </a:r>
            <a:r>
              <a:rPr lang="es-HN" sz="2400" dirty="0" err="1" smtClean="0">
                <a:solidFill>
                  <a:schemeClr val="tx1"/>
                </a:solidFill>
              </a:rPr>
              <a:t>told</a:t>
            </a:r>
            <a:r>
              <a:rPr lang="es-HN" sz="2400" dirty="0" smtClean="0">
                <a:solidFill>
                  <a:schemeClr val="tx1"/>
                </a:solidFill>
              </a:rPr>
              <a:t> me </a:t>
            </a:r>
            <a:r>
              <a:rPr lang="es-HN" sz="2400" dirty="0" err="1" smtClean="0">
                <a:solidFill>
                  <a:schemeClr val="tx1"/>
                </a:solidFill>
              </a:rPr>
              <a:t>that</a:t>
            </a:r>
            <a:r>
              <a:rPr lang="es-HN" sz="2400" dirty="0" smtClean="0">
                <a:solidFill>
                  <a:schemeClr val="tx1"/>
                </a:solidFill>
              </a:rPr>
              <a:t> </a:t>
            </a:r>
            <a:r>
              <a:rPr lang="es-HN" sz="2400" dirty="0" err="1" smtClean="0">
                <a:solidFill>
                  <a:schemeClr val="tx1"/>
                </a:solidFill>
              </a:rPr>
              <a:t>only</a:t>
            </a:r>
            <a:r>
              <a:rPr lang="es-HN" sz="2400" dirty="0" smtClean="0">
                <a:solidFill>
                  <a:schemeClr val="tx1"/>
                </a:solidFill>
              </a:rPr>
              <a:t> you </a:t>
            </a:r>
            <a:r>
              <a:rPr lang="es-HN" sz="2400" dirty="0" err="1" smtClean="0">
                <a:solidFill>
                  <a:schemeClr val="tx1"/>
                </a:solidFill>
              </a:rPr>
              <a:t>passed</a:t>
            </a:r>
            <a:r>
              <a:rPr lang="es-HN" sz="2400" dirty="0" smtClean="0">
                <a:solidFill>
                  <a:schemeClr val="tx1"/>
                </a:solidFill>
              </a:rPr>
              <a:t> the </a:t>
            </a:r>
            <a:r>
              <a:rPr lang="es-HN" sz="2400" dirty="0" err="1" smtClean="0">
                <a:solidFill>
                  <a:schemeClr val="tx1"/>
                </a:solidFill>
              </a:rPr>
              <a:t>exam</a:t>
            </a:r>
            <a:r>
              <a:rPr lang="es-HN" sz="2400" dirty="0" smtClean="0">
                <a:solidFill>
                  <a:schemeClr val="tx1"/>
                </a:solidFill>
              </a:rPr>
              <a:t>.</a:t>
            </a:r>
            <a:endParaRPr lang="es-HN" sz="2400" dirty="0">
              <a:solidFill>
                <a:schemeClr val="tx1"/>
              </a:solidFill>
            </a:endParaRPr>
          </a:p>
          <a:p>
            <a:endParaRPr lang="es-H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84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Have/get + Object + Past Participle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 </a:t>
            </a:r>
            <a:r>
              <a:rPr lang="en-US" dirty="0">
                <a:solidFill>
                  <a:schemeClr val="tx1"/>
                </a:solidFill>
              </a:rPr>
              <a:t>always have my car washed by Pedro.</a:t>
            </a:r>
          </a:p>
          <a:p>
            <a:r>
              <a:rPr lang="en-US" dirty="0">
                <a:solidFill>
                  <a:schemeClr val="tx1"/>
                </a:solidFill>
              </a:rPr>
              <a:t>We will get our house remodeled by the “ABC” Company.</a:t>
            </a:r>
          </a:p>
          <a:p>
            <a:r>
              <a:rPr lang="en-US" dirty="0">
                <a:solidFill>
                  <a:schemeClr val="tx1"/>
                </a:solidFill>
              </a:rPr>
              <a:t>Mary got her car repaired last weekend.</a:t>
            </a:r>
          </a:p>
          <a:p>
            <a:r>
              <a:rPr lang="en-US" dirty="0">
                <a:solidFill>
                  <a:schemeClr val="tx1"/>
                </a:solidFill>
              </a:rPr>
              <a:t>She has had her reports printed twice this week by Virginia.</a:t>
            </a:r>
          </a:p>
          <a:p>
            <a:r>
              <a:rPr lang="en-US" dirty="0">
                <a:solidFill>
                  <a:schemeClr val="tx1"/>
                </a:solidFill>
              </a:rPr>
              <a:t>By the time she arrived to her house, she had gotten her washing machine repaired by Marco.</a:t>
            </a:r>
          </a:p>
          <a:p>
            <a:r>
              <a:rPr lang="en-US" dirty="0">
                <a:solidFill>
                  <a:schemeClr val="tx1"/>
                </a:solidFill>
              </a:rPr>
              <a:t>I am getting my car painted next month.</a:t>
            </a:r>
          </a:p>
          <a:p>
            <a:r>
              <a:rPr lang="en-US" dirty="0">
                <a:solidFill>
                  <a:schemeClr val="tx1"/>
                </a:solidFill>
              </a:rPr>
              <a:t>Pablo won’t have his house remodeled by Luis. He will get it remodeled by an important architect.</a:t>
            </a:r>
          </a:p>
          <a:p>
            <a:r>
              <a:rPr lang="en-US" dirty="0">
                <a:solidFill>
                  <a:schemeClr val="tx1"/>
                </a:solidFill>
              </a:rPr>
              <a:t>We got our products sent to Costa Rica by </a:t>
            </a:r>
            <a:r>
              <a:rPr lang="en-US" dirty="0" err="1">
                <a:solidFill>
                  <a:schemeClr val="tx1"/>
                </a:solidFill>
              </a:rPr>
              <a:t>Fedex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/>
                </a:solidFill>
              </a:rPr>
              <a:t>I haven’t had my car cleaned yet.</a:t>
            </a:r>
          </a:p>
          <a:p>
            <a:r>
              <a:rPr lang="en-US" dirty="0">
                <a:solidFill>
                  <a:schemeClr val="tx1"/>
                </a:solidFill>
              </a:rPr>
              <a:t>Peter got his books covered by the English teacher.</a:t>
            </a:r>
          </a:p>
          <a:p>
            <a:r>
              <a:rPr lang="en-US" dirty="0">
                <a:solidFill>
                  <a:schemeClr val="tx1"/>
                </a:solidFill>
              </a:rPr>
              <a:t>We are having the food served by Susan’s Company.</a:t>
            </a:r>
          </a:p>
          <a:p>
            <a:r>
              <a:rPr lang="en-US" dirty="0">
                <a:solidFill>
                  <a:schemeClr val="tx1"/>
                </a:solidFill>
              </a:rPr>
              <a:t>She usually gets her house cleaned by Doña Paula.</a:t>
            </a:r>
          </a:p>
          <a:p>
            <a:r>
              <a:rPr lang="en-US" dirty="0">
                <a:solidFill>
                  <a:schemeClr val="tx1"/>
                </a:solidFill>
              </a:rPr>
              <a:t>At 3:00 P.M., we hadn’t gotten our food prepared by the chef. We had it served at 3:30 P.M.</a:t>
            </a:r>
          </a:p>
          <a:p>
            <a:r>
              <a:rPr lang="en-US" dirty="0">
                <a:solidFill>
                  <a:schemeClr val="tx1"/>
                </a:solidFill>
              </a:rPr>
              <a:t>Hector will have his hair cut by Miriam.</a:t>
            </a:r>
          </a:p>
          <a:p>
            <a:r>
              <a:rPr lang="en-US" dirty="0">
                <a:solidFill>
                  <a:schemeClr val="tx1"/>
                </a:solidFill>
              </a:rPr>
              <a:t>Mr. Smith has his plants watered by the gardener.</a:t>
            </a:r>
          </a:p>
          <a:p>
            <a:r>
              <a:rPr lang="en-US" dirty="0">
                <a:solidFill>
                  <a:schemeClr val="tx1"/>
                </a:solidFill>
              </a:rPr>
              <a:t>My mother is getting her nails and hair done at “ Yolanda’s Beauty Salon”.</a:t>
            </a:r>
          </a:p>
          <a:p>
            <a:r>
              <a:rPr lang="en-US" dirty="0">
                <a:solidFill>
                  <a:schemeClr val="tx1"/>
                </a:solidFill>
              </a:rPr>
              <a:t>She has been getting her pictures framed in this place for the last 12 years.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Passive Causative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smtClean="0"/>
              <a:t>persuasion)</a:t>
            </a:r>
            <a:endParaRPr lang="es-HN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ctr"/>
            <a:r>
              <a:rPr lang="en-US" sz="4900" b="1" dirty="0" smtClean="0">
                <a:solidFill>
                  <a:schemeClr val="tx1"/>
                </a:solidFill>
              </a:rPr>
              <a:t>Have </a:t>
            </a:r>
            <a:r>
              <a:rPr lang="en-US" sz="4900" b="1" dirty="0">
                <a:solidFill>
                  <a:schemeClr val="tx1"/>
                </a:solidFill>
              </a:rPr>
              <a:t>+ </a:t>
            </a:r>
            <a:r>
              <a:rPr lang="en-US" sz="4900" b="1" dirty="0" smtClean="0">
                <a:solidFill>
                  <a:schemeClr val="tx1"/>
                </a:solidFill>
              </a:rPr>
              <a:t>Object +Base </a:t>
            </a:r>
            <a:r>
              <a:rPr lang="en-US" sz="4900" b="1" dirty="0">
                <a:solidFill>
                  <a:schemeClr val="tx1"/>
                </a:solidFill>
              </a:rPr>
              <a:t>form</a:t>
            </a:r>
            <a:br>
              <a:rPr lang="en-US" sz="4900" b="1" dirty="0">
                <a:solidFill>
                  <a:schemeClr val="tx1"/>
                </a:solidFill>
              </a:rPr>
            </a:br>
            <a:r>
              <a:rPr lang="en-US" sz="4900" b="1" dirty="0">
                <a:solidFill>
                  <a:schemeClr val="tx1"/>
                </a:solidFill>
              </a:rPr>
              <a:t> </a:t>
            </a:r>
            <a:r>
              <a:rPr lang="en-US" sz="4900" b="1" dirty="0" smtClean="0">
                <a:solidFill>
                  <a:schemeClr val="tx1"/>
                </a:solidFill>
              </a:rPr>
              <a:t>Get </a:t>
            </a:r>
            <a:r>
              <a:rPr lang="en-US" sz="4900" b="1" dirty="0">
                <a:solidFill>
                  <a:schemeClr val="tx1"/>
                </a:solidFill>
              </a:rPr>
              <a:t>+ </a:t>
            </a:r>
            <a:r>
              <a:rPr lang="en-US" sz="4900" b="1" dirty="0" smtClean="0">
                <a:solidFill>
                  <a:schemeClr val="tx1"/>
                </a:solidFill>
              </a:rPr>
              <a:t>Object +Infinitive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/>
              <a:t> 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I </a:t>
            </a:r>
            <a:r>
              <a:rPr lang="en-US" b="1" dirty="0">
                <a:solidFill>
                  <a:schemeClr val="tx1"/>
                </a:solidFill>
              </a:rPr>
              <a:t>had my brother clean my room. (I convinced him)</a:t>
            </a:r>
          </a:p>
          <a:p>
            <a:r>
              <a:rPr lang="en-US" b="1" dirty="0">
                <a:solidFill>
                  <a:schemeClr val="tx1"/>
                </a:solidFill>
              </a:rPr>
              <a:t>I got my brother to clean my room. (The same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 My brother had me wash his car.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brother got me to clean his car.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tx1"/>
                </a:solidFill>
              </a:rPr>
              <a:t>We had him help us clean the garden.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mom got us to bake cookies with her.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She had her son organize her paperwork. 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Carlos got the sales man to give him a good discount.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Mary´s sister won´t  get me  to lend her my car.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I had my best friend help me with the project.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Luis got his cousin to watch his house while he was traveling.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students will have the teacher move the exam until next Friday.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She has gotten me to revise her car twice this week.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Luis didn´t get me to accompany him to his hometown.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Passive </a:t>
            </a:r>
            <a:r>
              <a:rPr lang="en-US" dirty="0" smtClean="0"/>
              <a:t>Causative (OBLIGATION)</a:t>
            </a:r>
            <a:endParaRPr lang="es-HN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</a:rPr>
              <a:t>Make + </a:t>
            </a:r>
            <a:r>
              <a:rPr lang="en-US" sz="5400" b="1" dirty="0" smtClean="0">
                <a:solidFill>
                  <a:schemeClr val="tx1"/>
                </a:solidFill>
              </a:rPr>
              <a:t>Object +Base </a:t>
            </a:r>
            <a:r>
              <a:rPr lang="en-US" sz="5400" b="1" dirty="0">
                <a:solidFill>
                  <a:schemeClr val="tx1"/>
                </a:solidFill>
              </a:rPr>
              <a:t>form</a:t>
            </a:r>
            <a:br>
              <a:rPr lang="en-US" sz="5400" b="1" dirty="0">
                <a:solidFill>
                  <a:schemeClr val="tx1"/>
                </a:solidFill>
              </a:rPr>
            </a:b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She always makes her son clean his room.</a:t>
            </a:r>
          </a:p>
          <a:p>
            <a:r>
              <a:rPr lang="en-US" b="1" dirty="0">
                <a:solidFill>
                  <a:schemeClr val="tx1"/>
                </a:solidFill>
              </a:rPr>
              <a:t>I will make my secretary copy all this information.</a:t>
            </a:r>
          </a:p>
          <a:p>
            <a:r>
              <a:rPr lang="en-US" b="1" dirty="0">
                <a:solidFill>
                  <a:schemeClr val="tx1"/>
                </a:solidFill>
              </a:rPr>
              <a:t>Mario made his wife cook for all his friends.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Our boss made us work last Saturday afternoon.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teacher made the students study 4 chapters of the book.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will make the chef cook these dishes for Mary´s  wedding reception.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police officer made the man get out of the car.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mother always makes us clean our rooms.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Exercises: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A) Write sentences with the passive causative for services using the following verbs: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 design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distribute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organize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do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buy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sell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bake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1340</TotalTime>
  <Words>956</Words>
  <Application>Microsoft Office PowerPoint</Application>
  <PresentationFormat>Panorámica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Corbel</vt:lpstr>
      <vt:lpstr>Basis</vt:lpstr>
      <vt:lpstr>Passive Causative (Arranging Services)</vt:lpstr>
      <vt:lpstr>Have/get + Object + Past Participle </vt:lpstr>
      <vt:lpstr>Presentación de PowerPoint</vt:lpstr>
      <vt:lpstr>Passive Causative (persuasion)</vt:lpstr>
      <vt:lpstr>Have + Object +Base form  Get + Object +Infinitive </vt:lpstr>
      <vt:lpstr>Presentación de PowerPoint</vt:lpstr>
      <vt:lpstr>Passive Causative (OBLIGATION)</vt:lpstr>
      <vt:lpstr>Make + Object +Base form </vt:lpstr>
      <vt:lpstr>Exercises:</vt:lpstr>
      <vt:lpstr>Presentación de PowerPoint</vt:lpstr>
      <vt:lpstr>Presentación de PowerPoint</vt:lpstr>
      <vt:lpstr>Focusing  adverbs</vt:lpstr>
      <vt:lpstr>Presentación de PowerPoint</vt:lpstr>
      <vt:lpstr>TOO</vt:lpstr>
      <vt:lpstr>Presentación de PowerPoint</vt:lpstr>
      <vt:lpstr>Presentación de PowerPoint</vt:lpstr>
      <vt:lpstr>ONLY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43</cp:revision>
  <dcterms:created xsi:type="dcterms:W3CDTF">2020-02-17T23:22:47Z</dcterms:created>
  <dcterms:modified xsi:type="dcterms:W3CDTF">2020-06-21T18:01:04Z</dcterms:modified>
</cp:coreProperties>
</file>