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70" r:id="rId7"/>
    <p:sldId id="271" r:id="rId8"/>
    <p:sldId id="272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2/21/2020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2/21/2020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Negative Statements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72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None +  Plural Countable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None of the Seniors assisted to the meeting last Friday.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None of the candidates know English.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She told me that none of them are prepared for the exam.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None of the cars have gas.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None of my books are in my locker. Somebody took them.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 could see that none of the first graders had difficulty to read well.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94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Neither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We use neither to confirm  or agree on a negative statement.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Marisol doesn’t like </a:t>
            </a:r>
            <a:r>
              <a:rPr lang="en-US" dirty="0" err="1" smtClean="0">
                <a:solidFill>
                  <a:schemeClr val="tx1"/>
                </a:solidFill>
              </a:rPr>
              <a:t>Comayaguela</a:t>
            </a:r>
            <a:r>
              <a:rPr lang="en-US" dirty="0" smtClean="0">
                <a:solidFill>
                  <a:schemeClr val="tx1"/>
                </a:solidFill>
              </a:rPr>
              <a:t> and neither does Patty.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We don’t swim well and neither do they.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Gaby won’t go to the concert, but neither will I.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A: I can’t play tennis.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B: Me neither/ Neither can I.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A: Marcela isn’t in my team.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B: Neither is Luisa.</a:t>
            </a:r>
          </a:p>
          <a:p>
            <a:pPr marL="4572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474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Direct / Indirect Questions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 Is Pablo a doctor? (D)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 would like to know if Pablo is a doctor. (I)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Does Mary study everyday? (D)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Please, tell me if Mary studies everyday.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Did Carlos build this tree house? (D)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 was wondering if Carlos built this tree house. (I)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01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 Can you swim really well? (D)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Could you please tell me if  you </a:t>
            </a:r>
            <a:r>
              <a:rPr lang="en-US" dirty="0" smtClean="0">
                <a:solidFill>
                  <a:schemeClr val="tx1"/>
                </a:solidFill>
              </a:rPr>
              <a:t>can swim </a:t>
            </a:r>
            <a:r>
              <a:rPr lang="en-US" dirty="0" smtClean="0">
                <a:solidFill>
                  <a:schemeClr val="tx1"/>
                </a:solidFill>
              </a:rPr>
              <a:t>really well? (I)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Has he already finished his homework? (D)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I’m interested in knowing if he has already finished his homework. (I)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Is he playing videogames? (D)</a:t>
            </a:r>
          </a:p>
          <a:p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sz="2000" dirty="0" smtClean="0">
                <a:solidFill>
                  <a:schemeClr val="tx1"/>
                </a:solidFill>
              </a:rPr>
              <a:t>I would like to know</a:t>
            </a:r>
            <a:r>
              <a:rPr lang="en-US" dirty="0" smtClean="0">
                <a:solidFill>
                  <a:schemeClr val="tx1"/>
                </a:solidFill>
              </a:rPr>
              <a:t> if he’s playing videogames.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9305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</a:rPr>
              <a:t>Did Jessica’s son graduate last year? (D)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Please tell me if </a:t>
            </a:r>
            <a:r>
              <a:rPr lang="en-US" smtClean="0">
                <a:solidFill>
                  <a:schemeClr val="tx1"/>
                </a:solidFill>
              </a:rPr>
              <a:t>Jessica’s </a:t>
            </a:r>
            <a:r>
              <a:rPr lang="en-US" smtClean="0">
                <a:solidFill>
                  <a:schemeClr val="tx1"/>
                </a:solidFill>
              </a:rPr>
              <a:t>son </a:t>
            </a:r>
            <a:r>
              <a:rPr lang="en-US" smtClean="0">
                <a:solidFill>
                  <a:schemeClr val="tx1"/>
                </a:solidFill>
              </a:rPr>
              <a:t>graduated </a:t>
            </a:r>
            <a:r>
              <a:rPr lang="en-US" dirty="0" smtClean="0">
                <a:solidFill>
                  <a:schemeClr val="tx1"/>
                </a:solidFill>
              </a:rPr>
              <a:t>last year. (I)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When did Carlos return from France? (D)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 was wondering when Carlos returned from France. (I)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What time are you going to wake up tomorrow? (D)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Please tell me what time you are going to wake up tomorrow. (I)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95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 Who did you talk to in the meeting? (D)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Could you please tell me who you talked to in the meeting? (I)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Where has he traveled lately? (D)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 want to know where he has traveled lately. (I)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Why have they insulted him? (D)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I’m really interested to know why they have insulted him. (I)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5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Tag Questions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</a:rPr>
              <a:t>John is a pilot, isn’t he?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Lucy and Juan aren’t Mexican, are they?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Luis practices soccer 3 times a week, doesn’t he?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Marco and Gaby don’t like tennis, do they?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Your father went to Chile last month, didn’t he?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You didn’t do your homework, did you?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Fernando is traveling with his wife to Miami tomorrow, isn’t he?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Her mother isn’t participating in the contest, is she?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9084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</a:rPr>
              <a:t>When my sister got sick she was traveling to Canada, wasn’t she?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Your dog wasn’t barking to the other dog when he was attacked, was it?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Saúl</a:t>
            </a:r>
            <a:r>
              <a:rPr lang="en-US" dirty="0" smtClean="0">
                <a:solidFill>
                  <a:schemeClr val="tx1"/>
                </a:solidFill>
              </a:rPr>
              <a:t> has visited London 3 times, hasn’t he?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Their dog hasn’t been vaccinated, has it?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In 2010, Carlos hadn’t yet bought his house, had he?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By the year 1995, your older brother had already gotten married, hadn’t he?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She can’t swim, can she?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They shouldn’t enter that property, should they?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H e won’t pay me back, will he?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They couldn’t buy their tickets, could they?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0670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WANT-WOULD LIKE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To make a sentence negative with want and would like, we make the main verb negative. We use these structures to talk about a wish not to do something in the future.</a:t>
            </a:r>
          </a:p>
          <a:p>
            <a:r>
              <a:rPr lang="en-US" b="1" u="sng" dirty="0" smtClean="0">
                <a:solidFill>
                  <a:schemeClr val="tx1"/>
                </a:solidFill>
              </a:rPr>
              <a:t>Want:</a:t>
            </a:r>
          </a:p>
          <a:p>
            <a:r>
              <a:rPr lang="en-US" sz="2000" dirty="0">
                <a:solidFill>
                  <a:schemeClr val="tx1"/>
                </a:solidFill>
              </a:rPr>
              <a:t>She didn’t want to visit India.</a:t>
            </a:r>
          </a:p>
          <a:p>
            <a:r>
              <a:rPr lang="en-US" sz="2000" dirty="0">
                <a:solidFill>
                  <a:schemeClr val="tx1"/>
                </a:solidFill>
              </a:rPr>
              <a:t>They don’t want to have the test tomorrow.</a:t>
            </a:r>
          </a:p>
          <a:p>
            <a:r>
              <a:rPr lang="en-US" sz="2000" dirty="0">
                <a:solidFill>
                  <a:schemeClr val="tx1"/>
                </a:solidFill>
              </a:rPr>
              <a:t>The dog didn’t want to enter the house.</a:t>
            </a:r>
          </a:p>
          <a:p>
            <a:r>
              <a:rPr lang="en-US" b="1" u="sng" dirty="0" smtClean="0">
                <a:solidFill>
                  <a:schemeClr val="tx1"/>
                </a:solidFill>
              </a:rPr>
              <a:t>Would Like:</a:t>
            </a:r>
          </a:p>
          <a:p>
            <a:r>
              <a:rPr lang="en-US" sz="2000" dirty="0">
                <a:solidFill>
                  <a:schemeClr val="tx1"/>
                </a:solidFill>
              </a:rPr>
              <a:t>They wouldn’t like to work there.</a:t>
            </a:r>
          </a:p>
          <a:p>
            <a:r>
              <a:rPr lang="en-US" sz="2000" dirty="0">
                <a:solidFill>
                  <a:schemeClr val="tx1"/>
                </a:solidFill>
              </a:rPr>
              <a:t>She wouldn’t like to be included in Mary’s work group.</a:t>
            </a:r>
          </a:p>
          <a:p>
            <a:r>
              <a:rPr lang="en-US" sz="2000" dirty="0">
                <a:solidFill>
                  <a:schemeClr val="tx1"/>
                </a:solidFill>
              </a:rPr>
              <a:t>I wouldn’t like her to be my teacher. She’s too demanding.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519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MUST NOT-HAVE 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The negative form of must is must not (mustn’t), and the negative form of have to is don’t/doesn’t have to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sz="2000" b="1" u="sng" dirty="0" smtClean="0">
                <a:solidFill>
                  <a:schemeClr val="tx1"/>
                </a:solidFill>
              </a:rPr>
              <a:t>Must not (mustn’t)</a:t>
            </a:r>
            <a:endParaRPr lang="en-US" sz="2000" b="1" u="sng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You must not travel without your passport.</a:t>
            </a:r>
          </a:p>
          <a:p>
            <a:r>
              <a:rPr lang="en-US" sz="2000" dirty="0">
                <a:solidFill>
                  <a:schemeClr val="tx1"/>
                </a:solidFill>
              </a:rPr>
              <a:t>We must not fool around in class. It’s a waste of time.</a:t>
            </a:r>
          </a:p>
          <a:p>
            <a:r>
              <a:rPr lang="en-US" sz="2000" dirty="0">
                <a:solidFill>
                  <a:schemeClr val="tx1"/>
                </a:solidFill>
              </a:rPr>
              <a:t>Marco must not arrive late every day.  That will affect him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sz="2000" b="1" u="sng" dirty="0" smtClean="0">
                <a:solidFill>
                  <a:schemeClr val="tx1"/>
                </a:solidFill>
              </a:rPr>
              <a:t>Have to:</a:t>
            </a:r>
          </a:p>
          <a:p>
            <a:r>
              <a:rPr lang="en-US" sz="2000" dirty="0">
                <a:solidFill>
                  <a:schemeClr val="tx1"/>
                </a:solidFill>
              </a:rPr>
              <a:t>She doesn’t have to study today. She finished her exams in the morning.</a:t>
            </a:r>
          </a:p>
          <a:p>
            <a:r>
              <a:rPr lang="en-US" sz="2000" dirty="0">
                <a:solidFill>
                  <a:schemeClr val="tx1"/>
                </a:solidFill>
              </a:rPr>
              <a:t>Mary and John don’t have to travel this month.</a:t>
            </a:r>
          </a:p>
          <a:p>
            <a:r>
              <a:rPr lang="en-US" sz="2000" dirty="0">
                <a:solidFill>
                  <a:schemeClr val="tx1"/>
                </a:solidFill>
              </a:rPr>
              <a:t>I </a:t>
            </a:r>
            <a:r>
              <a:rPr lang="en-US" sz="2000" dirty="0" smtClean="0">
                <a:solidFill>
                  <a:schemeClr val="tx1"/>
                </a:solidFill>
              </a:rPr>
              <a:t>won’t </a:t>
            </a:r>
            <a:r>
              <a:rPr lang="en-US" sz="2000" dirty="0">
                <a:solidFill>
                  <a:schemeClr val="tx1"/>
                </a:solidFill>
              </a:rPr>
              <a:t>have to go to the university </a:t>
            </a:r>
            <a:r>
              <a:rPr lang="en-US" sz="2000" dirty="0" smtClean="0">
                <a:solidFill>
                  <a:schemeClr val="tx1"/>
                </a:solidFill>
              </a:rPr>
              <a:t>next </a:t>
            </a:r>
            <a:r>
              <a:rPr lang="en-US" sz="2000" dirty="0">
                <a:solidFill>
                  <a:schemeClr val="tx1"/>
                </a:solidFill>
              </a:rPr>
              <a:t>week.</a:t>
            </a:r>
          </a:p>
          <a:p>
            <a:endParaRPr lang="en-US" sz="20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432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HOPE AND THINK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000" b="1" dirty="0">
                <a:solidFill>
                  <a:schemeClr val="tx1"/>
                </a:solidFill>
              </a:rPr>
              <a:t>The negative forms of hope and think are different. When we form a negative sentence with hope, we make the verb that follows negative. When we form a negative sentence with think, we use don’t/doesn’t/didn’t think</a:t>
            </a:r>
            <a:r>
              <a:rPr lang="en-US" sz="2000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sz="2000" u="sng" dirty="0" smtClean="0">
                <a:solidFill>
                  <a:schemeClr val="tx1"/>
                </a:solidFill>
              </a:rPr>
              <a:t>Hope:</a:t>
            </a:r>
            <a:endParaRPr lang="en-US" sz="2000" u="sng" dirty="0">
              <a:solidFill>
                <a:schemeClr val="tx1"/>
              </a:solidFill>
            </a:endParaRPr>
          </a:p>
          <a:p>
            <a:r>
              <a:rPr lang="en-US" sz="2000" b="1" dirty="0">
                <a:solidFill>
                  <a:schemeClr val="tx1"/>
                </a:solidFill>
              </a:rPr>
              <a:t>I hope he isn’t late.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I hope not to flunk Math class this year.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I hope they aren’t upset with us.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I hope he doesn’t know about our relationship</a:t>
            </a:r>
            <a:r>
              <a:rPr lang="en-US" sz="2000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sz="2000" b="1" u="sng" dirty="0" smtClean="0">
                <a:solidFill>
                  <a:schemeClr val="tx1"/>
                </a:solidFill>
              </a:rPr>
              <a:t>Think: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He doesn’t think she should travel alone.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I don’t think we can enter this place without any permission.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My father doesn’t think I should study here. He thinks I should study abroad.</a:t>
            </a:r>
          </a:p>
          <a:p>
            <a:endParaRPr lang="en-US" sz="2000" b="1" u="sng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25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LET’S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>
                <a:solidFill>
                  <a:schemeClr val="tx1"/>
                </a:solidFill>
              </a:rPr>
              <a:t>To form the negative of Let’s we use let’s not.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Let’s not go on vacation this year.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Let’s not bother him anymore.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Let’s not go to the movies this weekend. Let’s go to the zoo.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Let’s not fool around in class. Let’s pay attention.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Let’s not travel to </a:t>
            </a:r>
            <a:r>
              <a:rPr lang="en-US" sz="2000" b="1" dirty="0" err="1">
                <a:solidFill>
                  <a:schemeClr val="tx1"/>
                </a:solidFill>
              </a:rPr>
              <a:t>Omoa</a:t>
            </a:r>
            <a:r>
              <a:rPr lang="en-US" sz="2000" b="1" dirty="0">
                <a:solidFill>
                  <a:schemeClr val="tx1"/>
                </a:solidFill>
              </a:rPr>
              <a:t>. Let’s travel to </a:t>
            </a:r>
            <a:r>
              <a:rPr lang="en-US" sz="2000" b="1" dirty="0" err="1">
                <a:solidFill>
                  <a:schemeClr val="tx1"/>
                </a:solidFill>
              </a:rPr>
              <a:t>Tela</a:t>
            </a:r>
            <a:r>
              <a:rPr lang="en-US" sz="2000" b="1" dirty="0">
                <a:solidFill>
                  <a:schemeClr val="tx1"/>
                </a:solidFill>
              </a:rPr>
              <a:t> on vacation.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Let’s not speak in Spanish. Let’s only talk in English.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701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Believe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 She doesn’t believe we are the best students in our class.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 don’t believe Peter has already left.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My father doesn’t believe in ghosts.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She didn’t believe he had a lot of money.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We don’t believe he is a good candidate for the job.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Our coach doesn’t believe we can lose  against your team.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3873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Suppose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 I don’t suppose that is natural.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She doesn’t suppose he is guilty.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We don’t suppose you are responsible of this.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We don’t suppose our team can defeat yours.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My brother doesn’t suppose you are my girlfriend.</a:t>
            </a:r>
          </a:p>
          <a:p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</a:rPr>
              <a:t>You aren’t supposed to be here.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2284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Imagine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I can’t imagine working with your boss.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She doesn’t imagine being your brother’s girlfriend.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 don’t imagine living in Haiti.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 can’t imagine studying medicine.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 can’t imagine what he’s doing right now.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John doesn’t imagine selling his car. He loves it.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793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NEGATIVE INFINITIVE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solidFill>
                  <a:schemeClr val="tx1"/>
                </a:solidFill>
              </a:rPr>
              <a:t>We form the negative infinitive by putting not in front of the infinitive. We often use the negative infinitive to give advice or orders about what not to do.</a:t>
            </a:r>
          </a:p>
          <a:p>
            <a:r>
              <a:rPr lang="en-US" sz="2000" dirty="0">
                <a:solidFill>
                  <a:schemeClr val="tx1"/>
                </a:solidFill>
              </a:rPr>
              <a:t>It would be better for you not to meet him tomorrow.</a:t>
            </a:r>
          </a:p>
          <a:p>
            <a:r>
              <a:rPr lang="en-US" sz="2000" dirty="0">
                <a:solidFill>
                  <a:schemeClr val="tx1"/>
                </a:solidFill>
              </a:rPr>
              <a:t>We decided not to go abroad on vacation this year.</a:t>
            </a:r>
          </a:p>
          <a:p>
            <a:r>
              <a:rPr lang="en-US" sz="2000" dirty="0">
                <a:solidFill>
                  <a:schemeClr val="tx1"/>
                </a:solidFill>
              </a:rPr>
              <a:t>He expects not to flunk a class this year.</a:t>
            </a:r>
          </a:p>
          <a:p>
            <a:r>
              <a:rPr lang="en-US" sz="2000" dirty="0">
                <a:solidFill>
                  <a:schemeClr val="tx1"/>
                </a:solidFill>
              </a:rPr>
              <a:t>He managed not to do the presentation on Friday.</a:t>
            </a:r>
          </a:p>
          <a:p>
            <a:r>
              <a:rPr lang="en-US" sz="2000" dirty="0">
                <a:solidFill>
                  <a:schemeClr val="tx1"/>
                </a:solidFill>
              </a:rPr>
              <a:t>Carlos appeared not to be nervous during the speech.</a:t>
            </a:r>
          </a:p>
          <a:p>
            <a:r>
              <a:rPr lang="en-US" sz="2000" dirty="0">
                <a:solidFill>
                  <a:schemeClr val="tx1"/>
                </a:solidFill>
              </a:rPr>
              <a:t>She chose not to work this weekend.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8311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601</TotalTime>
  <Words>1305</Words>
  <Application>Microsoft Office PowerPoint</Application>
  <PresentationFormat>Widescreen</PresentationFormat>
  <Paragraphs>140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Corbel</vt:lpstr>
      <vt:lpstr>Basis</vt:lpstr>
      <vt:lpstr>Negative Statements</vt:lpstr>
      <vt:lpstr>WANT-WOULD LIKE</vt:lpstr>
      <vt:lpstr>MUST NOT-HAVE TO</vt:lpstr>
      <vt:lpstr>HOPE AND THINK</vt:lpstr>
      <vt:lpstr>LET’S</vt:lpstr>
      <vt:lpstr>Believe</vt:lpstr>
      <vt:lpstr>Suppose</vt:lpstr>
      <vt:lpstr>Imagine</vt:lpstr>
      <vt:lpstr>NEGATIVE INFINITIVE</vt:lpstr>
      <vt:lpstr>None +  Plural Countable</vt:lpstr>
      <vt:lpstr>Neither</vt:lpstr>
      <vt:lpstr>Direct / Indirect Questions</vt:lpstr>
      <vt:lpstr>PowerPoint Presentation</vt:lpstr>
      <vt:lpstr>PowerPoint Presentation</vt:lpstr>
      <vt:lpstr>PowerPoint Presentation</vt:lpstr>
      <vt:lpstr>Tag Questions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Negative Statements</dc:title>
  <dc:creator>English Academy</dc:creator>
  <cp:lastModifiedBy>English Academy</cp:lastModifiedBy>
  <cp:revision>36</cp:revision>
  <dcterms:created xsi:type="dcterms:W3CDTF">2020-02-10T22:26:53Z</dcterms:created>
  <dcterms:modified xsi:type="dcterms:W3CDTF">2020-02-21T23:53:13Z</dcterms:modified>
</cp:coreProperties>
</file>