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8" r:id="rId3"/>
    <p:sldId id="259" r:id="rId4"/>
    <p:sldId id="260" r:id="rId5"/>
    <p:sldId id="264" r:id="rId6"/>
    <p:sldId id="261" r:id="rId7"/>
    <p:sldId id="262" r:id="rId8"/>
    <p:sldId id="257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1" d="100"/>
          <a:sy n="71" d="100"/>
        </p:scale>
        <p:origin x="5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6/21/2020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6/21/2020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Modals of ability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95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MANAGE TO + </a:t>
            </a:r>
            <a:r>
              <a:rPr lang="en-US" dirty="0" smtClean="0">
                <a:solidFill>
                  <a:schemeClr val="tx1"/>
                </a:solidFill>
              </a:rPr>
              <a:t>BASE FORM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She managed to buy her flight tickets at a very low price.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The man managed to control the motorcycle without causing an accident.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Luis didn’t manage to register in that university.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The little baby managed to walk some steps by his own.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They  will manage to finish the bridge before due time.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My father managed to pass through the muddy road with his pick-up.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Carlos always manages to buy cheap products at the market.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They didn´t manage to finish the project on time.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My classmates won´t manage to present their project on Monday.</a:t>
            </a:r>
            <a:r>
              <a:rPr lang="en-US" b="1" dirty="0">
                <a:solidFill>
                  <a:schemeClr val="tx1"/>
                </a:solidFill>
              </a:rPr>
              <a:t/>
            </a:r>
            <a:br>
              <a:rPr lang="en-US" b="1" dirty="0">
                <a:solidFill>
                  <a:schemeClr val="tx1"/>
                </a:solidFill>
              </a:rPr>
            </a:br>
            <a:endParaRPr lang="en-US" b="1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061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BE ABLE TO + BASE FORM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/>
                </a:solidFill>
              </a:rPr>
              <a:t>I  am able to buy the tickets in less than 10 minutes.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/>
                </a:solidFill>
              </a:rPr>
              <a:t>They were able to fly to New York during the storm.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/>
                </a:solidFill>
              </a:rPr>
              <a:t>She is able to cook three dishes at the same time.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/>
                </a:solidFill>
              </a:rPr>
              <a:t>I was able to avoid the red car. I almost had an accident.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/>
                </a:solidFill>
              </a:rPr>
              <a:t>My brother has been able to travel to Europe twice.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/>
                </a:solidFill>
              </a:rPr>
              <a:t>I’m not able to drive a truck. I can only drive normal vehicles.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/>
                </a:solidFill>
              </a:rPr>
              <a:t>Luis wasn’t able to arrive early. He had car problems.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/>
                </a:solidFill>
              </a:rPr>
              <a:t>They weren’t able to return yesterday due to the snow storm.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/>
                </a:solidFill>
              </a:rPr>
              <a:t>He’s able to speak Spanish, Japanese, French, and English.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chemeClr val="tx1"/>
                </a:solidFill>
              </a:rPr>
              <a:t>We haven´t been able to visit her this year.</a:t>
            </a:r>
            <a:endParaRPr lang="en-US" sz="2000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74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COULD + BASE FORM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2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We could go to the movies before eating</a:t>
            </a:r>
            <a:r>
              <a:rPr lang="en-US" sz="2400" dirty="0" smtClean="0">
                <a:solidFill>
                  <a:schemeClr val="tx1"/>
                </a:solidFill>
              </a:rPr>
              <a:t>.  (Suggestion)</a:t>
            </a:r>
            <a:endParaRPr lang="en-US" sz="2400" dirty="0">
              <a:solidFill>
                <a:schemeClr val="tx1"/>
              </a:solidFill>
            </a:endParaRP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Three years ago, I could buy a new house. Now, I can’t</a:t>
            </a:r>
            <a:r>
              <a:rPr lang="en-US" sz="2400" dirty="0" smtClean="0">
                <a:solidFill>
                  <a:schemeClr val="tx1"/>
                </a:solidFill>
              </a:rPr>
              <a:t>.  (Ability in the past)</a:t>
            </a:r>
            <a:endParaRPr lang="en-US" sz="2400" dirty="0">
              <a:solidFill>
                <a:schemeClr val="tx1"/>
              </a:solidFill>
            </a:endParaRP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Two years ago I couldn’t swim. Now, I can</a:t>
            </a:r>
            <a:r>
              <a:rPr lang="en-US" sz="2400" dirty="0" smtClean="0">
                <a:solidFill>
                  <a:schemeClr val="tx1"/>
                </a:solidFill>
              </a:rPr>
              <a:t>.(Disability in the past)</a:t>
            </a:r>
            <a:endParaRPr lang="en-US" sz="2400" dirty="0">
              <a:solidFill>
                <a:schemeClr val="tx1"/>
              </a:solidFill>
            </a:endParaRP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Peter could buy this car instead of that old piece of junk</a:t>
            </a:r>
            <a:r>
              <a:rPr lang="en-US" sz="2400" dirty="0" smtClean="0">
                <a:solidFill>
                  <a:schemeClr val="tx1"/>
                </a:solidFill>
              </a:rPr>
              <a:t>.  (Suggestion)</a:t>
            </a:r>
            <a:endParaRPr lang="en-US" sz="2400" dirty="0">
              <a:solidFill>
                <a:schemeClr val="tx1"/>
              </a:solidFill>
            </a:endParaRP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It’s a pity that they couldn’t go with us.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We could eat pizza while watching the game.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Thank God they could return safely from Afghanistan.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Carlos couldn’t buy Marine Soup, so he brought Chinese food.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The players couldn’t train today due to the bad weather.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1"/>
              </a:solidFill>
            </a:endParaRPr>
          </a:p>
          <a:p>
            <a:pPr algn="ctr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386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HN" dirty="0" smtClean="0"/>
              <a:t> </a:t>
            </a:r>
            <a:r>
              <a:rPr lang="es-HN" sz="2300" b="1" dirty="0" err="1" smtClean="0">
                <a:solidFill>
                  <a:schemeClr val="tx1"/>
                </a:solidFill>
              </a:rPr>
              <a:t>Could</a:t>
            </a:r>
            <a:r>
              <a:rPr lang="es-HN" sz="2300" b="1" dirty="0" smtClean="0">
                <a:solidFill>
                  <a:schemeClr val="tx1"/>
                </a:solidFill>
              </a:rPr>
              <a:t> you Please open the </a:t>
            </a:r>
            <a:r>
              <a:rPr lang="es-HN" sz="2300" b="1" dirty="0" err="1" smtClean="0">
                <a:solidFill>
                  <a:schemeClr val="tx1"/>
                </a:solidFill>
              </a:rPr>
              <a:t>door</a:t>
            </a:r>
            <a:r>
              <a:rPr lang="es-HN" sz="2300" b="1" dirty="0" smtClean="0">
                <a:solidFill>
                  <a:schemeClr val="tx1"/>
                </a:solidFill>
              </a:rPr>
              <a:t> for me?    (</a:t>
            </a:r>
            <a:r>
              <a:rPr lang="es-HN" sz="2300" b="1" dirty="0" err="1" smtClean="0">
                <a:solidFill>
                  <a:schemeClr val="tx1"/>
                </a:solidFill>
              </a:rPr>
              <a:t>Asking</a:t>
            </a:r>
            <a:r>
              <a:rPr lang="es-HN" sz="2300" b="1" dirty="0" smtClean="0">
                <a:solidFill>
                  <a:schemeClr val="tx1"/>
                </a:solidFill>
              </a:rPr>
              <a:t> for a favor)</a:t>
            </a:r>
          </a:p>
          <a:p>
            <a:r>
              <a:rPr lang="es-HN" sz="2300" b="1" dirty="0">
                <a:solidFill>
                  <a:schemeClr val="tx1"/>
                </a:solidFill>
              </a:rPr>
              <a:t> </a:t>
            </a:r>
            <a:r>
              <a:rPr lang="es-HN" sz="2300" b="1" dirty="0" smtClean="0">
                <a:solidFill>
                  <a:schemeClr val="tx1"/>
                </a:solidFill>
              </a:rPr>
              <a:t>Please, </a:t>
            </a:r>
            <a:r>
              <a:rPr lang="es-HN" sz="2300" b="1" dirty="0" err="1" smtClean="0">
                <a:solidFill>
                  <a:schemeClr val="tx1"/>
                </a:solidFill>
              </a:rPr>
              <a:t>could</a:t>
            </a:r>
            <a:r>
              <a:rPr lang="es-HN" sz="2300" b="1" dirty="0" smtClean="0">
                <a:solidFill>
                  <a:schemeClr val="tx1"/>
                </a:solidFill>
              </a:rPr>
              <a:t> you </a:t>
            </a:r>
            <a:r>
              <a:rPr lang="es-HN" sz="2300" b="1" dirty="0" err="1" smtClean="0">
                <a:solidFill>
                  <a:schemeClr val="tx1"/>
                </a:solidFill>
              </a:rPr>
              <a:t>pass</a:t>
            </a:r>
            <a:r>
              <a:rPr lang="es-HN" sz="2300" b="1" dirty="0" smtClean="0">
                <a:solidFill>
                  <a:schemeClr val="tx1"/>
                </a:solidFill>
              </a:rPr>
              <a:t> me the </a:t>
            </a:r>
            <a:r>
              <a:rPr lang="es-HN" sz="2300" b="1" dirty="0" err="1" smtClean="0">
                <a:solidFill>
                  <a:schemeClr val="tx1"/>
                </a:solidFill>
              </a:rPr>
              <a:t>salt</a:t>
            </a:r>
            <a:r>
              <a:rPr lang="es-HN" sz="2300" b="1" dirty="0" smtClean="0">
                <a:solidFill>
                  <a:schemeClr val="tx1"/>
                </a:solidFill>
              </a:rPr>
              <a:t>? </a:t>
            </a:r>
          </a:p>
          <a:p>
            <a:r>
              <a:rPr lang="es-HN" sz="2300" b="1" dirty="0">
                <a:solidFill>
                  <a:schemeClr val="tx1"/>
                </a:solidFill>
              </a:rPr>
              <a:t> </a:t>
            </a:r>
            <a:r>
              <a:rPr lang="es-HN" sz="2300" b="1" dirty="0" err="1" smtClean="0">
                <a:solidFill>
                  <a:schemeClr val="tx1"/>
                </a:solidFill>
              </a:rPr>
              <a:t>Could</a:t>
            </a:r>
            <a:r>
              <a:rPr lang="es-HN" sz="2300" b="1" dirty="0" smtClean="0">
                <a:solidFill>
                  <a:schemeClr val="tx1"/>
                </a:solidFill>
              </a:rPr>
              <a:t> you Please </a:t>
            </a:r>
            <a:r>
              <a:rPr lang="es-HN" sz="2300" b="1" dirty="0" err="1" smtClean="0">
                <a:solidFill>
                  <a:schemeClr val="tx1"/>
                </a:solidFill>
              </a:rPr>
              <a:t>lend</a:t>
            </a:r>
            <a:r>
              <a:rPr lang="es-HN" sz="2300" b="1" dirty="0" smtClean="0">
                <a:solidFill>
                  <a:schemeClr val="tx1"/>
                </a:solidFill>
              </a:rPr>
              <a:t> me your </a:t>
            </a:r>
            <a:r>
              <a:rPr lang="es-HN" sz="2300" b="1" dirty="0" err="1" smtClean="0">
                <a:solidFill>
                  <a:schemeClr val="tx1"/>
                </a:solidFill>
              </a:rPr>
              <a:t>phone</a:t>
            </a:r>
            <a:r>
              <a:rPr lang="es-HN" sz="2300" b="1" dirty="0" smtClean="0">
                <a:solidFill>
                  <a:schemeClr val="tx1"/>
                </a:solidFill>
              </a:rPr>
              <a:t>?</a:t>
            </a:r>
          </a:p>
          <a:p>
            <a:endParaRPr lang="es-HN" sz="2300" b="1" dirty="0">
              <a:solidFill>
                <a:schemeClr val="tx1"/>
              </a:solidFill>
            </a:endParaRPr>
          </a:p>
          <a:p>
            <a:r>
              <a:rPr lang="es-HN" sz="2300" b="1" dirty="0" smtClean="0">
                <a:solidFill>
                  <a:schemeClr val="tx1"/>
                </a:solidFill>
              </a:rPr>
              <a:t> That </a:t>
            </a:r>
            <a:r>
              <a:rPr lang="es-HN" sz="2300" b="1" dirty="0" err="1" smtClean="0">
                <a:solidFill>
                  <a:schemeClr val="tx1"/>
                </a:solidFill>
              </a:rPr>
              <a:t>man</a:t>
            </a:r>
            <a:r>
              <a:rPr lang="es-HN" sz="2300" b="1" dirty="0" smtClean="0">
                <a:solidFill>
                  <a:schemeClr val="tx1"/>
                </a:solidFill>
              </a:rPr>
              <a:t> </a:t>
            </a:r>
            <a:r>
              <a:rPr lang="es-HN" sz="2300" b="1" dirty="0" err="1" smtClean="0">
                <a:solidFill>
                  <a:schemeClr val="tx1"/>
                </a:solidFill>
              </a:rPr>
              <a:t>could</a:t>
            </a:r>
            <a:r>
              <a:rPr lang="es-HN" sz="2300" b="1" dirty="0" smtClean="0">
                <a:solidFill>
                  <a:schemeClr val="tx1"/>
                </a:solidFill>
              </a:rPr>
              <a:t> be a thief.     (</a:t>
            </a:r>
            <a:r>
              <a:rPr lang="es-HN" sz="2300" b="1" dirty="0" err="1" smtClean="0">
                <a:solidFill>
                  <a:schemeClr val="tx1"/>
                </a:solidFill>
              </a:rPr>
              <a:t>Speculation</a:t>
            </a:r>
            <a:r>
              <a:rPr lang="es-HN" sz="2300" b="1" dirty="0" smtClean="0">
                <a:solidFill>
                  <a:schemeClr val="tx1"/>
                </a:solidFill>
              </a:rPr>
              <a:t> in the </a:t>
            </a:r>
            <a:r>
              <a:rPr lang="es-HN" sz="2300" b="1" dirty="0" err="1" smtClean="0">
                <a:solidFill>
                  <a:schemeClr val="tx1"/>
                </a:solidFill>
              </a:rPr>
              <a:t>present</a:t>
            </a:r>
            <a:r>
              <a:rPr lang="es-HN" sz="2300" b="1" dirty="0" smtClean="0">
                <a:solidFill>
                  <a:schemeClr val="tx1"/>
                </a:solidFill>
              </a:rPr>
              <a:t>.)</a:t>
            </a:r>
          </a:p>
          <a:p>
            <a:r>
              <a:rPr lang="es-HN" sz="2300" b="1" dirty="0">
                <a:solidFill>
                  <a:schemeClr val="tx1"/>
                </a:solidFill>
              </a:rPr>
              <a:t> </a:t>
            </a:r>
            <a:r>
              <a:rPr lang="es-HN" sz="2300" b="1" dirty="0" smtClean="0">
                <a:solidFill>
                  <a:schemeClr val="tx1"/>
                </a:solidFill>
              </a:rPr>
              <a:t>Peter </a:t>
            </a:r>
            <a:r>
              <a:rPr lang="es-HN" sz="2300" b="1" dirty="0" err="1" smtClean="0">
                <a:solidFill>
                  <a:schemeClr val="tx1"/>
                </a:solidFill>
              </a:rPr>
              <a:t>could</a:t>
            </a:r>
            <a:r>
              <a:rPr lang="es-HN" sz="2300" b="1" dirty="0" smtClean="0">
                <a:solidFill>
                  <a:schemeClr val="tx1"/>
                </a:solidFill>
              </a:rPr>
              <a:t> have </a:t>
            </a:r>
            <a:r>
              <a:rPr lang="es-HN" sz="2300" b="1" dirty="0" err="1" smtClean="0">
                <a:solidFill>
                  <a:schemeClr val="tx1"/>
                </a:solidFill>
              </a:rPr>
              <a:t>stolen</a:t>
            </a:r>
            <a:r>
              <a:rPr lang="es-HN" sz="2300" b="1" dirty="0" smtClean="0">
                <a:solidFill>
                  <a:schemeClr val="tx1"/>
                </a:solidFill>
              </a:rPr>
              <a:t> the </a:t>
            </a:r>
            <a:r>
              <a:rPr lang="es-HN" sz="2300" b="1" dirty="0" err="1" smtClean="0">
                <a:solidFill>
                  <a:schemeClr val="tx1"/>
                </a:solidFill>
              </a:rPr>
              <a:t>money</a:t>
            </a:r>
            <a:r>
              <a:rPr lang="es-HN" sz="2300" b="1" dirty="0" smtClean="0">
                <a:solidFill>
                  <a:schemeClr val="tx1"/>
                </a:solidFill>
              </a:rPr>
              <a:t>.     (</a:t>
            </a:r>
            <a:r>
              <a:rPr lang="es-HN" sz="2300" b="1" dirty="0" err="1" smtClean="0">
                <a:solidFill>
                  <a:schemeClr val="tx1"/>
                </a:solidFill>
              </a:rPr>
              <a:t>Speculation</a:t>
            </a:r>
            <a:r>
              <a:rPr lang="es-HN" sz="2300" b="1" dirty="0" smtClean="0">
                <a:solidFill>
                  <a:schemeClr val="tx1"/>
                </a:solidFill>
              </a:rPr>
              <a:t> in the </a:t>
            </a:r>
            <a:r>
              <a:rPr lang="es-HN" sz="2300" b="1" dirty="0" err="1" smtClean="0">
                <a:solidFill>
                  <a:schemeClr val="tx1"/>
                </a:solidFill>
              </a:rPr>
              <a:t>past</a:t>
            </a:r>
            <a:r>
              <a:rPr lang="es-HN" sz="2300" b="1" dirty="0" smtClean="0">
                <a:solidFill>
                  <a:schemeClr val="tx1"/>
                </a:solidFill>
              </a:rPr>
              <a:t>.)</a:t>
            </a:r>
          </a:p>
          <a:p>
            <a:r>
              <a:rPr lang="es-HN" sz="2300" b="1" dirty="0">
                <a:solidFill>
                  <a:schemeClr val="tx1"/>
                </a:solidFill>
              </a:rPr>
              <a:t> </a:t>
            </a:r>
            <a:r>
              <a:rPr lang="es-HN" sz="2300" b="1" dirty="0" smtClean="0">
                <a:solidFill>
                  <a:schemeClr val="tx1"/>
                </a:solidFill>
              </a:rPr>
              <a:t>Mary </a:t>
            </a:r>
            <a:r>
              <a:rPr lang="es-HN" sz="2300" b="1" dirty="0" err="1" smtClean="0">
                <a:solidFill>
                  <a:schemeClr val="tx1"/>
                </a:solidFill>
              </a:rPr>
              <a:t>could</a:t>
            </a:r>
            <a:r>
              <a:rPr lang="es-HN" sz="2300" b="1" dirty="0" smtClean="0">
                <a:solidFill>
                  <a:schemeClr val="tx1"/>
                </a:solidFill>
              </a:rPr>
              <a:t> have done this </a:t>
            </a:r>
            <a:r>
              <a:rPr lang="es-HN" sz="2300" b="1" dirty="0" err="1" smtClean="0">
                <a:solidFill>
                  <a:schemeClr val="tx1"/>
                </a:solidFill>
              </a:rPr>
              <a:t>mess</a:t>
            </a:r>
            <a:r>
              <a:rPr lang="es-HN" sz="2300" b="1" dirty="0" smtClean="0">
                <a:solidFill>
                  <a:schemeClr val="tx1"/>
                </a:solidFill>
              </a:rPr>
              <a:t>.     (</a:t>
            </a:r>
            <a:r>
              <a:rPr lang="es-HN" sz="2300" b="1" dirty="0" err="1">
                <a:solidFill>
                  <a:schemeClr val="tx1"/>
                </a:solidFill>
              </a:rPr>
              <a:t>Speculation</a:t>
            </a:r>
            <a:r>
              <a:rPr lang="es-HN" sz="2300" b="1" dirty="0">
                <a:solidFill>
                  <a:schemeClr val="tx1"/>
                </a:solidFill>
              </a:rPr>
              <a:t> in the </a:t>
            </a:r>
            <a:r>
              <a:rPr lang="es-HN" sz="2300" b="1" dirty="0" err="1">
                <a:solidFill>
                  <a:schemeClr val="tx1"/>
                </a:solidFill>
              </a:rPr>
              <a:t>past</a:t>
            </a:r>
            <a:r>
              <a:rPr lang="es-HN" sz="2300" b="1" dirty="0">
                <a:solidFill>
                  <a:schemeClr val="tx1"/>
                </a:solidFill>
              </a:rPr>
              <a:t>.)</a:t>
            </a:r>
          </a:p>
          <a:p>
            <a:endParaRPr lang="es-HN" sz="2300" b="1" dirty="0" smtClean="0">
              <a:solidFill>
                <a:schemeClr val="tx1"/>
              </a:solidFill>
            </a:endParaRPr>
          </a:p>
          <a:p>
            <a:r>
              <a:rPr lang="es-HN" sz="2300" b="1" dirty="0">
                <a:solidFill>
                  <a:schemeClr val="tx1"/>
                </a:solidFill>
              </a:rPr>
              <a:t> </a:t>
            </a:r>
            <a:r>
              <a:rPr lang="es-HN" sz="2300" b="1" dirty="0" smtClean="0">
                <a:solidFill>
                  <a:schemeClr val="tx1"/>
                </a:solidFill>
              </a:rPr>
              <a:t>Honduras </a:t>
            </a:r>
            <a:r>
              <a:rPr lang="es-HN" sz="2300" b="1" dirty="0" err="1" smtClean="0">
                <a:solidFill>
                  <a:schemeClr val="tx1"/>
                </a:solidFill>
              </a:rPr>
              <a:t>could</a:t>
            </a:r>
            <a:r>
              <a:rPr lang="es-HN" sz="2300" b="1" dirty="0" smtClean="0">
                <a:solidFill>
                  <a:schemeClr val="tx1"/>
                </a:solidFill>
              </a:rPr>
              <a:t> have a </a:t>
            </a:r>
            <a:r>
              <a:rPr lang="es-HN" sz="2300" b="1" dirty="0" err="1" smtClean="0">
                <a:solidFill>
                  <a:schemeClr val="tx1"/>
                </a:solidFill>
              </a:rPr>
              <a:t>lot</a:t>
            </a:r>
            <a:r>
              <a:rPr lang="es-HN" sz="2300" b="1" dirty="0" smtClean="0">
                <a:solidFill>
                  <a:schemeClr val="tx1"/>
                </a:solidFill>
              </a:rPr>
              <a:t> of </a:t>
            </a:r>
            <a:r>
              <a:rPr lang="es-HN" sz="2300" b="1" dirty="0" err="1" smtClean="0">
                <a:solidFill>
                  <a:schemeClr val="tx1"/>
                </a:solidFill>
              </a:rPr>
              <a:t>infected</a:t>
            </a:r>
            <a:r>
              <a:rPr lang="es-HN" sz="2300" b="1" dirty="0" smtClean="0">
                <a:solidFill>
                  <a:schemeClr val="tx1"/>
                </a:solidFill>
              </a:rPr>
              <a:t> </a:t>
            </a:r>
            <a:r>
              <a:rPr lang="es-HN" sz="2300" b="1" dirty="0" err="1" smtClean="0">
                <a:solidFill>
                  <a:schemeClr val="tx1"/>
                </a:solidFill>
              </a:rPr>
              <a:t>people</a:t>
            </a:r>
            <a:r>
              <a:rPr lang="es-HN" sz="2300" b="1" dirty="0" smtClean="0">
                <a:solidFill>
                  <a:schemeClr val="tx1"/>
                </a:solidFill>
              </a:rPr>
              <a:t> in a </a:t>
            </a:r>
            <a:r>
              <a:rPr lang="es-HN" sz="2300" b="1" dirty="0" err="1" smtClean="0">
                <a:solidFill>
                  <a:schemeClr val="tx1"/>
                </a:solidFill>
              </a:rPr>
              <a:t>couple</a:t>
            </a:r>
            <a:r>
              <a:rPr lang="es-HN" sz="2300" b="1" dirty="0" smtClean="0">
                <a:solidFill>
                  <a:schemeClr val="tx1"/>
                </a:solidFill>
              </a:rPr>
              <a:t> of </a:t>
            </a:r>
            <a:r>
              <a:rPr lang="es-HN" sz="2300" b="1" dirty="0" err="1" smtClean="0">
                <a:solidFill>
                  <a:schemeClr val="tx1"/>
                </a:solidFill>
              </a:rPr>
              <a:t>weeks</a:t>
            </a:r>
            <a:r>
              <a:rPr lang="es-HN" sz="2300" b="1" dirty="0" smtClean="0">
                <a:solidFill>
                  <a:schemeClr val="tx1"/>
                </a:solidFill>
              </a:rPr>
              <a:t>.      (</a:t>
            </a:r>
            <a:r>
              <a:rPr lang="es-HN" sz="2300" b="1" dirty="0" err="1" smtClean="0">
                <a:solidFill>
                  <a:schemeClr val="tx1"/>
                </a:solidFill>
              </a:rPr>
              <a:t>Future</a:t>
            </a:r>
            <a:r>
              <a:rPr lang="es-HN" sz="2300" b="1" dirty="0" smtClean="0">
                <a:solidFill>
                  <a:schemeClr val="tx1"/>
                </a:solidFill>
              </a:rPr>
              <a:t> </a:t>
            </a:r>
            <a:r>
              <a:rPr lang="es-HN" sz="2300" b="1" dirty="0" err="1" smtClean="0">
                <a:solidFill>
                  <a:schemeClr val="tx1"/>
                </a:solidFill>
              </a:rPr>
              <a:t>Prediction</a:t>
            </a:r>
            <a:r>
              <a:rPr lang="es-HN" sz="2300" b="1" dirty="0" smtClean="0">
                <a:solidFill>
                  <a:schemeClr val="tx1"/>
                </a:solidFill>
              </a:rPr>
              <a:t>)</a:t>
            </a:r>
          </a:p>
          <a:p>
            <a:r>
              <a:rPr lang="es-HN" sz="2300" b="1" dirty="0">
                <a:solidFill>
                  <a:schemeClr val="tx1"/>
                </a:solidFill>
              </a:rPr>
              <a:t> </a:t>
            </a:r>
            <a:r>
              <a:rPr lang="es-HN" sz="2300" b="1" dirty="0" smtClean="0">
                <a:solidFill>
                  <a:schemeClr val="tx1"/>
                </a:solidFill>
              </a:rPr>
              <a:t>Fernando </a:t>
            </a:r>
            <a:r>
              <a:rPr lang="es-HN" sz="2300" b="1" dirty="0" err="1" smtClean="0">
                <a:solidFill>
                  <a:schemeClr val="tx1"/>
                </a:solidFill>
              </a:rPr>
              <a:t>could</a:t>
            </a:r>
            <a:r>
              <a:rPr lang="es-HN" sz="2300" b="1" dirty="0" smtClean="0">
                <a:solidFill>
                  <a:schemeClr val="tx1"/>
                </a:solidFill>
              </a:rPr>
              <a:t> </a:t>
            </a:r>
            <a:r>
              <a:rPr lang="es-HN" sz="2300" b="1" dirty="0" err="1" smtClean="0">
                <a:solidFill>
                  <a:schemeClr val="tx1"/>
                </a:solidFill>
              </a:rPr>
              <a:t>become</a:t>
            </a:r>
            <a:r>
              <a:rPr lang="es-HN" sz="2300" b="1" dirty="0" smtClean="0">
                <a:solidFill>
                  <a:schemeClr val="tx1"/>
                </a:solidFill>
              </a:rPr>
              <a:t> our </a:t>
            </a:r>
            <a:r>
              <a:rPr lang="es-HN" sz="2300" b="1" dirty="0" err="1" smtClean="0">
                <a:solidFill>
                  <a:schemeClr val="tx1"/>
                </a:solidFill>
              </a:rPr>
              <a:t>boss</a:t>
            </a:r>
            <a:r>
              <a:rPr lang="es-HN" sz="2300" b="1" dirty="0" smtClean="0">
                <a:solidFill>
                  <a:schemeClr val="tx1"/>
                </a:solidFill>
              </a:rPr>
              <a:t> in a short time.      </a:t>
            </a:r>
            <a:r>
              <a:rPr lang="es-HN" sz="2300" b="1" dirty="0">
                <a:solidFill>
                  <a:schemeClr val="tx1"/>
                </a:solidFill>
              </a:rPr>
              <a:t>(</a:t>
            </a:r>
            <a:r>
              <a:rPr lang="es-HN" sz="2300" b="1" dirty="0" err="1">
                <a:solidFill>
                  <a:schemeClr val="tx1"/>
                </a:solidFill>
              </a:rPr>
              <a:t>Future</a:t>
            </a:r>
            <a:r>
              <a:rPr lang="es-HN" sz="2300" b="1" dirty="0">
                <a:solidFill>
                  <a:schemeClr val="tx1"/>
                </a:solidFill>
              </a:rPr>
              <a:t> </a:t>
            </a:r>
            <a:r>
              <a:rPr lang="es-HN" sz="2300" b="1" dirty="0" err="1">
                <a:solidFill>
                  <a:schemeClr val="tx1"/>
                </a:solidFill>
              </a:rPr>
              <a:t>Prediction</a:t>
            </a:r>
            <a:r>
              <a:rPr lang="es-HN" sz="2300" b="1" dirty="0" smtClean="0">
                <a:solidFill>
                  <a:schemeClr val="tx1"/>
                </a:solidFill>
              </a:rPr>
              <a:t>)</a:t>
            </a:r>
          </a:p>
          <a:p>
            <a:r>
              <a:rPr lang="es-HN" sz="2300" b="1" dirty="0" smtClean="0">
                <a:solidFill>
                  <a:schemeClr val="tx1"/>
                </a:solidFill>
              </a:rPr>
              <a:t> I </a:t>
            </a:r>
            <a:r>
              <a:rPr lang="es-HN" sz="2300" b="1" dirty="0" err="1" smtClean="0">
                <a:solidFill>
                  <a:schemeClr val="tx1"/>
                </a:solidFill>
              </a:rPr>
              <a:t>think</a:t>
            </a:r>
            <a:r>
              <a:rPr lang="es-HN" sz="2300" b="1" dirty="0" smtClean="0">
                <a:solidFill>
                  <a:schemeClr val="tx1"/>
                </a:solidFill>
              </a:rPr>
              <a:t> </a:t>
            </a:r>
            <a:r>
              <a:rPr lang="es-HN" sz="2300" b="1" dirty="0" err="1" smtClean="0">
                <a:solidFill>
                  <a:schemeClr val="tx1"/>
                </a:solidFill>
              </a:rPr>
              <a:t>they</a:t>
            </a:r>
            <a:r>
              <a:rPr lang="es-HN" sz="2300" b="1" dirty="0" smtClean="0">
                <a:solidFill>
                  <a:schemeClr val="tx1"/>
                </a:solidFill>
              </a:rPr>
              <a:t> </a:t>
            </a:r>
            <a:r>
              <a:rPr lang="es-HN" sz="2300" b="1" dirty="0" err="1" smtClean="0">
                <a:solidFill>
                  <a:schemeClr val="tx1"/>
                </a:solidFill>
              </a:rPr>
              <a:t>could</a:t>
            </a:r>
            <a:r>
              <a:rPr lang="es-HN" sz="2300" b="1" dirty="0" smtClean="0">
                <a:solidFill>
                  <a:schemeClr val="tx1"/>
                </a:solidFill>
              </a:rPr>
              <a:t> </a:t>
            </a:r>
            <a:r>
              <a:rPr lang="es-HN" sz="2300" b="1" dirty="0" err="1" smtClean="0">
                <a:solidFill>
                  <a:schemeClr val="tx1"/>
                </a:solidFill>
              </a:rPr>
              <a:t>begin</a:t>
            </a:r>
            <a:r>
              <a:rPr lang="es-HN" sz="2300" b="1" dirty="0" smtClean="0">
                <a:solidFill>
                  <a:schemeClr val="tx1"/>
                </a:solidFill>
              </a:rPr>
              <a:t> </a:t>
            </a:r>
            <a:r>
              <a:rPr lang="es-HN" sz="2300" b="1" dirty="0" err="1" smtClean="0">
                <a:solidFill>
                  <a:schemeClr val="tx1"/>
                </a:solidFill>
              </a:rPr>
              <a:t>their</a:t>
            </a:r>
            <a:r>
              <a:rPr lang="es-HN" sz="2300" b="1" dirty="0" smtClean="0">
                <a:solidFill>
                  <a:schemeClr val="tx1"/>
                </a:solidFill>
              </a:rPr>
              <a:t> new project in 1  </a:t>
            </a:r>
            <a:r>
              <a:rPr lang="es-HN" sz="2300" b="1" dirty="0" err="1" smtClean="0">
                <a:solidFill>
                  <a:schemeClr val="tx1"/>
                </a:solidFill>
              </a:rPr>
              <a:t>month</a:t>
            </a:r>
            <a:r>
              <a:rPr lang="es-HN" sz="2300" b="1" dirty="0" smtClean="0">
                <a:solidFill>
                  <a:schemeClr val="tx1"/>
                </a:solidFill>
              </a:rPr>
              <a:t> time. </a:t>
            </a:r>
            <a:r>
              <a:rPr lang="es-HN" sz="2300" b="1" dirty="0">
                <a:solidFill>
                  <a:schemeClr val="tx1"/>
                </a:solidFill>
              </a:rPr>
              <a:t> </a:t>
            </a:r>
            <a:r>
              <a:rPr lang="es-HN" sz="2300" b="1" dirty="0" smtClean="0">
                <a:solidFill>
                  <a:schemeClr val="tx1"/>
                </a:solidFill>
              </a:rPr>
              <a:t>     (</a:t>
            </a:r>
            <a:r>
              <a:rPr lang="es-HN" sz="2300" b="1" dirty="0" err="1">
                <a:solidFill>
                  <a:schemeClr val="tx1"/>
                </a:solidFill>
              </a:rPr>
              <a:t>Future</a:t>
            </a:r>
            <a:r>
              <a:rPr lang="es-HN" sz="2300" b="1" dirty="0">
                <a:solidFill>
                  <a:schemeClr val="tx1"/>
                </a:solidFill>
              </a:rPr>
              <a:t> </a:t>
            </a:r>
            <a:r>
              <a:rPr lang="es-HN" sz="2300" b="1" dirty="0" err="1">
                <a:solidFill>
                  <a:schemeClr val="tx1"/>
                </a:solidFill>
              </a:rPr>
              <a:t>Prediction</a:t>
            </a:r>
            <a:r>
              <a:rPr lang="es-HN" sz="2300" b="1" dirty="0">
                <a:solidFill>
                  <a:schemeClr val="tx1"/>
                </a:solidFill>
              </a:rPr>
              <a:t>)</a:t>
            </a:r>
          </a:p>
          <a:p>
            <a:endParaRPr lang="es-HN" dirty="0"/>
          </a:p>
          <a:p>
            <a:endParaRPr lang="es-HN" dirty="0" smtClean="0"/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378539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SUCCEED IN + PRESENT PARTICIPLE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They succeeded in making this wonderful product.</a:t>
            </a:r>
          </a:p>
          <a:p>
            <a:r>
              <a:rPr lang="en-US" b="1" dirty="0">
                <a:solidFill>
                  <a:schemeClr val="tx1"/>
                </a:solidFill>
              </a:rPr>
              <a:t>She will succeed in graduating from her master’s.</a:t>
            </a:r>
          </a:p>
          <a:p>
            <a:r>
              <a:rPr lang="en-US" b="1" dirty="0">
                <a:solidFill>
                  <a:schemeClr val="tx1"/>
                </a:solidFill>
              </a:rPr>
              <a:t>The police succeeded in capturing those drug dealers.</a:t>
            </a:r>
          </a:p>
          <a:p>
            <a:r>
              <a:rPr lang="en-US" b="1" dirty="0">
                <a:solidFill>
                  <a:schemeClr val="tx1"/>
                </a:solidFill>
              </a:rPr>
              <a:t>We won’t succeed in finishing this project if we don’t work every day.</a:t>
            </a:r>
          </a:p>
          <a:p>
            <a:r>
              <a:rPr lang="en-US" b="1" dirty="0">
                <a:solidFill>
                  <a:schemeClr val="tx1"/>
                </a:solidFill>
              </a:rPr>
              <a:t>Carlos will succeed in establishing his own company with all that money to invest.</a:t>
            </a:r>
          </a:p>
          <a:p>
            <a:r>
              <a:rPr lang="en-US" b="1" dirty="0">
                <a:solidFill>
                  <a:schemeClr val="tx1"/>
                </a:solidFill>
              </a:rPr>
              <a:t>He always succeeds in solving problems efficiently.</a:t>
            </a:r>
          </a:p>
          <a:p>
            <a:r>
              <a:rPr lang="en-US" b="1" dirty="0">
                <a:solidFill>
                  <a:schemeClr val="tx1"/>
                </a:solidFill>
              </a:rPr>
              <a:t>Marco succeeded in repairing his father’s car due to the classes he has received at the university.</a:t>
            </a:r>
          </a:p>
          <a:p>
            <a:r>
              <a:rPr lang="en-US" b="1" dirty="0">
                <a:solidFill>
                  <a:schemeClr val="tx1"/>
                </a:solidFill>
              </a:rPr>
              <a:t> We won’t succeed in answering this exam if we do not concentrate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They didn´t succeed in buying the beach house in </a:t>
            </a:r>
            <a:r>
              <a:rPr lang="en-US" b="1" dirty="0" err="1" smtClean="0">
                <a:solidFill>
                  <a:schemeClr val="tx1"/>
                </a:solidFill>
              </a:rPr>
              <a:t>Tela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  <a:endParaRPr lang="en-US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5611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BE SUPPOSED TO + BASEFORM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tx1"/>
                </a:solidFill>
              </a:rPr>
              <a:t>You are supposed to buy all the ingredients to prepare the pizza.</a:t>
            </a:r>
          </a:p>
          <a:p>
            <a:r>
              <a:rPr lang="en-US" dirty="0">
                <a:solidFill>
                  <a:schemeClr val="tx1"/>
                </a:solidFill>
              </a:rPr>
              <a:t>She was supposed to bring the money today, but she had an emergency at home.</a:t>
            </a:r>
          </a:p>
          <a:p>
            <a:r>
              <a:rPr lang="en-US" dirty="0">
                <a:solidFill>
                  <a:schemeClr val="tx1"/>
                </a:solidFill>
              </a:rPr>
              <a:t>Carlos and Luis aren’t supposed to be here.</a:t>
            </a:r>
          </a:p>
          <a:p>
            <a:r>
              <a:rPr lang="en-US" dirty="0">
                <a:solidFill>
                  <a:schemeClr val="tx1"/>
                </a:solidFill>
              </a:rPr>
              <a:t>Mario was supposed to watch over his little brother, but he neglected.</a:t>
            </a:r>
          </a:p>
          <a:p>
            <a:r>
              <a:rPr lang="en-US" dirty="0">
                <a:solidFill>
                  <a:schemeClr val="tx1"/>
                </a:solidFill>
              </a:rPr>
              <a:t>My sister isn’t supposed to go to the university today. She’s going out with her boyfriend.</a:t>
            </a:r>
          </a:p>
          <a:p>
            <a:r>
              <a:rPr lang="en-US" dirty="0">
                <a:solidFill>
                  <a:schemeClr val="tx1"/>
                </a:solidFill>
              </a:rPr>
              <a:t>Carol is supposed to explain all the topics to them.</a:t>
            </a:r>
          </a:p>
          <a:p>
            <a:r>
              <a:rPr lang="en-US" dirty="0">
                <a:solidFill>
                  <a:schemeClr val="tx1"/>
                </a:solidFill>
              </a:rPr>
              <a:t>We were supposed to work last Sunday morning, but we didn’t do it.</a:t>
            </a:r>
          </a:p>
          <a:p>
            <a:r>
              <a:rPr lang="en-US" dirty="0">
                <a:solidFill>
                  <a:schemeClr val="tx1"/>
                </a:solidFill>
              </a:rPr>
              <a:t>I am not supposed to be here. My mother will punish me if she finds out.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73091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Future in the Past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tx1"/>
                </a:solidFill>
              </a:rPr>
              <a:t>I was going to call you , but I got too busy.</a:t>
            </a:r>
          </a:p>
          <a:p>
            <a:r>
              <a:rPr lang="en-US" dirty="0">
                <a:solidFill>
                  <a:schemeClr val="tx1"/>
                </a:solidFill>
              </a:rPr>
              <a:t>We were going to meet at 2:00, but she came late.</a:t>
            </a:r>
          </a:p>
          <a:p>
            <a:r>
              <a:rPr lang="en-US" dirty="0">
                <a:solidFill>
                  <a:schemeClr val="tx1"/>
                </a:solidFill>
              </a:rPr>
              <a:t>We were going to travel to </a:t>
            </a:r>
            <a:r>
              <a:rPr lang="en-US" dirty="0" err="1">
                <a:solidFill>
                  <a:schemeClr val="tx1"/>
                </a:solidFill>
              </a:rPr>
              <a:t>Tela</a:t>
            </a:r>
            <a:r>
              <a:rPr lang="en-US" dirty="0">
                <a:solidFill>
                  <a:schemeClr val="tx1"/>
                </a:solidFill>
              </a:rPr>
              <a:t>, but due to the rain we didn’t comply with our plan.</a:t>
            </a:r>
          </a:p>
          <a:p>
            <a:r>
              <a:rPr lang="en-US" dirty="0">
                <a:solidFill>
                  <a:schemeClr val="tx1"/>
                </a:solidFill>
              </a:rPr>
              <a:t>She was going to help us, but Oscar got on a fight with her.</a:t>
            </a:r>
          </a:p>
          <a:p>
            <a:r>
              <a:rPr lang="en-US" dirty="0">
                <a:solidFill>
                  <a:schemeClr val="tx1"/>
                </a:solidFill>
              </a:rPr>
              <a:t>The policemen were going to capture the thief, but he jumped from the bridge into the river and he disappeared.</a:t>
            </a:r>
          </a:p>
          <a:p>
            <a:r>
              <a:rPr lang="en-US" dirty="0">
                <a:solidFill>
                  <a:schemeClr val="tx1"/>
                </a:solidFill>
              </a:rPr>
              <a:t>We weren’t going to do something bad to you. We were only going to scare you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 was going to buy the car, but I decided it wasn´t necessary.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Her mother wasn´t going to hit her. She was only going to prevent her from going out.</a:t>
            </a:r>
            <a:endParaRPr lang="en-US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38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Be (was-were) </a:t>
            </a:r>
            <a:r>
              <a:rPr lang="en-US" dirty="0">
                <a:solidFill>
                  <a:schemeClr val="tx1"/>
                </a:solidFill>
              </a:rPr>
              <a:t>about to + </a:t>
            </a:r>
            <a:r>
              <a:rPr lang="en-US" dirty="0" err="1">
                <a:solidFill>
                  <a:schemeClr val="tx1"/>
                </a:solidFill>
              </a:rPr>
              <a:t>Baseform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We use it to say that we were very close to doing something, but were prevented at the last moment.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We were about to leave our house, when the phone rang.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The man was about to kill the lady, when the police entered the house.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She was about to do business with them, when she discovered that they were delinquents.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He was about to arrive to Tegucigalpa, when his car broke down. </a:t>
            </a:r>
            <a:endParaRPr lang="en-US" b="1" dirty="0" smtClean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Luis and I were about to fight, but Kenneth separated us.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The players were about to leave the field when the coach told them the opposite.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My dog was about to flee from the house, but my neighbor caught it.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His father was about to punish him when his grandmother intervened. </a:t>
            </a:r>
            <a:endParaRPr lang="en-US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6825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742</TotalTime>
  <Words>1018</Words>
  <Application>Microsoft Office PowerPoint</Application>
  <PresentationFormat>Panorámica</PresentationFormat>
  <Paragraphs>82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2" baseType="lpstr">
      <vt:lpstr>Arial</vt:lpstr>
      <vt:lpstr>Corbel</vt:lpstr>
      <vt:lpstr>Basis</vt:lpstr>
      <vt:lpstr>Modals of ability</vt:lpstr>
      <vt:lpstr>MANAGE TO + BASE FORM</vt:lpstr>
      <vt:lpstr>BE ABLE TO + BASE FORM</vt:lpstr>
      <vt:lpstr>COULD + BASE FORM</vt:lpstr>
      <vt:lpstr>Presentación de PowerPoint</vt:lpstr>
      <vt:lpstr>SUCCEED IN + PRESENT PARTICIPLE</vt:lpstr>
      <vt:lpstr>BE SUPPOSED TO + BASEFORM</vt:lpstr>
      <vt:lpstr>Future in the Past</vt:lpstr>
      <vt:lpstr>Be (was-were) about to + Baseform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Conditional (0)</dc:title>
  <dc:creator>English Academy</dc:creator>
  <cp:lastModifiedBy>Mama y Papa</cp:lastModifiedBy>
  <cp:revision>53</cp:revision>
  <dcterms:created xsi:type="dcterms:W3CDTF">2020-02-17T23:22:47Z</dcterms:created>
  <dcterms:modified xsi:type="dcterms:W3CDTF">2020-06-21T18:03:20Z</dcterms:modified>
</cp:coreProperties>
</file>