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3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8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1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45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8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63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47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1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773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81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8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73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0264D-10A4-4DA2-9BCF-604C35D76C3E}" type="datetimeFigureOut">
              <a:rPr lang="en-US" smtClean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641A0-5511-4CD4-870B-953C44364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13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523999"/>
          </a:xfrm>
        </p:spPr>
        <p:txBody>
          <a:bodyPr/>
          <a:lstStyle/>
          <a:p>
            <a:r>
              <a:rPr lang="en-US" u="sng" dirty="0" smtClean="0"/>
              <a:t>GERUNDS AND INFINITIVES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3810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Verbs followed by a Gerund or an Infinitive without a change in meaning.</a:t>
            </a:r>
          </a:p>
          <a:p>
            <a:pPr marL="514350" indent="-514350" algn="l">
              <a:buAutoNum type="arabicParenR"/>
            </a:pPr>
            <a:r>
              <a:rPr lang="en-US" b="1" dirty="0" smtClean="0">
                <a:solidFill>
                  <a:schemeClr val="tx1"/>
                </a:solidFill>
              </a:rPr>
              <a:t>Can’t bear              7) Love </a:t>
            </a:r>
          </a:p>
          <a:p>
            <a:pPr marL="514350" indent="-514350" algn="l">
              <a:buAutoNum type="arabicParenR" startAt="2"/>
            </a:pPr>
            <a:r>
              <a:rPr lang="en-US" b="1" dirty="0" smtClean="0">
                <a:solidFill>
                  <a:schemeClr val="tx1"/>
                </a:solidFill>
              </a:rPr>
              <a:t>Can’t Stand            8) Neglect</a:t>
            </a:r>
          </a:p>
          <a:p>
            <a:pPr marL="514350" indent="-514350" algn="l">
              <a:buAutoNum type="arabicParenR" startAt="3"/>
            </a:pPr>
            <a:r>
              <a:rPr lang="en-US" b="1" dirty="0" smtClean="0">
                <a:solidFill>
                  <a:schemeClr val="tx1"/>
                </a:solidFill>
              </a:rPr>
              <a:t>Cease                      9) Prefer</a:t>
            </a:r>
          </a:p>
          <a:p>
            <a:pPr marL="514350" indent="-514350" algn="l">
              <a:buAutoNum type="arabicParenR" startAt="4"/>
            </a:pPr>
            <a:r>
              <a:rPr lang="en-US" b="1" dirty="0" smtClean="0">
                <a:solidFill>
                  <a:schemeClr val="tx1"/>
                </a:solidFill>
              </a:rPr>
              <a:t>Continue              10) Propose </a:t>
            </a:r>
          </a:p>
          <a:p>
            <a:pPr marL="514350" indent="-514350" algn="l">
              <a:buAutoNum type="arabicParenR" startAt="5"/>
            </a:pPr>
            <a:r>
              <a:rPr lang="en-US" b="1" dirty="0" smtClean="0">
                <a:solidFill>
                  <a:schemeClr val="tx1"/>
                </a:solidFill>
              </a:rPr>
              <a:t>Hate                      11) Begin</a:t>
            </a:r>
          </a:p>
          <a:p>
            <a:pPr marL="514350" indent="-514350" algn="l">
              <a:buAutoNum type="arabicParenR" startAt="6"/>
            </a:pPr>
            <a:r>
              <a:rPr lang="en-US" b="1" dirty="0" smtClean="0">
                <a:solidFill>
                  <a:schemeClr val="tx1"/>
                </a:solidFill>
              </a:rPr>
              <a:t>Like                       12) Start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                                     13</a:t>
            </a:r>
            <a:r>
              <a:rPr lang="en-US" b="1" smtClean="0">
                <a:solidFill>
                  <a:schemeClr val="tx1"/>
                </a:solidFill>
              </a:rPr>
              <a:t>) Try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5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Stop + Infinitive: To stop to do something else.</a:t>
            </a:r>
          </a:p>
          <a:p>
            <a:pPr>
              <a:buFontTx/>
              <a:buChar char="-"/>
            </a:pPr>
            <a:r>
              <a:rPr lang="en-US" b="1" dirty="0" smtClean="0"/>
              <a:t>We need to stop to buy some medicine for Fernando.</a:t>
            </a:r>
          </a:p>
          <a:p>
            <a:pPr>
              <a:buFontTx/>
              <a:buChar char="-"/>
            </a:pPr>
            <a:r>
              <a:rPr lang="en-US" b="1" dirty="0" smtClean="0"/>
              <a:t>I want to stop in Comayagua to eat breakfast.</a:t>
            </a:r>
          </a:p>
          <a:p>
            <a:pPr>
              <a:buFontTx/>
              <a:buChar char="-"/>
            </a:pPr>
            <a:r>
              <a:rPr lang="en-US" b="1" dirty="0" smtClean="0"/>
              <a:t>We stopped in Choluteca to visit Douglas’  uncle.</a:t>
            </a:r>
          </a:p>
          <a:p>
            <a:pPr>
              <a:buFontTx/>
              <a:buChar char="-"/>
            </a:pPr>
            <a:r>
              <a:rPr lang="en-US" b="1" dirty="0" smtClean="0"/>
              <a:t>We have to stop fooling around to pay attention in class.</a:t>
            </a:r>
          </a:p>
          <a:p>
            <a:pPr>
              <a:buFontTx/>
              <a:buChar char="-"/>
            </a:pPr>
            <a:r>
              <a:rPr lang="en-US" b="1" dirty="0" smtClean="0"/>
              <a:t>In 30 minutes, I will stop watching </a:t>
            </a:r>
            <a:r>
              <a:rPr lang="en-US" b="1" dirty="0" err="1" smtClean="0"/>
              <a:t>tv</a:t>
            </a:r>
            <a:r>
              <a:rPr lang="en-US" b="1" dirty="0" smtClean="0"/>
              <a:t> to study.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341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Regret + Gerund: Regret about something from the past.</a:t>
            </a:r>
          </a:p>
          <a:p>
            <a:pPr>
              <a:buFontTx/>
              <a:buChar char="-"/>
            </a:pPr>
            <a:r>
              <a:rPr lang="en-US" dirty="0" smtClean="0"/>
              <a:t>I regret not studying English when I was a child.</a:t>
            </a:r>
          </a:p>
          <a:p>
            <a:pPr>
              <a:buFontTx/>
              <a:buChar char="-"/>
            </a:pPr>
            <a:r>
              <a:rPr lang="en-US" dirty="0" smtClean="0"/>
              <a:t>They regret traveling to that boring place.</a:t>
            </a:r>
          </a:p>
          <a:p>
            <a:pPr>
              <a:buFontTx/>
              <a:buChar char="-"/>
            </a:pPr>
            <a:r>
              <a:rPr lang="en-US" dirty="0" smtClean="0"/>
              <a:t>I regret buying this piece of junk.</a:t>
            </a:r>
          </a:p>
          <a:p>
            <a:pPr>
              <a:buFontTx/>
              <a:buChar char="-"/>
            </a:pPr>
            <a:r>
              <a:rPr lang="en-US" dirty="0" smtClean="0"/>
              <a:t>She really regrets marrying that guy.</a:t>
            </a:r>
          </a:p>
          <a:p>
            <a:pPr>
              <a:buFontTx/>
              <a:buChar char="-"/>
            </a:pPr>
            <a:r>
              <a:rPr lang="en-US" dirty="0" smtClean="0"/>
              <a:t>Her father regrets not checking his car before traveling.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9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Regret + Infinitive: To regret to transmit negative news to other people.</a:t>
            </a:r>
          </a:p>
          <a:p>
            <a:pPr>
              <a:buFontTx/>
              <a:buChar char="-"/>
            </a:pPr>
            <a:r>
              <a:rPr lang="en-US" b="1" dirty="0" smtClean="0"/>
              <a:t>We regret to inform you that your son died in battle.</a:t>
            </a:r>
          </a:p>
          <a:p>
            <a:pPr>
              <a:buFontTx/>
              <a:buChar char="-"/>
            </a:pPr>
            <a:r>
              <a:rPr lang="en-US" b="1" dirty="0" smtClean="0"/>
              <a:t>I regret to tell you that you won’t play tomorrow.</a:t>
            </a:r>
          </a:p>
          <a:p>
            <a:pPr>
              <a:buFontTx/>
              <a:buChar char="-"/>
            </a:pPr>
            <a:r>
              <a:rPr lang="en-US" b="1" dirty="0" smtClean="0"/>
              <a:t>We regret to communicate to you that you’re fired.</a:t>
            </a:r>
          </a:p>
          <a:p>
            <a:pPr>
              <a:buFontTx/>
              <a:buChar char="-"/>
            </a:pPr>
            <a:r>
              <a:rPr lang="en-US" b="1" dirty="0" smtClean="0"/>
              <a:t>I regret to inform you that we won’t continue buying your products.</a:t>
            </a:r>
          </a:p>
          <a:p>
            <a:pPr>
              <a:buFontTx/>
              <a:buChar char="-"/>
            </a:pPr>
            <a:r>
              <a:rPr lang="en-US" b="1" dirty="0" smtClean="0"/>
              <a:t>We regret to tell you that you are out of the team.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7338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+ Gerund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/>
              <a:t>I enjoy traveling with my family to </a:t>
            </a:r>
            <a:r>
              <a:rPr lang="en-US" sz="2400" b="1" dirty="0" err="1" smtClean="0"/>
              <a:t>Tela</a:t>
            </a:r>
            <a:r>
              <a:rPr lang="en-US" sz="2400" b="1" dirty="0" smtClean="0"/>
              <a:t> in Summer.</a:t>
            </a:r>
          </a:p>
          <a:p>
            <a:r>
              <a:rPr lang="en-US" sz="2400" b="1" dirty="0" smtClean="0"/>
              <a:t>She keeps talking about her daughter. I’m bored.</a:t>
            </a:r>
          </a:p>
          <a:p>
            <a:r>
              <a:rPr lang="en-US" sz="2400" b="1" dirty="0" smtClean="0"/>
              <a:t>Marco prefers eating Chinese food.</a:t>
            </a:r>
          </a:p>
          <a:p>
            <a:r>
              <a:rPr lang="en-US" sz="2400" b="1" dirty="0" smtClean="0"/>
              <a:t>I suggest going to </a:t>
            </a:r>
            <a:r>
              <a:rPr lang="en-US" sz="2400" b="1" dirty="0" err="1" smtClean="0"/>
              <a:t>Roatan</a:t>
            </a:r>
            <a:r>
              <a:rPr lang="en-US" sz="2400" b="1" dirty="0" smtClean="0"/>
              <a:t> instead of </a:t>
            </a:r>
            <a:r>
              <a:rPr lang="en-US" sz="2400" b="1" dirty="0" err="1" smtClean="0"/>
              <a:t>Tela</a:t>
            </a:r>
            <a:r>
              <a:rPr lang="en-US" sz="2400" b="1" dirty="0" smtClean="0"/>
              <a:t>.</a:t>
            </a:r>
          </a:p>
          <a:p>
            <a:r>
              <a:rPr lang="en-US" sz="2400" b="1" dirty="0" smtClean="0"/>
              <a:t>I avoid eating greasy food and sweets.</a:t>
            </a:r>
          </a:p>
          <a:p>
            <a:r>
              <a:rPr lang="en-US" sz="2400" b="1" dirty="0" smtClean="0"/>
              <a:t>I can’t stand washing dishes after dinner.</a:t>
            </a:r>
          </a:p>
          <a:p>
            <a:r>
              <a:rPr lang="en-US" sz="2400" b="1" dirty="0" smtClean="0"/>
              <a:t>Luis doesn’t like eating </a:t>
            </a:r>
            <a:r>
              <a:rPr lang="en-US" sz="2400" b="1" dirty="0" err="1" smtClean="0"/>
              <a:t>Mondongo</a:t>
            </a:r>
            <a:r>
              <a:rPr lang="en-US" sz="2400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1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+ INFINITIVE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players appear to be tired.</a:t>
            </a:r>
          </a:p>
          <a:p>
            <a:r>
              <a:rPr lang="en-US" sz="2400" dirty="0" smtClean="0"/>
              <a:t>Thank God the driver managed to control the bus.</a:t>
            </a:r>
          </a:p>
          <a:p>
            <a:r>
              <a:rPr lang="en-US" sz="2400" dirty="0" smtClean="0"/>
              <a:t>We need to buy a new </a:t>
            </a:r>
            <a:r>
              <a:rPr lang="en-US" sz="2400" dirty="0" err="1" smtClean="0"/>
              <a:t>tv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Mary wants to go to La </a:t>
            </a:r>
            <a:r>
              <a:rPr lang="en-US" sz="2400" dirty="0" err="1" smtClean="0"/>
              <a:t>Ceiba</a:t>
            </a:r>
            <a:r>
              <a:rPr lang="en-US" sz="2400" dirty="0" smtClean="0"/>
              <a:t> on Holy Week.</a:t>
            </a:r>
          </a:p>
          <a:p>
            <a:r>
              <a:rPr lang="en-US" sz="2400" dirty="0" smtClean="0"/>
              <a:t>The doctor would like to check him again.</a:t>
            </a:r>
          </a:p>
          <a:p>
            <a:r>
              <a:rPr lang="en-US" sz="2400" dirty="0" smtClean="0"/>
              <a:t>The man pretended to be a doctor.</a:t>
            </a:r>
          </a:p>
          <a:p>
            <a:r>
              <a:rPr lang="en-US" sz="2400" dirty="0" smtClean="0"/>
              <a:t>The thief refused to enter into the police car.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5721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Verb + object + infinitive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teacher allowed us to eat in class.</a:t>
            </a:r>
          </a:p>
          <a:p>
            <a:r>
              <a:rPr lang="en-US" sz="2400" dirty="0" smtClean="0"/>
              <a:t>The policemen forced him to enter the car.</a:t>
            </a:r>
          </a:p>
          <a:p>
            <a:r>
              <a:rPr lang="en-US" sz="2400" dirty="0" smtClean="0"/>
              <a:t>She invited my family to travel to her beach house.</a:t>
            </a:r>
          </a:p>
          <a:p>
            <a:r>
              <a:rPr lang="en-US" sz="2400" dirty="0" smtClean="0"/>
              <a:t>Carlos reminded me to pay the electricity bill.</a:t>
            </a:r>
          </a:p>
          <a:p>
            <a:r>
              <a:rPr lang="en-US" sz="2400" dirty="0" smtClean="0"/>
              <a:t>I taught my little boy how to ride on a bike.</a:t>
            </a:r>
          </a:p>
          <a:p>
            <a:r>
              <a:rPr lang="en-US" sz="2400" dirty="0" smtClean="0"/>
              <a:t>I would like all the employees to work this Saturday morning.</a:t>
            </a:r>
          </a:p>
          <a:p>
            <a:r>
              <a:rPr lang="en-US" sz="2400" dirty="0" smtClean="0"/>
              <a:t>I will tell her to buy the tickets for us.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976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VERB + OBJECT + BASE FORM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 helped her daughter expand her business.</a:t>
            </a:r>
          </a:p>
          <a:p>
            <a:r>
              <a:rPr lang="en-US" dirty="0" smtClean="0"/>
              <a:t>I always hear her cry at night.</a:t>
            </a:r>
          </a:p>
          <a:p>
            <a:r>
              <a:rPr lang="en-US" dirty="0" smtClean="0"/>
              <a:t>I saw her work all day.</a:t>
            </a:r>
          </a:p>
          <a:p>
            <a:r>
              <a:rPr lang="en-US" dirty="0" smtClean="0"/>
              <a:t>They watched him do his homework.</a:t>
            </a:r>
          </a:p>
          <a:p>
            <a:r>
              <a:rPr lang="en-US" dirty="0" smtClean="0"/>
              <a:t>We noticed John get angry after the game.</a:t>
            </a:r>
          </a:p>
          <a:p>
            <a:r>
              <a:rPr lang="en-US" dirty="0" smtClean="0"/>
              <a:t>She makes her son clean the house on </a:t>
            </a:r>
            <a:r>
              <a:rPr lang="en-US" smtClean="0"/>
              <a:t>Saturday mornings.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99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Verb + Preposition + Gerund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 complained about working long hours.</a:t>
            </a:r>
          </a:p>
          <a:p>
            <a:r>
              <a:rPr lang="en-US" dirty="0" smtClean="0"/>
              <a:t>She apologized for accusing him of stealing the money.</a:t>
            </a:r>
          </a:p>
          <a:p>
            <a:r>
              <a:rPr lang="en-US" dirty="0" smtClean="0"/>
              <a:t>They complained about receiving a dirty room.</a:t>
            </a:r>
          </a:p>
          <a:p>
            <a:r>
              <a:rPr lang="en-US" dirty="0" smtClean="0"/>
              <a:t>I insisted on traveling to </a:t>
            </a:r>
            <a:r>
              <a:rPr lang="en-US" dirty="0" err="1" smtClean="0"/>
              <a:t>Roatan</a:t>
            </a:r>
            <a:r>
              <a:rPr lang="en-US" dirty="0" smtClean="0"/>
              <a:t> in June, but they didn’t decide.</a:t>
            </a:r>
          </a:p>
          <a:p>
            <a:r>
              <a:rPr lang="en-US" dirty="0" smtClean="0"/>
              <a:t>I objected to receiving the money in Lempiras.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71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They argued about living their personal lives.</a:t>
            </a:r>
          </a:p>
          <a:p>
            <a:r>
              <a:rPr lang="en-US" dirty="0" smtClean="0"/>
              <a:t>We adjusted rapidly to working with the new production line.</a:t>
            </a:r>
          </a:p>
          <a:p>
            <a:r>
              <a:rPr lang="en-US" dirty="0" smtClean="0"/>
              <a:t>They asked about selling this old car to them.</a:t>
            </a:r>
          </a:p>
          <a:p>
            <a:r>
              <a:rPr lang="en-US" dirty="0"/>
              <a:t> </a:t>
            </a:r>
            <a:r>
              <a:rPr lang="en-US" dirty="0" smtClean="0"/>
              <a:t>We will agree on decreasing the company’s expenses.</a:t>
            </a:r>
          </a:p>
          <a:p>
            <a:r>
              <a:rPr lang="en-US" dirty="0" smtClean="0"/>
              <a:t>I really believe in training you.</a:t>
            </a:r>
          </a:p>
          <a:p>
            <a:r>
              <a:rPr lang="en-US" dirty="0"/>
              <a:t> </a:t>
            </a:r>
            <a:r>
              <a:rPr lang="en-US" dirty="0" smtClean="0"/>
              <a:t>She really cares about not consuming unhealthy food.</a:t>
            </a:r>
          </a:p>
          <a:p>
            <a:r>
              <a:rPr lang="en-US" dirty="0"/>
              <a:t> </a:t>
            </a:r>
            <a:r>
              <a:rPr lang="en-US" dirty="0" smtClean="0"/>
              <a:t>They decided on traveling to </a:t>
            </a:r>
            <a:r>
              <a:rPr lang="en-US" dirty="0" err="1" smtClean="0"/>
              <a:t>Roatan</a:t>
            </a:r>
            <a:r>
              <a:rPr lang="en-US" dirty="0" smtClean="0"/>
              <a:t> in June.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26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 The players engaged in attacking and won the match.</a:t>
            </a:r>
          </a:p>
          <a:p>
            <a:r>
              <a:rPr lang="en-US" dirty="0" smtClean="0"/>
              <a:t>We have to keep on trying to be successful.</a:t>
            </a:r>
          </a:p>
          <a:p>
            <a:r>
              <a:rPr lang="en-US" dirty="0" smtClean="0"/>
              <a:t>I am looking forward to buying a beach house in </a:t>
            </a:r>
            <a:r>
              <a:rPr lang="en-US" dirty="0" err="1" smtClean="0"/>
              <a:t>Tela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They are planning on selling this old house.</a:t>
            </a:r>
          </a:p>
          <a:p>
            <a:r>
              <a:rPr lang="en-US" dirty="0" smtClean="0"/>
              <a:t>Roger profited from dealing drugs.</a:t>
            </a:r>
          </a:p>
          <a:p>
            <a:r>
              <a:rPr lang="en-US" dirty="0" smtClean="0"/>
              <a:t>They </a:t>
            </a:r>
            <a:r>
              <a:rPr lang="en-US" dirty="0" err="1" smtClean="0"/>
              <a:t>succeded</a:t>
            </a:r>
            <a:r>
              <a:rPr lang="en-US" dirty="0" smtClean="0"/>
              <a:t> in building the bridge before due time.</a:t>
            </a:r>
          </a:p>
          <a:p>
            <a:r>
              <a:rPr lang="en-US" dirty="0" smtClean="0"/>
              <a:t>He persisted in working from Sunday to Monday, so he got sick.</a:t>
            </a:r>
          </a:p>
          <a:p>
            <a:r>
              <a:rPr lang="en-US" dirty="0" smtClean="0"/>
              <a:t>The lady warned us about buying food in that place.</a:t>
            </a:r>
          </a:p>
          <a:p>
            <a:r>
              <a:rPr lang="en-US" dirty="0" smtClean="0"/>
              <a:t>There’s no point in cancelling the event.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3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SENTENCES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I can’t stand living in this horrible town.</a:t>
            </a:r>
          </a:p>
          <a:p>
            <a:r>
              <a:rPr lang="en-US" b="1" dirty="0" smtClean="0"/>
              <a:t>I can’t stand to live in this horrible town.</a:t>
            </a:r>
          </a:p>
          <a:p>
            <a:r>
              <a:rPr lang="en-US" b="1" dirty="0" smtClean="0"/>
              <a:t>She can’t bear spending time with Robert’s older brother.</a:t>
            </a:r>
          </a:p>
          <a:p>
            <a:r>
              <a:rPr lang="en-US" b="1" dirty="0" smtClean="0"/>
              <a:t>She can’t bear to spend time with Robert’s older brother.</a:t>
            </a:r>
          </a:p>
          <a:p>
            <a:r>
              <a:rPr lang="en-US" b="1" dirty="0" smtClean="0"/>
              <a:t>The government ceased charging new taxes to the enterprises.</a:t>
            </a:r>
          </a:p>
          <a:p>
            <a:r>
              <a:rPr lang="en-US" b="1" dirty="0" smtClean="0"/>
              <a:t>The government ceased to charge new taxes to the enterprises.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243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527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Verb + Object + Preposition + Gerund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editor blamed him for not checking his facts.</a:t>
            </a:r>
          </a:p>
          <a:p>
            <a:r>
              <a:rPr lang="en-US" dirty="0" smtClean="0"/>
              <a:t>They accused Mario of stealing all the money.</a:t>
            </a:r>
          </a:p>
          <a:p>
            <a:r>
              <a:rPr lang="en-US" dirty="0" smtClean="0"/>
              <a:t>They congratulated her for (on) selling all the products in two days.</a:t>
            </a:r>
          </a:p>
          <a:p>
            <a:r>
              <a:rPr lang="en-US" dirty="0" smtClean="0"/>
              <a:t>He criticized them for not participating in the contest this year.</a:t>
            </a:r>
          </a:p>
          <a:p>
            <a:r>
              <a:rPr lang="en-US" dirty="0" smtClean="0"/>
              <a:t>She forgave him for cheating on her.</a:t>
            </a:r>
          </a:p>
          <a:p>
            <a:r>
              <a:rPr lang="en-US" dirty="0" smtClean="0"/>
              <a:t>They thanked us for helping them reconstruct the house.</a:t>
            </a:r>
          </a:p>
          <a:p>
            <a:r>
              <a:rPr lang="en-US" dirty="0" smtClean="0"/>
              <a:t>The man warned me about touching the angry dogs.</a:t>
            </a:r>
          </a:p>
          <a:p>
            <a:r>
              <a:rPr lang="en-US" dirty="0" smtClean="0"/>
              <a:t>My boss complimented me on </a:t>
            </a:r>
            <a:r>
              <a:rPr lang="en-US" smtClean="0"/>
              <a:t>(for) being </a:t>
            </a:r>
            <a:r>
              <a:rPr lang="en-US" dirty="0" smtClean="0"/>
              <a:t>the best salesperson in the company.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General Manager praised her for being the best salesperson this year.</a:t>
            </a:r>
          </a:p>
          <a:p>
            <a:r>
              <a:rPr lang="en-US" dirty="0" smtClean="0"/>
              <a:t>We prepared him for doing the exam.</a:t>
            </a:r>
          </a:p>
          <a:p>
            <a:r>
              <a:rPr lang="en-US" dirty="0" smtClean="0"/>
              <a:t>Alexa helped me with buying all the snacks for the party.</a:t>
            </a:r>
          </a:p>
          <a:p>
            <a:r>
              <a:rPr lang="en-US" dirty="0" smtClean="0"/>
              <a:t>My brother discouraged me from investing in that business.</a:t>
            </a:r>
          </a:p>
          <a:p>
            <a:r>
              <a:rPr lang="en-US" dirty="0" smtClean="0"/>
              <a:t> She forgave me for not calling her yesterday.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430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SENTENCES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He will continue doing a lot of noise with those drums.</a:t>
            </a:r>
          </a:p>
          <a:p>
            <a:r>
              <a:rPr lang="en-US" b="1" dirty="0" smtClean="0"/>
              <a:t>He will continue to do a lot of noise with those drums.</a:t>
            </a:r>
          </a:p>
          <a:p>
            <a:r>
              <a:rPr lang="en-US" b="1" dirty="0" smtClean="0"/>
              <a:t>Mary hates washing dishes after dinner.</a:t>
            </a:r>
          </a:p>
          <a:p>
            <a:r>
              <a:rPr lang="en-US" b="1" dirty="0" smtClean="0"/>
              <a:t>Mary hates to wash dishes after dinner.</a:t>
            </a:r>
          </a:p>
          <a:p>
            <a:r>
              <a:rPr lang="en-US" b="1" dirty="0" smtClean="0"/>
              <a:t>Peter likes playing soccer on Sunday mornings.</a:t>
            </a:r>
          </a:p>
          <a:p>
            <a:r>
              <a:rPr lang="en-US" b="1" dirty="0" smtClean="0"/>
              <a:t>Peter likes to play soccer on Sunday mornings.</a:t>
            </a:r>
          </a:p>
          <a:p>
            <a:r>
              <a:rPr lang="en-US" b="1" dirty="0" smtClean="0"/>
              <a:t>I love spending time with my nephews.</a:t>
            </a:r>
          </a:p>
          <a:p>
            <a:r>
              <a:rPr lang="en-US" b="1" dirty="0" smtClean="0"/>
              <a:t>I love to spend time with my nephews.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27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SENTENCES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He neglected taking care of his little brother.</a:t>
            </a:r>
          </a:p>
          <a:p>
            <a:r>
              <a:rPr lang="en-US" b="1" dirty="0" smtClean="0"/>
              <a:t>He neglected to take care of his little brother.</a:t>
            </a:r>
          </a:p>
          <a:p>
            <a:r>
              <a:rPr lang="en-US" b="1" dirty="0" smtClean="0"/>
              <a:t>Susan prefers running than doing exercise at the gym.</a:t>
            </a:r>
          </a:p>
          <a:p>
            <a:r>
              <a:rPr lang="en-US" b="1" dirty="0">
                <a:solidFill>
                  <a:prstClr val="black"/>
                </a:solidFill>
              </a:rPr>
              <a:t>Susan prefers </a:t>
            </a:r>
            <a:r>
              <a:rPr lang="en-US" b="1" dirty="0" smtClean="0">
                <a:solidFill>
                  <a:prstClr val="black"/>
                </a:solidFill>
              </a:rPr>
              <a:t>to run </a:t>
            </a:r>
            <a:r>
              <a:rPr lang="en-US" b="1" dirty="0">
                <a:solidFill>
                  <a:prstClr val="black"/>
                </a:solidFill>
              </a:rPr>
              <a:t>than doing exercise at the </a:t>
            </a:r>
            <a:r>
              <a:rPr lang="en-US" b="1" dirty="0" smtClean="0">
                <a:solidFill>
                  <a:prstClr val="black"/>
                </a:solidFill>
              </a:rPr>
              <a:t>gym.</a:t>
            </a:r>
          </a:p>
          <a:p>
            <a:r>
              <a:rPr lang="en-US" b="1" dirty="0" smtClean="0">
                <a:solidFill>
                  <a:prstClr val="black"/>
                </a:solidFill>
              </a:rPr>
              <a:t>I’m sure he’ll propose eating </a:t>
            </a:r>
            <a:r>
              <a:rPr lang="en-US" b="1" dirty="0">
                <a:solidFill>
                  <a:prstClr val="black"/>
                </a:solidFill>
              </a:rPr>
              <a:t>C</a:t>
            </a:r>
            <a:r>
              <a:rPr lang="en-US" b="1" dirty="0" smtClean="0">
                <a:solidFill>
                  <a:prstClr val="black"/>
                </a:solidFill>
              </a:rPr>
              <a:t>hinese food.</a:t>
            </a:r>
          </a:p>
          <a:p>
            <a:r>
              <a:rPr lang="en-US" b="1" dirty="0">
                <a:solidFill>
                  <a:prstClr val="black"/>
                </a:solidFill>
              </a:rPr>
              <a:t>I’m sure he’ll propose </a:t>
            </a:r>
            <a:r>
              <a:rPr lang="en-US" b="1" dirty="0" smtClean="0">
                <a:solidFill>
                  <a:prstClr val="black"/>
                </a:solidFill>
              </a:rPr>
              <a:t>to eat </a:t>
            </a:r>
            <a:r>
              <a:rPr lang="en-US" b="1" dirty="0">
                <a:solidFill>
                  <a:prstClr val="black"/>
                </a:solidFill>
              </a:rPr>
              <a:t>Chinese </a:t>
            </a:r>
            <a:r>
              <a:rPr lang="en-US" b="1" dirty="0" smtClean="0">
                <a:solidFill>
                  <a:prstClr val="black"/>
                </a:solidFill>
              </a:rPr>
              <a:t>food.</a:t>
            </a:r>
          </a:p>
          <a:p>
            <a:r>
              <a:rPr lang="en-US" b="1" dirty="0" smtClean="0">
                <a:solidFill>
                  <a:prstClr val="black"/>
                </a:solidFill>
              </a:rPr>
              <a:t>She will begin crying again.</a:t>
            </a:r>
          </a:p>
          <a:p>
            <a:pPr lvl="0"/>
            <a:r>
              <a:rPr lang="en-US" b="1" dirty="0">
                <a:solidFill>
                  <a:prstClr val="black"/>
                </a:solidFill>
              </a:rPr>
              <a:t>She will begin </a:t>
            </a:r>
            <a:r>
              <a:rPr lang="en-US" b="1" dirty="0" smtClean="0">
                <a:solidFill>
                  <a:prstClr val="black"/>
                </a:solidFill>
              </a:rPr>
              <a:t>to cry </a:t>
            </a:r>
            <a:r>
              <a:rPr lang="en-US" b="1" dirty="0">
                <a:solidFill>
                  <a:prstClr val="black"/>
                </a:solidFill>
              </a:rPr>
              <a:t>again</a:t>
            </a:r>
            <a:r>
              <a:rPr lang="en-US" b="1" dirty="0" smtClean="0">
                <a:solidFill>
                  <a:prstClr val="black"/>
                </a:solidFill>
              </a:rPr>
              <a:t>.</a:t>
            </a: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>
              <a:solidFill>
                <a:prstClr val="black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38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b="1" dirty="0">
                <a:solidFill>
                  <a:prstClr val="black"/>
                </a:solidFill>
                <a:ea typeface="+mn-ea"/>
                <a:cs typeface="+mn-cs"/>
              </a:rPr>
              <a:t>Verbs followed by a Gerund or an Infinitive </a:t>
            </a:r>
            <a:r>
              <a:rPr lang="en-US" sz="3000" b="1" dirty="0" smtClean="0">
                <a:solidFill>
                  <a:prstClr val="black"/>
                </a:solidFill>
                <a:ea typeface="+mn-ea"/>
                <a:cs typeface="+mn-cs"/>
              </a:rPr>
              <a:t>with </a:t>
            </a:r>
            <a:r>
              <a:rPr lang="en-US" sz="3000" b="1" dirty="0">
                <a:solidFill>
                  <a:prstClr val="black"/>
                </a:solidFill>
                <a:ea typeface="+mn-ea"/>
                <a:cs typeface="+mn-cs"/>
              </a:rPr>
              <a:t>a change in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Remember + Infinitive: Remember to do something important.</a:t>
            </a:r>
          </a:p>
          <a:p>
            <a:pPr marL="0" indent="0">
              <a:buNone/>
            </a:pPr>
            <a:r>
              <a:rPr lang="en-US" b="1" dirty="0" smtClean="0"/>
              <a:t> - I remembered to buy my mom’s medicine.</a:t>
            </a:r>
          </a:p>
          <a:p>
            <a:pPr marL="0" indent="0">
              <a:buNone/>
            </a:pPr>
            <a:r>
              <a:rPr lang="en-US" b="1" dirty="0" smtClean="0"/>
              <a:t> - She didn’t remember to turn off the stove.</a:t>
            </a:r>
          </a:p>
          <a:p>
            <a:pPr marL="0" indent="0">
              <a:buNone/>
            </a:pPr>
            <a:r>
              <a:rPr lang="en-US" b="1" dirty="0" smtClean="0"/>
              <a:t> - Carlos won’t remember to pay all the bills.</a:t>
            </a:r>
          </a:p>
          <a:p>
            <a:pPr marL="0" indent="0">
              <a:buNone/>
            </a:pPr>
            <a:r>
              <a:rPr lang="en-US" b="1" dirty="0" smtClean="0"/>
              <a:t> - She always remembers to call her at 8:00.</a:t>
            </a:r>
          </a:p>
          <a:p>
            <a:pPr marL="0" indent="0">
              <a:buNone/>
            </a:pPr>
            <a:r>
              <a:rPr lang="en-US" b="1" dirty="0" smtClean="0"/>
              <a:t> - Mike never remembers </a:t>
            </a:r>
            <a:r>
              <a:rPr lang="en-US" b="1" smtClean="0"/>
              <a:t>to check his car.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38699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3000" b="1" dirty="0">
                <a:solidFill>
                  <a:prstClr val="black"/>
                </a:solidFill>
              </a:rPr>
              <a:t>Remember + Gerund: Remember something that happened in the past</a:t>
            </a:r>
            <a:r>
              <a:rPr lang="en-US" sz="3000" b="1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 </a:t>
            </a:r>
            <a:r>
              <a:rPr lang="en-US" sz="3000" b="1" dirty="0">
                <a:solidFill>
                  <a:prstClr val="black"/>
                </a:solidFill>
              </a:rPr>
              <a:t>- Marco remembers visiting his uncle when he                                       was  a kid</a:t>
            </a:r>
            <a:r>
              <a:rPr lang="en-US" sz="3000" b="1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- I remember seeing the ocean for the first time.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- Luis doesn’t remember insulting the waitress. He was very drunk.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- Paola remembers celebrating her birthday at her aunt’s house.</a:t>
            </a:r>
          </a:p>
          <a:p>
            <a:pPr marL="0" lvl="0" indent="0">
              <a:buNone/>
            </a:pPr>
            <a:r>
              <a:rPr lang="en-US" sz="3000" b="1" dirty="0" smtClean="0">
                <a:solidFill>
                  <a:prstClr val="black"/>
                </a:solidFill>
              </a:rPr>
              <a:t>- I remember playing soccer on the street with my friends when I was a little kid.</a:t>
            </a:r>
            <a:endParaRPr lang="en-US" sz="3000" b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9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Forget + Infinitive: Forget to do something important.</a:t>
            </a:r>
          </a:p>
          <a:p>
            <a:pPr>
              <a:buFontTx/>
              <a:buChar char="-"/>
            </a:pPr>
            <a:r>
              <a:rPr lang="en-US" b="1" dirty="0" smtClean="0"/>
              <a:t>Marco forgot to bring his office keys again.</a:t>
            </a:r>
          </a:p>
          <a:p>
            <a:pPr>
              <a:buFontTx/>
              <a:buChar char="-"/>
            </a:pPr>
            <a:r>
              <a:rPr lang="en-US" b="1" dirty="0" smtClean="0"/>
              <a:t>My brother never forgets to check his car before traveling.</a:t>
            </a:r>
          </a:p>
          <a:p>
            <a:pPr>
              <a:buFontTx/>
              <a:buChar char="-"/>
            </a:pPr>
            <a:r>
              <a:rPr lang="en-US" b="1" dirty="0" smtClean="0"/>
              <a:t>I am sure Carlos will forget to call you early tomorrow.</a:t>
            </a:r>
          </a:p>
          <a:p>
            <a:pPr>
              <a:buFontTx/>
              <a:buChar char="-"/>
            </a:pPr>
            <a:r>
              <a:rPr lang="en-US" b="1" dirty="0" smtClean="0"/>
              <a:t>Thank God she didn’t forget to lock the door before leaving. </a:t>
            </a:r>
          </a:p>
          <a:p>
            <a:pPr>
              <a:buFontTx/>
              <a:buChar char="-"/>
            </a:pPr>
            <a:r>
              <a:rPr lang="en-US" b="1" dirty="0" smtClean="0"/>
              <a:t>Mary always forgets to turn-off the iron after ironing.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6805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smtClean="0"/>
              <a:t>Forget + Gerund: Forget something from the past.</a:t>
            </a:r>
          </a:p>
          <a:p>
            <a:pPr>
              <a:buFontTx/>
              <a:buChar char="-"/>
            </a:pPr>
            <a:r>
              <a:rPr lang="en-US" b="1" dirty="0" smtClean="0"/>
              <a:t>Hector won’t forget celebrating his birthday in </a:t>
            </a:r>
            <a:r>
              <a:rPr lang="en-US" b="1" dirty="0" err="1" smtClean="0"/>
              <a:t>Roatan</a:t>
            </a:r>
            <a:r>
              <a:rPr lang="en-US" b="1" dirty="0" smtClean="0"/>
              <a:t>.</a:t>
            </a:r>
          </a:p>
          <a:p>
            <a:pPr>
              <a:buFontTx/>
              <a:buChar char="-"/>
            </a:pPr>
            <a:r>
              <a:rPr lang="en-US" b="1" dirty="0" smtClean="0"/>
              <a:t>I’m sure she will soon forget living with that monster.</a:t>
            </a:r>
          </a:p>
          <a:p>
            <a:pPr>
              <a:buFontTx/>
              <a:buChar char="-"/>
            </a:pPr>
            <a:r>
              <a:rPr lang="en-US" b="1" dirty="0" smtClean="0"/>
              <a:t>I won’t forget traveling to this wonderful place.</a:t>
            </a:r>
          </a:p>
          <a:p>
            <a:pPr>
              <a:buFontTx/>
              <a:buChar char="-"/>
            </a:pPr>
            <a:r>
              <a:rPr lang="en-US" b="1" dirty="0" smtClean="0"/>
              <a:t>Mario will soon forget having this horrible accident.</a:t>
            </a:r>
          </a:p>
          <a:p>
            <a:pPr>
              <a:buFontTx/>
              <a:buChar char="-"/>
            </a:pPr>
            <a:r>
              <a:rPr lang="en-US" b="1" dirty="0" smtClean="0"/>
              <a:t>We will never forget staying in this wonderful and expensive hotel.</a:t>
            </a:r>
          </a:p>
          <a:p>
            <a:pPr>
              <a:buFontTx/>
              <a:buChar char="-"/>
            </a:pPr>
            <a:r>
              <a:rPr lang="en-US" b="1" dirty="0" smtClean="0"/>
              <a:t>I forgot fighting with Josue in third grade.</a:t>
            </a:r>
          </a:p>
          <a:p>
            <a:pPr>
              <a:buFontTx/>
              <a:buChar char="-"/>
            </a:pPr>
            <a:r>
              <a:rPr lang="en-US" b="1" dirty="0" smtClean="0"/>
              <a:t>My mother </a:t>
            </a:r>
            <a:r>
              <a:rPr lang="en-US" b="1" smtClean="0"/>
              <a:t>forgot visiting you 35 years ago.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8769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Stop + Gerund: Stop a continuous action.</a:t>
            </a:r>
          </a:p>
          <a:p>
            <a:pPr>
              <a:buFontTx/>
              <a:buChar char="-"/>
            </a:pPr>
            <a:r>
              <a:rPr lang="en-US" b="1" dirty="0" smtClean="0"/>
              <a:t>Thank God, Peter stopped drinking last year.</a:t>
            </a:r>
          </a:p>
          <a:p>
            <a:pPr>
              <a:buFontTx/>
              <a:buChar char="-"/>
            </a:pPr>
            <a:r>
              <a:rPr lang="en-US" b="1" dirty="0" smtClean="0"/>
              <a:t>We need to stop fooling around in class.</a:t>
            </a:r>
          </a:p>
          <a:p>
            <a:pPr>
              <a:buFontTx/>
              <a:buChar char="-"/>
            </a:pPr>
            <a:r>
              <a:rPr lang="en-US" b="1" dirty="0" smtClean="0"/>
              <a:t>Sofia wants to stop eating sweets, but she can’t.</a:t>
            </a:r>
          </a:p>
          <a:p>
            <a:pPr>
              <a:buFontTx/>
              <a:buChar char="-"/>
            </a:pPr>
            <a:r>
              <a:rPr lang="en-US" b="1" dirty="0" smtClean="0"/>
              <a:t>My sister will stop working in this company in November.</a:t>
            </a:r>
          </a:p>
          <a:p>
            <a:pPr>
              <a:buFontTx/>
              <a:buChar char="-"/>
            </a:pPr>
            <a:r>
              <a:rPr lang="en-US" b="1" dirty="0" smtClean="0"/>
              <a:t>Carolina never stops talking in class.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1848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1422</Words>
  <Application>Microsoft Office PowerPoint</Application>
  <PresentationFormat>On-screen Show (4:3)</PresentationFormat>
  <Paragraphs>159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GERUNDS AND INFINITIVES</vt:lpstr>
      <vt:lpstr>SENTENCES</vt:lpstr>
      <vt:lpstr>SENTENCES</vt:lpstr>
      <vt:lpstr>SENTENCES</vt:lpstr>
      <vt:lpstr>Verbs followed by a Gerund or an Infinitive with a change in meaning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Verb + Gerund</vt:lpstr>
      <vt:lpstr>VERB + INFINITIVE</vt:lpstr>
      <vt:lpstr>Verb + object + infinitive</vt:lpstr>
      <vt:lpstr>VERB + OBJECT + BASE FORM</vt:lpstr>
      <vt:lpstr>Verb + Preposition + Gerund</vt:lpstr>
      <vt:lpstr>PowerPoint Presentation</vt:lpstr>
      <vt:lpstr>PowerPoint Presentation</vt:lpstr>
      <vt:lpstr>Verb + Object + Preposition + Gerund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GERUNDS AND INFINITIVES</dc:title>
  <dc:creator>English Academy</dc:creator>
  <cp:lastModifiedBy>English Academy</cp:lastModifiedBy>
  <cp:revision>63</cp:revision>
  <dcterms:created xsi:type="dcterms:W3CDTF">2015-08-28T23:27:11Z</dcterms:created>
  <dcterms:modified xsi:type="dcterms:W3CDTF">2019-12-06T00:24:43Z</dcterms:modified>
</cp:coreProperties>
</file>