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5" r:id="rId5"/>
    <p:sldId id="263" r:id="rId6"/>
    <p:sldId id="264" r:id="rId7"/>
    <p:sldId id="266" r:id="rId8"/>
    <p:sldId id="259" r:id="rId9"/>
    <p:sldId id="260" r:id="rId10"/>
    <p:sldId id="261" r:id="rId11"/>
    <p:sldId id="262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0C687-5AD2-46A2-9E18-F5932E933215}" type="datetimeFigureOut">
              <a:rPr lang="en-US" smtClean="0"/>
              <a:t>11/21/2020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6A06C-A1F5-46BE-B879-0A17F080D97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04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0C687-5AD2-46A2-9E18-F5932E933215}" type="datetimeFigureOut">
              <a:rPr lang="en-US" smtClean="0"/>
              <a:t>11/21/2020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6A06C-A1F5-46BE-B879-0A17F080D97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090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0C687-5AD2-46A2-9E18-F5932E933215}" type="datetimeFigureOut">
              <a:rPr lang="en-US" smtClean="0"/>
              <a:t>11/21/2020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6A06C-A1F5-46BE-B879-0A17F080D97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674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0C687-5AD2-46A2-9E18-F5932E933215}" type="datetimeFigureOut">
              <a:rPr lang="en-US" smtClean="0"/>
              <a:t>11/21/2020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6A06C-A1F5-46BE-B879-0A17F080D97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523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0C687-5AD2-46A2-9E18-F5932E933215}" type="datetimeFigureOut">
              <a:rPr lang="en-US" smtClean="0"/>
              <a:t>11/21/2020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6A06C-A1F5-46BE-B879-0A17F080D97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845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0C687-5AD2-46A2-9E18-F5932E933215}" type="datetimeFigureOut">
              <a:rPr lang="en-US" smtClean="0"/>
              <a:t>11/21/2020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6A06C-A1F5-46BE-B879-0A17F080D97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886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0C687-5AD2-46A2-9E18-F5932E933215}" type="datetimeFigureOut">
              <a:rPr lang="en-US" smtClean="0"/>
              <a:t>11/21/2020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6A06C-A1F5-46BE-B879-0A17F080D97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915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0C687-5AD2-46A2-9E18-F5932E933215}" type="datetimeFigureOut">
              <a:rPr lang="en-US" smtClean="0"/>
              <a:t>11/21/2020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6A06C-A1F5-46BE-B879-0A17F080D97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884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0C687-5AD2-46A2-9E18-F5932E933215}" type="datetimeFigureOut">
              <a:rPr lang="en-US" smtClean="0"/>
              <a:t>11/21/2020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6A06C-A1F5-46BE-B879-0A17F080D97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082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0C687-5AD2-46A2-9E18-F5932E933215}" type="datetimeFigureOut">
              <a:rPr lang="en-US" smtClean="0"/>
              <a:t>11/21/2020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6A06C-A1F5-46BE-B879-0A17F080D97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780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0C687-5AD2-46A2-9E18-F5932E933215}" type="datetimeFigureOut">
              <a:rPr lang="en-US" smtClean="0"/>
              <a:t>11/21/2020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6A06C-A1F5-46BE-B879-0A17F080D97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560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E0C687-5AD2-46A2-9E18-F5932E933215}" type="datetimeFigureOut">
              <a:rPr lang="en-US" smtClean="0"/>
              <a:t>11/21/2020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86A06C-A1F5-46BE-B879-0A17F080D97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79415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601"/>
            <a:ext cx="7772400" cy="1371599"/>
          </a:xfrm>
        </p:spPr>
        <p:txBody>
          <a:bodyPr/>
          <a:lstStyle/>
          <a:p>
            <a:r>
              <a:rPr lang="en-US" u="sng" dirty="0" smtClean="0"/>
              <a:t>Relative Clauses</a:t>
            </a:r>
            <a:endParaRPr lang="en-US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371600"/>
            <a:ext cx="6400800" cy="4267200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US" b="1" dirty="0" smtClean="0"/>
              <a:t>Relative Clauses are formed with a relative pronoun and a clause:</a:t>
            </a:r>
          </a:p>
          <a:p>
            <a:pPr algn="l"/>
            <a:r>
              <a:rPr lang="en-US" b="1" dirty="0" smtClean="0"/>
              <a:t>Who (people)</a:t>
            </a:r>
          </a:p>
          <a:p>
            <a:pPr algn="l"/>
            <a:r>
              <a:rPr lang="en-US" b="1" dirty="0" smtClean="0"/>
              <a:t>Whom (people)</a:t>
            </a:r>
          </a:p>
          <a:p>
            <a:pPr algn="l"/>
            <a:r>
              <a:rPr lang="en-US" b="1" dirty="0" smtClean="0"/>
              <a:t>Which (for things)</a:t>
            </a:r>
          </a:p>
          <a:p>
            <a:pPr algn="l"/>
            <a:r>
              <a:rPr lang="en-US" b="1" dirty="0" smtClean="0"/>
              <a:t>That (for people or things)</a:t>
            </a:r>
          </a:p>
          <a:p>
            <a:pPr algn="l"/>
            <a:r>
              <a:rPr lang="en-US" b="1" dirty="0" smtClean="0"/>
              <a:t>Where (places)</a:t>
            </a:r>
          </a:p>
          <a:p>
            <a:pPr algn="l"/>
            <a:r>
              <a:rPr lang="en-US" b="1" dirty="0" smtClean="0"/>
              <a:t>Whose (belonging to a person or thing)</a:t>
            </a:r>
          </a:p>
          <a:p>
            <a:pPr algn="l"/>
            <a:r>
              <a:rPr lang="en-US" b="1" dirty="0" smtClean="0"/>
              <a:t>When (time)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endParaRPr lang="en-US" dirty="0" smtClean="0"/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027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dirty="0" smtClean="0"/>
              <a:t>Emphasizing (Cleft Sentences) </a:t>
            </a:r>
            <a:br>
              <a:rPr lang="en-US" sz="3200" dirty="0" smtClean="0"/>
            </a:br>
            <a:r>
              <a:rPr lang="en-US" sz="3200" dirty="0" smtClean="0"/>
              <a:t>We can emphasize part of a sentence using these structures: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It is/ was + person/ thing + Relative clause</a:t>
            </a:r>
          </a:p>
          <a:p>
            <a:r>
              <a:rPr lang="en-US" sz="2800" dirty="0" smtClean="0"/>
              <a:t>It was an American engineer who invented this gadget.</a:t>
            </a:r>
          </a:p>
          <a:p>
            <a:r>
              <a:rPr lang="en-US" sz="2800" dirty="0" smtClean="0"/>
              <a:t>It was Christopher Columbus who discovered America.</a:t>
            </a:r>
          </a:p>
          <a:p>
            <a:r>
              <a:rPr lang="en-US" sz="2800" dirty="0" smtClean="0"/>
              <a:t>It is Mike's car which is making that funny noise.</a:t>
            </a:r>
          </a:p>
          <a:p>
            <a:r>
              <a:rPr lang="en-US" sz="2800" dirty="0" smtClean="0"/>
              <a:t>It was the cat which destroyed your roses.</a:t>
            </a:r>
          </a:p>
          <a:p>
            <a:r>
              <a:rPr lang="en-US" sz="2800" dirty="0" smtClean="0"/>
              <a:t>It was Carmen whom I invited first to my graduation ceremony.</a:t>
            </a:r>
          </a:p>
          <a:p>
            <a:r>
              <a:rPr lang="en-US" sz="2800" dirty="0" smtClean="0"/>
              <a:t>It is Amanda whom I really like.</a:t>
            </a:r>
          </a:p>
          <a:p>
            <a:endParaRPr lang="en-US" sz="2800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9785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800" dirty="0" smtClean="0"/>
              <a:t>What/ The thing that + clause + is/was </a:t>
            </a:r>
            <a:r>
              <a:rPr lang="en-US" sz="2800" smtClean="0"/>
              <a:t>+ clause</a:t>
            </a:r>
            <a:endParaRPr lang="en-US" sz="2800" dirty="0" smtClean="0"/>
          </a:p>
          <a:p>
            <a:r>
              <a:rPr lang="en-US" sz="2800" dirty="0" smtClean="0"/>
              <a:t>What I noticed about him is that he’s always laughing.</a:t>
            </a:r>
          </a:p>
          <a:p>
            <a:r>
              <a:rPr lang="en-US" sz="2800" dirty="0" smtClean="0"/>
              <a:t>The thing that I like the most about her is her incredible way of smiling.</a:t>
            </a:r>
          </a:p>
          <a:p>
            <a:r>
              <a:rPr lang="en-US" sz="2800" dirty="0" smtClean="0"/>
              <a:t>The thing that I criticize about him is his disorganized way of working.</a:t>
            </a:r>
          </a:p>
          <a:p>
            <a:r>
              <a:rPr lang="en-US" sz="2800" dirty="0" smtClean="0"/>
              <a:t>What I loved about Mary was her incredible sense of humor.</a:t>
            </a:r>
          </a:p>
          <a:p>
            <a:r>
              <a:rPr lang="en-US" sz="2800" dirty="0" smtClean="0"/>
              <a:t>The thing that I don’t like of that team is the way they manage to win all the games with the referee’s help.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255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Defining Relative Clause: We </a:t>
            </a:r>
            <a:r>
              <a:rPr lang="en-US" sz="2800" smtClean="0"/>
              <a:t>use these </a:t>
            </a:r>
            <a:r>
              <a:rPr lang="en-US" sz="2800" dirty="0" smtClean="0"/>
              <a:t>clauses to identify a thing, person, place, or time.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2800" dirty="0" smtClean="0"/>
              <a:t>The Mariachi is a person </a:t>
            </a:r>
            <a:r>
              <a:rPr lang="en-US" sz="2800" dirty="0" smtClean="0">
                <a:solidFill>
                  <a:srgbClr val="FFFF00"/>
                </a:solidFill>
              </a:rPr>
              <a:t>that/who</a:t>
            </a:r>
            <a:r>
              <a:rPr lang="en-US" sz="2800" dirty="0" smtClean="0"/>
              <a:t> sings Mexican music. (</a:t>
            </a:r>
            <a:r>
              <a:rPr lang="en-US" sz="2800" dirty="0" smtClean="0">
                <a:solidFill>
                  <a:srgbClr val="FFFF00"/>
                </a:solidFill>
              </a:rPr>
              <a:t>no)</a:t>
            </a:r>
          </a:p>
          <a:p>
            <a:r>
              <a:rPr lang="en-US" sz="2800" dirty="0" smtClean="0"/>
              <a:t>The man </a:t>
            </a:r>
            <a:r>
              <a:rPr lang="en-US" sz="2800" dirty="0"/>
              <a:t> </a:t>
            </a:r>
            <a:r>
              <a:rPr lang="en-US" sz="2800" dirty="0" smtClean="0">
                <a:solidFill>
                  <a:srgbClr val="FFFF00"/>
                </a:solidFill>
              </a:rPr>
              <a:t>that/whom</a:t>
            </a:r>
            <a:r>
              <a:rPr lang="en-US" sz="2800" dirty="0" smtClean="0"/>
              <a:t> my father was talking to this morning is a mechanic.</a:t>
            </a:r>
            <a:r>
              <a:rPr lang="en-US" sz="2800" dirty="0" smtClean="0">
                <a:solidFill>
                  <a:srgbClr val="FFFF00"/>
                </a:solidFill>
              </a:rPr>
              <a:t>(yes)</a:t>
            </a:r>
          </a:p>
          <a:p>
            <a:r>
              <a:rPr lang="en-US" sz="2800" dirty="0" smtClean="0"/>
              <a:t>All the people </a:t>
            </a:r>
            <a:r>
              <a:rPr lang="en-US" sz="2800" dirty="0" smtClean="0">
                <a:solidFill>
                  <a:srgbClr val="FFFF00"/>
                </a:solidFill>
              </a:rPr>
              <a:t>that/whom</a:t>
            </a:r>
            <a:r>
              <a:rPr lang="en-US" sz="2800" dirty="0" smtClean="0"/>
              <a:t>  we invite should bring a gift. </a:t>
            </a:r>
            <a:r>
              <a:rPr lang="en-US" sz="2800" dirty="0" smtClean="0">
                <a:solidFill>
                  <a:srgbClr val="FFFF00"/>
                </a:solidFill>
              </a:rPr>
              <a:t>(yes)</a:t>
            </a:r>
          </a:p>
          <a:p>
            <a:r>
              <a:rPr lang="en-US" sz="2800" dirty="0" smtClean="0"/>
              <a:t>The houses </a:t>
            </a:r>
            <a:r>
              <a:rPr lang="en-US" sz="2800" dirty="0" smtClean="0">
                <a:solidFill>
                  <a:srgbClr val="FFFF00"/>
                </a:solidFill>
              </a:rPr>
              <a:t>whose </a:t>
            </a:r>
            <a:r>
              <a:rPr lang="en-US" sz="2800" dirty="0" smtClean="0"/>
              <a:t>windows are triangular are extremely expensive. </a:t>
            </a:r>
            <a:r>
              <a:rPr lang="en-US" sz="2800" dirty="0" smtClean="0">
                <a:solidFill>
                  <a:srgbClr val="FFFF00"/>
                </a:solidFill>
              </a:rPr>
              <a:t>(no)</a:t>
            </a:r>
          </a:p>
          <a:p>
            <a:r>
              <a:rPr lang="en-US" sz="2800" dirty="0" smtClean="0"/>
              <a:t>The room </a:t>
            </a:r>
            <a:r>
              <a:rPr lang="en-US" sz="2800" dirty="0" smtClean="0">
                <a:solidFill>
                  <a:srgbClr val="FFFF00"/>
                </a:solidFill>
              </a:rPr>
              <a:t>where</a:t>
            </a:r>
            <a:r>
              <a:rPr lang="en-US" sz="2800" dirty="0" smtClean="0"/>
              <a:t> I left the markers is closed. </a:t>
            </a:r>
            <a:r>
              <a:rPr lang="en-US" sz="2800" dirty="0" smtClean="0">
                <a:solidFill>
                  <a:srgbClr val="FFFF00"/>
                </a:solidFill>
              </a:rPr>
              <a:t>(yes)</a:t>
            </a:r>
          </a:p>
          <a:p>
            <a:r>
              <a:rPr lang="en-US" sz="2800" dirty="0" smtClean="0"/>
              <a:t>The Day of The Dead is a celebration </a:t>
            </a:r>
            <a:r>
              <a:rPr lang="en-US" sz="2800" dirty="0" smtClean="0">
                <a:solidFill>
                  <a:srgbClr val="FFFF00"/>
                </a:solidFill>
              </a:rPr>
              <a:t>that/which</a:t>
            </a:r>
            <a:r>
              <a:rPr lang="en-US" sz="2800" dirty="0" smtClean="0"/>
              <a:t> takes place once a year. </a:t>
            </a:r>
            <a:r>
              <a:rPr lang="en-US" sz="2800" dirty="0" smtClean="0">
                <a:solidFill>
                  <a:srgbClr val="FFFF00"/>
                </a:solidFill>
              </a:rPr>
              <a:t>(no)</a:t>
            </a:r>
          </a:p>
          <a:p>
            <a:r>
              <a:rPr lang="en-US" sz="2800" dirty="0" smtClean="0"/>
              <a:t>The books </a:t>
            </a:r>
            <a:r>
              <a:rPr lang="en-US" sz="2800" dirty="0" smtClean="0">
                <a:solidFill>
                  <a:srgbClr val="FFFF00"/>
                </a:solidFill>
              </a:rPr>
              <a:t>that/which</a:t>
            </a:r>
            <a:r>
              <a:rPr lang="en-US" sz="2800" dirty="0" smtClean="0"/>
              <a:t> I bought are very interesting. </a:t>
            </a:r>
            <a:r>
              <a:rPr lang="en-US" sz="2800" dirty="0" smtClean="0">
                <a:solidFill>
                  <a:srgbClr val="FFFF00"/>
                </a:solidFill>
              </a:rPr>
              <a:t>(yes)</a:t>
            </a:r>
          </a:p>
          <a:p>
            <a:r>
              <a:rPr lang="en-US" sz="2800" dirty="0" smtClean="0"/>
              <a:t>Most of the students </a:t>
            </a:r>
            <a:r>
              <a:rPr lang="en-US" sz="2800" dirty="0" smtClean="0">
                <a:solidFill>
                  <a:srgbClr val="FFFF00"/>
                </a:solidFill>
              </a:rPr>
              <a:t>that/whom</a:t>
            </a:r>
            <a:r>
              <a:rPr lang="en-US" sz="2800" dirty="0" smtClean="0"/>
              <a:t> they talked to are from Chile. </a:t>
            </a:r>
            <a:r>
              <a:rPr lang="en-US" sz="2800" dirty="0" smtClean="0">
                <a:solidFill>
                  <a:srgbClr val="FFFF00"/>
                </a:solidFill>
              </a:rPr>
              <a:t>(yes)</a:t>
            </a:r>
          </a:p>
          <a:p>
            <a:r>
              <a:rPr lang="en-US" sz="2800" dirty="0" smtClean="0"/>
              <a:t>The years </a:t>
            </a:r>
            <a:r>
              <a:rPr lang="en-US" sz="2800" dirty="0" smtClean="0">
                <a:solidFill>
                  <a:srgbClr val="FFFF00"/>
                </a:solidFill>
              </a:rPr>
              <a:t>when</a:t>
            </a:r>
            <a:r>
              <a:rPr lang="en-US" sz="2800" dirty="0" smtClean="0"/>
              <a:t> we lived in the United States were 1990 to 1998. (</a:t>
            </a:r>
            <a:r>
              <a:rPr lang="en-US" sz="2800" dirty="0" smtClean="0">
                <a:solidFill>
                  <a:srgbClr val="FFFF00"/>
                </a:solidFill>
              </a:rPr>
              <a:t>yes)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0370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Marco sold his car _______ he bought from Kenneth last year.</a:t>
            </a:r>
          </a:p>
          <a:p>
            <a:r>
              <a:rPr lang="en-US" dirty="0" smtClean="0"/>
              <a:t>Carlos spoke yesterday with a guy _______ worked with him at  NASA.</a:t>
            </a:r>
          </a:p>
          <a:p>
            <a:r>
              <a:rPr lang="en-US" dirty="0" smtClean="0"/>
              <a:t>Our teacher ________ son works in South Korea traveled yesterday to visit him.</a:t>
            </a:r>
          </a:p>
          <a:p>
            <a:r>
              <a:rPr lang="en-US" dirty="0" smtClean="0"/>
              <a:t>Many of the investigations ________ were presented during the Science Fair were disqualified due to the school policies.</a:t>
            </a:r>
          </a:p>
          <a:p>
            <a:r>
              <a:rPr lang="en-US" dirty="0" smtClean="0"/>
              <a:t>The house ______ they bought had a structural problem..</a:t>
            </a:r>
          </a:p>
          <a:p>
            <a:r>
              <a:rPr lang="en-US" dirty="0" smtClean="0"/>
              <a:t>The car ________ window is broken is very expensive.</a:t>
            </a:r>
          </a:p>
          <a:p>
            <a:r>
              <a:rPr lang="en-US" dirty="0" smtClean="0"/>
              <a:t>Most of the students _________ went to the retreat had a great time.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5161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ideas ________ he </a:t>
            </a:r>
            <a:r>
              <a:rPr lang="es-ES" dirty="0" err="1" smtClean="0"/>
              <a:t>gave</a:t>
            </a:r>
            <a:r>
              <a:rPr lang="es-ES" dirty="0" smtClean="0"/>
              <a:t> me </a:t>
            </a:r>
            <a:r>
              <a:rPr lang="es-ES" dirty="0" err="1" smtClean="0"/>
              <a:t>were</a:t>
            </a:r>
            <a:r>
              <a:rPr lang="es-ES" dirty="0" smtClean="0"/>
              <a:t> </a:t>
            </a:r>
            <a:r>
              <a:rPr lang="es-ES" dirty="0" err="1" smtClean="0"/>
              <a:t>amazing</a:t>
            </a:r>
            <a:r>
              <a:rPr lang="es-ES" dirty="0" smtClean="0"/>
              <a:t>.</a:t>
            </a:r>
          </a:p>
          <a:p>
            <a:r>
              <a:rPr lang="es-ES" dirty="0"/>
              <a:t> </a:t>
            </a:r>
            <a:r>
              <a:rPr lang="es-ES" dirty="0" err="1" smtClean="0"/>
              <a:t>My</a:t>
            </a:r>
            <a:r>
              <a:rPr lang="es-ES" dirty="0" smtClean="0"/>
              <a:t> </a:t>
            </a:r>
            <a:r>
              <a:rPr lang="es-ES" dirty="0" err="1" smtClean="0"/>
              <a:t>cousin</a:t>
            </a:r>
            <a:r>
              <a:rPr lang="es-ES" dirty="0" smtClean="0"/>
              <a:t>, _________ son has a </a:t>
            </a:r>
            <a:r>
              <a:rPr lang="es-ES" dirty="0" err="1" smtClean="0"/>
              <a:t>lot</a:t>
            </a:r>
            <a:r>
              <a:rPr lang="es-ES" dirty="0" smtClean="0"/>
              <a:t> of </a:t>
            </a:r>
            <a:r>
              <a:rPr lang="es-ES" dirty="0" err="1" smtClean="0"/>
              <a:t>money</a:t>
            </a:r>
            <a:r>
              <a:rPr lang="es-ES" dirty="0"/>
              <a:t> </a:t>
            </a:r>
            <a:r>
              <a:rPr lang="es-ES" dirty="0" err="1" smtClean="0"/>
              <a:t>is</a:t>
            </a:r>
            <a:r>
              <a:rPr lang="es-ES" dirty="0" smtClean="0"/>
              <a:t> </a:t>
            </a:r>
            <a:r>
              <a:rPr lang="es-ES" dirty="0" err="1" smtClean="0"/>
              <a:t>returning</a:t>
            </a:r>
            <a:r>
              <a:rPr lang="es-ES" dirty="0" smtClean="0"/>
              <a:t> </a:t>
            </a:r>
            <a:r>
              <a:rPr lang="es-ES" dirty="0" err="1" smtClean="0"/>
              <a:t>to</a:t>
            </a:r>
            <a:r>
              <a:rPr lang="es-ES" dirty="0" smtClean="0"/>
              <a:t> Honduras in </a:t>
            </a:r>
            <a:r>
              <a:rPr lang="es-ES" dirty="0" err="1" smtClean="0"/>
              <a:t>March</a:t>
            </a:r>
            <a:r>
              <a:rPr lang="es-ES" dirty="0" smtClean="0"/>
              <a:t>.</a:t>
            </a:r>
          </a:p>
          <a:p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book</a:t>
            </a:r>
            <a:r>
              <a:rPr lang="es-ES" dirty="0" smtClean="0"/>
              <a:t> _______ I </a:t>
            </a:r>
            <a:r>
              <a:rPr lang="es-ES" dirty="0" err="1" smtClean="0"/>
              <a:t>read</a:t>
            </a:r>
            <a:r>
              <a:rPr lang="es-ES" dirty="0" smtClean="0"/>
              <a:t> </a:t>
            </a:r>
            <a:r>
              <a:rPr lang="es-ES" dirty="0" err="1" smtClean="0"/>
              <a:t>last</a:t>
            </a:r>
            <a:r>
              <a:rPr lang="es-ES" dirty="0" smtClean="0"/>
              <a:t> </a:t>
            </a:r>
            <a:r>
              <a:rPr lang="es-ES" dirty="0" err="1" smtClean="0"/>
              <a:t>year</a:t>
            </a:r>
            <a:r>
              <a:rPr lang="es-ES" dirty="0" smtClean="0"/>
              <a:t>, </a:t>
            </a:r>
            <a:r>
              <a:rPr lang="es-ES" dirty="0" err="1" smtClean="0"/>
              <a:t>was</a:t>
            </a:r>
            <a:r>
              <a:rPr lang="es-ES" dirty="0" smtClean="0"/>
              <a:t> </a:t>
            </a:r>
            <a:r>
              <a:rPr lang="es-ES" dirty="0" err="1" smtClean="0"/>
              <a:t>published</a:t>
            </a:r>
            <a:r>
              <a:rPr lang="es-ES" dirty="0" smtClean="0"/>
              <a:t> in 1939.</a:t>
            </a:r>
          </a:p>
          <a:p>
            <a:r>
              <a:rPr lang="es-ES" dirty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woman</a:t>
            </a:r>
            <a:r>
              <a:rPr lang="es-ES" dirty="0" smtClean="0"/>
              <a:t> ________ </a:t>
            </a:r>
            <a:r>
              <a:rPr lang="es-ES" dirty="0" err="1" smtClean="0"/>
              <a:t>they</a:t>
            </a:r>
            <a:r>
              <a:rPr lang="es-ES" dirty="0" smtClean="0"/>
              <a:t> </a:t>
            </a:r>
            <a:r>
              <a:rPr lang="es-ES" dirty="0" err="1" smtClean="0"/>
              <a:t>saw</a:t>
            </a:r>
            <a:r>
              <a:rPr lang="es-ES" dirty="0" smtClean="0"/>
              <a:t> </a:t>
            </a:r>
            <a:r>
              <a:rPr lang="es-ES" dirty="0" err="1" smtClean="0"/>
              <a:t>yesterday</a:t>
            </a:r>
            <a:r>
              <a:rPr lang="es-ES" dirty="0" smtClean="0"/>
              <a:t> in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afternoon</a:t>
            </a:r>
            <a:r>
              <a:rPr lang="es-ES" dirty="0" smtClean="0"/>
              <a:t> </a:t>
            </a:r>
            <a:r>
              <a:rPr lang="es-ES" dirty="0" err="1" smtClean="0"/>
              <a:t>died</a:t>
            </a:r>
            <a:r>
              <a:rPr lang="es-ES" dirty="0" smtClean="0"/>
              <a:t> </a:t>
            </a:r>
            <a:r>
              <a:rPr lang="es-ES" dirty="0" err="1" smtClean="0"/>
              <a:t>from</a:t>
            </a:r>
            <a:r>
              <a:rPr lang="es-ES" dirty="0" smtClean="0"/>
              <a:t> a </a:t>
            </a:r>
            <a:r>
              <a:rPr lang="es-ES" dirty="0" err="1" smtClean="0"/>
              <a:t>heart</a:t>
            </a:r>
            <a:r>
              <a:rPr lang="es-ES" dirty="0" smtClean="0"/>
              <a:t> </a:t>
            </a:r>
            <a:r>
              <a:rPr lang="es-ES" dirty="0" err="1" smtClean="0"/>
              <a:t>attack</a:t>
            </a:r>
            <a:r>
              <a:rPr lang="es-ES" dirty="0" smtClean="0"/>
              <a:t>.</a:t>
            </a:r>
          </a:p>
          <a:p>
            <a:r>
              <a:rPr lang="es-ES" dirty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building</a:t>
            </a:r>
            <a:r>
              <a:rPr lang="es-ES" dirty="0" smtClean="0"/>
              <a:t> _______ </a:t>
            </a:r>
            <a:r>
              <a:rPr lang="es-ES" dirty="0" err="1" smtClean="0"/>
              <a:t>our</a:t>
            </a:r>
            <a:r>
              <a:rPr lang="es-ES" dirty="0" smtClean="0"/>
              <a:t> office </a:t>
            </a:r>
            <a:r>
              <a:rPr lang="es-ES" dirty="0" err="1" smtClean="0"/>
              <a:t>was</a:t>
            </a:r>
            <a:r>
              <a:rPr lang="es-ES" dirty="0" smtClean="0"/>
              <a:t>, </a:t>
            </a:r>
            <a:r>
              <a:rPr lang="es-ES" dirty="0" err="1" smtClean="0"/>
              <a:t>had</a:t>
            </a:r>
            <a:r>
              <a:rPr lang="es-ES" dirty="0" smtClean="0"/>
              <a:t> a </a:t>
            </a:r>
            <a:r>
              <a:rPr lang="es-ES" dirty="0" err="1" smtClean="0"/>
              <a:t>terrorist</a:t>
            </a:r>
            <a:r>
              <a:rPr lang="es-ES" dirty="0" smtClean="0"/>
              <a:t> </a:t>
            </a:r>
            <a:r>
              <a:rPr lang="es-ES" dirty="0" err="1" smtClean="0"/>
              <a:t>attack</a:t>
            </a:r>
            <a:r>
              <a:rPr lang="es-ES" dirty="0" smtClean="0"/>
              <a:t>.</a:t>
            </a:r>
          </a:p>
          <a:p>
            <a:r>
              <a:rPr lang="es-ES" dirty="0"/>
              <a:t> </a:t>
            </a:r>
            <a:r>
              <a:rPr lang="es-ES" dirty="0" smtClean="0"/>
              <a:t>A </a:t>
            </a:r>
            <a:r>
              <a:rPr lang="es-ES" dirty="0" err="1" smtClean="0"/>
              <a:t>carperter</a:t>
            </a:r>
            <a:r>
              <a:rPr lang="es-ES" dirty="0" smtClean="0"/>
              <a:t> </a:t>
            </a:r>
            <a:r>
              <a:rPr lang="es-ES" dirty="0" err="1" smtClean="0"/>
              <a:t>is</a:t>
            </a:r>
            <a:r>
              <a:rPr lang="es-ES" dirty="0" smtClean="0"/>
              <a:t> a </a:t>
            </a:r>
            <a:r>
              <a:rPr lang="es-ES" dirty="0" err="1" smtClean="0"/>
              <a:t>person</a:t>
            </a:r>
            <a:r>
              <a:rPr lang="es-ES" dirty="0" smtClean="0"/>
              <a:t> ________ </a:t>
            </a:r>
            <a:r>
              <a:rPr lang="es-ES" dirty="0" err="1" smtClean="0"/>
              <a:t>makes</a:t>
            </a:r>
            <a:r>
              <a:rPr lang="es-ES" dirty="0" smtClean="0"/>
              <a:t> </a:t>
            </a:r>
            <a:r>
              <a:rPr lang="es-ES" dirty="0" err="1" smtClean="0"/>
              <a:t>wooden</a:t>
            </a:r>
            <a:r>
              <a:rPr lang="es-ES" dirty="0" smtClean="0"/>
              <a:t> </a:t>
            </a:r>
            <a:r>
              <a:rPr lang="es-ES" dirty="0" err="1" smtClean="0"/>
              <a:t>furniture</a:t>
            </a:r>
            <a:r>
              <a:rPr lang="es-ES" dirty="0" smtClean="0"/>
              <a:t>.</a:t>
            </a:r>
          </a:p>
          <a:p>
            <a:r>
              <a:rPr lang="es-ES" dirty="0"/>
              <a:t> </a:t>
            </a:r>
            <a:r>
              <a:rPr lang="es-ES" dirty="0" err="1" smtClean="0"/>
              <a:t>My</a:t>
            </a:r>
            <a:r>
              <a:rPr lang="es-ES" dirty="0" smtClean="0"/>
              <a:t> </a:t>
            </a:r>
            <a:r>
              <a:rPr lang="es-ES" dirty="0" err="1" smtClean="0"/>
              <a:t>father</a:t>
            </a:r>
            <a:r>
              <a:rPr lang="es-ES" dirty="0" smtClean="0"/>
              <a:t> `s </a:t>
            </a:r>
            <a:r>
              <a:rPr lang="es-ES" dirty="0" err="1" smtClean="0"/>
              <a:t>glasses</a:t>
            </a:r>
            <a:r>
              <a:rPr lang="es-ES" dirty="0" smtClean="0"/>
              <a:t> ________ he </a:t>
            </a:r>
            <a:r>
              <a:rPr lang="es-ES" dirty="0" err="1" smtClean="0"/>
              <a:t>bought</a:t>
            </a:r>
            <a:r>
              <a:rPr lang="es-ES" dirty="0" smtClean="0"/>
              <a:t> </a:t>
            </a:r>
            <a:r>
              <a:rPr lang="es-ES" dirty="0" err="1" smtClean="0"/>
              <a:t>last</a:t>
            </a:r>
            <a:r>
              <a:rPr lang="es-ES" dirty="0" smtClean="0"/>
              <a:t> </a:t>
            </a:r>
            <a:r>
              <a:rPr lang="es-ES" dirty="0" err="1" smtClean="0"/>
              <a:t>week</a:t>
            </a:r>
            <a:r>
              <a:rPr lang="es-ES" dirty="0" smtClean="0"/>
              <a:t>, </a:t>
            </a:r>
            <a:r>
              <a:rPr lang="es-ES" dirty="0" err="1" smtClean="0"/>
              <a:t>were</a:t>
            </a:r>
            <a:r>
              <a:rPr lang="es-ES" dirty="0" smtClean="0"/>
              <a:t> </a:t>
            </a:r>
            <a:r>
              <a:rPr lang="es-ES" dirty="0" err="1" smtClean="0"/>
              <a:t>broken</a:t>
            </a:r>
            <a:r>
              <a:rPr lang="es-ES" dirty="0" smtClean="0"/>
              <a:t> </a:t>
            </a:r>
            <a:r>
              <a:rPr lang="es-ES" dirty="0" err="1" smtClean="0"/>
              <a:t>by</a:t>
            </a:r>
            <a:r>
              <a:rPr lang="es-ES" dirty="0" smtClean="0"/>
              <a:t> </a:t>
            </a:r>
            <a:r>
              <a:rPr lang="es-ES" dirty="0" err="1" smtClean="0"/>
              <a:t>my</a:t>
            </a:r>
            <a:r>
              <a:rPr lang="es-ES" dirty="0" smtClean="0"/>
              <a:t> </a:t>
            </a:r>
            <a:r>
              <a:rPr lang="es-ES" dirty="0" err="1" smtClean="0"/>
              <a:t>brother</a:t>
            </a:r>
            <a:r>
              <a:rPr lang="es-ES" dirty="0" smtClean="0"/>
              <a:t>.</a:t>
            </a:r>
          </a:p>
          <a:p>
            <a:r>
              <a:rPr lang="es-ES" dirty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period</a:t>
            </a:r>
            <a:r>
              <a:rPr lang="es-ES" dirty="0" smtClean="0"/>
              <a:t> ________ I </a:t>
            </a:r>
            <a:r>
              <a:rPr lang="es-ES" dirty="0" err="1" smtClean="0"/>
              <a:t>studied</a:t>
            </a:r>
            <a:r>
              <a:rPr lang="es-ES" dirty="0" smtClean="0"/>
              <a:t> at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university</a:t>
            </a:r>
            <a:r>
              <a:rPr lang="es-ES" dirty="0" smtClean="0"/>
              <a:t> </a:t>
            </a:r>
            <a:r>
              <a:rPr lang="es-ES" dirty="0" err="1" smtClean="0"/>
              <a:t>was</a:t>
            </a:r>
            <a:r>
              <a:rPr lang="es-ES" dirty="0" smtClean="0"/>
              <a:t> </a:t>
            </a:r>
            <a:r>
              <a:rPr lang="es-ES" dirty="0" err="1" smtClean="0"/>
              <a:t>really</a:t>
            </a:r>
            <a:r>
              <a:rPr lang="es-ES" dirty="0" smtClean="0"/>
              <a:t> </a:t>
            </a:r>
            <a:r>
              <a:rPr lang="es-ES" dirty="0" err="1" smtClean="0"/>
              <a:t>amazing</a:t>
            </a:r>
            <a:r>
              <a:rPr lang="es-ES" dirty="0" smtClean="0"/>
              <a:t>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96766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REDUCED RELATIVE CLAUSES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We can shorten relative clauses by omitting the relative pronoun using a present or Past participle.</a:t>
            </a:r>
          </a:p>
          <a:p>
            <a:pPr marL="0" indent="0">
              <a:buNone/>
            </a:pPr>
            <a:r>
              <a:rPr lang="en-US" dirty="0" smtClean="0"/>
              <a:t>If the verb in the relative clause is in active , we use the present participle:</a:t>
            </a:r>
          </a:p>
          <a:p>
            <a:r>
              <a:rPr lang="en-US" dirty="0" smtClean="0"/>
              <a:t>People who visit the area have admired its lakes.</a:t>
            </a:r>
          </a:p>
          <a:p>
            <a:r>
              <a:rPr lang="en-US" dirty="0" smtClean="0"/>
              <a:t>People visiting </a:t>
            </a:r>
            <a:r>
              <a:rPr lang="en-US" dirty="0"/>
              <a:t>the area have admired its lakes.</a:t>
            </a:r>
          </a:p>
        </p:txBody>
      </p:sp>
    </p:spTree>
    <p:extLst>
      <p:ext uri="{BB962C8B-B14F-4D97-AF65-F5344CB8AC3E}">
        <p14:creationId xmlns:p14="http://schemas.microsoft.com/office/powerpoint/2010/main" val="1980209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The students who come to class receive a recognition.</a:t>
            </a:r>
          </a:p>
          <a:p>
            <a:r>
              <a:rPr lang="en-US" dirty="0" smtClean="0"/>
              <a:t>The students coming </a:t>
            </a:r>
            <a:r>
              <a:rPr lang="en-US" dirty="0"/>
              <a:t>to class </a:t>
            </a:r>
            <a:r>
              <a:rPr lang="en-US" dirty="0" smtClean="0"/>
              <a:t>receive </a:t>
            </a:r>
            <a:r>
              <a:rPr lang="en-US" dirty="0"/>
              <a:t>a recognition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If the verb in the relative clause is in the passive, we use the past participle:</a:t>
            </a:r>
          </a:p>
          <a:p>
            <a:r>
              <a:rPr lang="en-US" dirty="0" smtClean="0"/>
              <a:t>It is a subject which is studied by many people.</a:t>
            </a:r>
          </a:p>
          <a:p>
            <a:r>
              <a:rPr lang="en-US" dirty="0" smtClean="0"/>
              <a:t>It is a subject studied</a:t>
            </a:r>
            <a:r>
              <a:rPr lang="en-US" dirty="0"/>
              <a:t> by many </a:t>
            </a:r>
            <a:r>
              <a:rPr lang="en-US" dirty="0" smtClean="0"/>
              <a:t>people.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82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HN" dirty="0" smtClean="0"/>
              <a:t> </a:t>
            </a:r>
            <a:r>
              <a:rPr lang="es-HN" dirty="0" err="1" smtClean="0"/>
              <a:t>They</a:t>
            </a:r>
            <a:r>
              <a:rPr lang="es-HN" dirty="0" smtClean="0"/>
              <a:t> are </a:t>
            </a:r>
            <a:r>
              <a:rPr lang="es-HN" dirty="0" err="1" smtClean="0"/>
              <a:t>employees</a:t>
            </a:r>
            <a:r>
              <a:rPr lang="es-HN" dirty="0" smtClean="0"/>
              <a:t> </a:t>
            </a:r>
            <a:r>
              <a:rPr lang="es-HN" dirty="0" err="1" smtClean="0"/>
              <a:t>who</a:t>
            </a:r>
            <a:r>
              <a:rPr lang="es-HN" dirty="0" smtClean="0"/>
              <a:t> are </a:t>
            </a:r>
            <a:r>
              <a:rPr lang="es-HN" dirty="0" err="1" smtClean="0"/>
              <a:t>hired</a:t>
            </a:r>
            <a:r>
              <a:rPr lang="es-HN" dirty="0" smtClean="0"/>
              <a:t> </a:t>
            </a:r>
            <a:r>
              <a:rPr lang="es-HN" dirty="0" err="1" smtClean="0"/>
              <a:t>temporaly</a:t>
            </a:r>
            <a:r>
              <a:rPr lang="es-HN" dirty="0" smtClean="0"/>
              <a:t>.</a:t>
            </a:r>
          </a:p>
          <a:p>
            <a:r>
              <a:rPr lang="es-HN" dirty="0"/>
              <a:t> </a:t>
            </a:r>
            <a:r>
              <a:rPr lang="es-HN" dirty="0" err="1" smtClean="0"/>
              <a:t>He’s</a:t>
            </a:r>
            <a:r>
              <a:rPr lang="es-HN" dirty="0" smtClean="0"/>
              <a:t> an </a:t>
            </a:r>
            <a:r>
              <a:rPr lang="es-HN" dirty="0" err="1" smtClean="0"/>
              <a:t>athlete</a:t>
            </a:r>
            <a:r>
              <a:rPr lang="es-HN" dirty="0" smtClean="0"/>
              <a:t> </a:t>
            </a:r>
            <a:r>
              <a:rPr lang="es-HN" dirty="0" err="1" smtClean="0"/>
              <a:t>who</a:t>
            </a:r>
            <a:r>
              <a:rPr lang="es-HN" dirty="0" smtClean="0"/>
              <a:t> was </a:t>
            </a:r>
            <a:r>
              <a:rPr lang="es-HN" dirty="0" err="1" smtClean="0"/>
              <a:t>trained</a:t>
            </a:r>
            <a:r>
              <a:rPr lang="es-HN" dirty="0" smtClean="0"/>
              <a:t> </a:t>
            </a:r>
            <a:r>
              <a:rPr lang="es-HN" dirty="0" err="1" smtClean="0"/>
              <a:t>by</a:t>
            </a:r>
            <a:r>
              <a:rPr lang="es-HN" dirty="0" smtClean="0"/>
              <a:t> the </a:t>
            </a:r>
            <a:r>
              <a:rPr lang="es-HN" dirty="0" err="1" smtClean="0"/>
              <a:t>best</a:t>
            </a:r>
            <a:r>
              <a:rPr lang="es-HN" dirty="0" smtClean="0"/>
              <a:t> </a:t>
            </a:r>
            <a:r>
              <a:rPr lang="es-HN" dirty="0" err="1" smtClean="0"/>
              <a:t>coaches</a:t>
            </a:r>
            <a:r>
              <a:rPr lang="es-HN" dirty="0" smtClean="0"/>
              <a:t> in the US.</a:t>
            </a:r>
          </a:p>
          <a:p>
            <a:r>
              <a:rPr lang="es-HN" dirty="0" err="1" smtClean="0"/>
              <a:t>Companies</a:t>
            </a:r>
            <a:r>
              <a:rPr lang="es-HN" dirty="0" smtClean="0"/>
              <a:t> </a:t>
            </a:r>
            <a:r>
              <a:rPr lang="es-HN" dirty="0" err="1" smtClean="0"/>
              <a:t>which</a:t>
            </a:r>
            <a:r>
              <a:rPr lang="es-HN" dirty="0" smtClean="0"/>
              <a:t> </a:t>
            </a:r>
            <a:r>
              <a:rPr lang="es-HN" dirty="0" err="1" smtClean="0"/>
              <a:t>charge</a:t>
            </a:r>
            <a:r>
              <a:rPr lang="es-HN" dirty="0" smtClean="0"/>
              <a:t> high </a:t>
            </a:r>
            <a:r>
              <a:rPr lang="es-HN" dirty="0" err="1" smtClean="0"/>
              <a:t>prices</a:t>
            </a:r>
            <a:r>
              <a:rPr lang="es-HN" dirty="0" smtClean="0"/>
              <a:t> will be </a:t>
            </a:r>
            <a:r>
              <a:rPr lang="es-HN" dirty="0" err="1" smtClean="0"/>
              <a:t>fined</a:t>
            </a:r>
            <a:r>
              <a:rPr lang="es-HN" dirty="0" smtClean="0"/>
              <a:t>.</a:t>
            </a:r>
          </a:p>
          <a:p>
            <a:r>
              <a:rPr lang="es-HN" dirty="0"/>
              <a:t> </a:t>
            </a:r>
            <a:r>
              <a:rPr lang="es-HN" dirty="0" err="1" smtClean="0"/>
              <a:t>People</a:t>
            </a:r>
            <a:r>
              <a:rPr lang="es-HN" dirty="0" smtClean="0"/>
              <a:t> </a:t>
            </a:r>
            <a:r>
              <a:rPr lang="es-HN" dirty="0" err="1" smtClean="0"/>
              <a:t>who</a:t>
            </a:r>
            <a:r>
              <a:rPr lang="es-HN" dirty="0" smtClean="0"/>
              <a:t> </a:t>
            </a:r>
            <a:r>
              <a:rPr lang="es-HN" dirty="0" err="1" smtClean="0"/>
              <a:t>litter</a:t>
            </a:r>
            <a:r>
              <a:rPr lang="es-HN" dirty="0" smtClean="0"/>
              <a:t> </a:t>
            </a:r>
            <a:r>
              <a:rPr lang="es-HN" dirty="0" err="1" smtClean="0"/>
              <a:t>on</a:t>
            </a:r>
            <a:r>
              <a:rPr lang="es-HN" dirty="0" smtClean="0"/>
              <a:t> the </a:t>
            </a:r>
            <a:r>
              <a:rPr lang="es-HN" dirty="0" err="1" smtClean="0"/>
              <a:t>streets</a:t>
            </a:r>
            <a:r>
              <a:rPr lang="es-HN" dirty="0" smtClean="0"/>
              <a:t> will be </a:t>
            </a:r>
            <a:r>
              <a:rPr lang="es-HN" dirty="0" err="1" smtClean="0"/>
              <a:t>arrested</a:t>
            </a:r>
            <a:r>
              <a:rPr lang="es-HN" dirty="0" smtClean="0"/>
              <a:t>.</a:t>
            </a:r>
          </a:p>
          <a:p>
            <a:r>
              <a:rPr lang="es-HN" dirty="0"/>
              <a:t> </a:t>
            </a:r>
            <a:r>
              <a:rPr lang="es-HN" dirty="0" smtClean="0"/>
              <a:t>All the </a:t>
            </a:r>
            <a:r>
              <a:rPr lang="es-HN" dirty="0" err="1" smtClean="0"/>
              <a:t>countries</a:t>
            </a:r>
            <a:r>
              <a:rPr lang="es-HN" dirty="0" smtClean="0"/>
              <a:t> </a:t>
            </a:r>
            <a:r>
              <a:rPr lang="es-HN" dirty="0" err="1" smtClean="0"/>
              <a:t>which</a:t>
            </a:r>
            <a:r>
              <a:rPr lang="es-HN" dirty="0" smtClean="0"/>
              <a:t> are </a:t>
            </a:r>
            <a:r>
              <a:rPr lang="es-HN" dirty="0" err="1" smtClean="0"/>
              <a:t>affected</a:t>
            </a:r>
            <a:r>
              <a:rPr lang="es-HN" dirty="0" smtClean="0"/>
              <a:t> </a:t>
            </a:r>
            <a:r>
              <a:rPr lang="es-HN" smtClean="0"/>
              <a:t>with Covid-19 </a:t>
            </a:r>
            <a:r>
              <a:rPr lang="es-HN" dirty="0" smtClean="0"/>
              <a:t>will </a:t>
            </a:r>
            <a:r>
              <a:rPr lang="es-HN" dirty="0" err="1" smtClean="0"/>
              <a:t>receive</a:t>
            </a:r>
            <a:r>
              <a:rPr lang="es-HN" dirty="0" smtClean="0"/>
              <a:t> </a:t>
            </a:r>
            <a:r>
              <a:rPr lang="es-HN" dirty="0" err="1" smtClean="0"/>
              <a:t>help</a:t>
            </a:r>
            <a:r>
              <a:rPr lang="es-HN" dirty="0" smtClean="0"/>
              <a:t> from the International </a:t>
            </a:r>
            <a:r>
              <a:rPr lang="es-HN" dirty="0" err="1" smtClean="0"/>
              <a:t>Health</a:t>
            </a:r>
            <a:r>
              <a:rPr lang="es-HN" dirty="0" smtClean="0"/>
              <a:t> </a:t>
            </a:r>
            <a:r>
              <a:rPr lang="es-HN" dirty="0" err="1" smtClean="0"/>
              <a:t>Organization</a:t>
            </a:r>
            <a:r>
              <a:rPr lang="es-HN" dirty="0" smtClean="0"/>
              <a:t>.</a:t>
            </a:r>
          </a:p>
          <a:p>
            <a:r>
              <a:rPr lang="es-HN" dirty="0" smtClean="0"/>
              <a:t>The </a:t>
            </a:r>
            <a:r>
              <a:rPr lang="es-HN" dirty="0" err="1" smtClean="0"/>
              <a:t>students</a:t>
            </a:r>
            <a:r>
              <a:rPr lang="es-HN" dirty="0" smtClean="0"/>
              <a:t> </a:t>
            </a:r>
            <a:r>
              <a:rPr lang="es-HN" dirty="0" err="1" smtClean="0"/>
              <a:t>who</a:t>
            </a:r>
            <a:r>
              <a:rPr lang="es-HN" dirty="0" smtClean="0"/>
              <a:t> have an </a:t>
            </a:r>
            <a:r>
              <a:rPr lang="es-HN" dirty="0" err="1" smtClean="0"/>
              <a:t>avergae</a:t>
            </a:r>
            <a:r>
              <a:rPr lang="es-HN" dirty="0" smtClean="0"/>
              <a:t> </a:t>
            </a:r>
            <a:r>
              <a:rPr lang="es-HN" dirty="0" err="1" smtClean="0"/>
              <a:t>above</a:t>
            </a:r>
            <a:r>
              <a:rPr lang="es-HN" dirty="0" smtClean="0"/>
              <a:t> 95% will </a:t>
            </a:r>
            <a:r>
              <a:rPr lang="es-HN" dirty="0" err="1" smtClean="0"/>
              <a:t>receive</a:t>
            </a:r>
            <a:r>
              <a:rPr lang="es-HN" dirty="0" smtClean="0"/>
              <a:t> a </a:t>
            </a:r>
            <a:r>
              <a:rPr lang="es-HN" dirty="0" err="1" smtClean="0"/>
              <a:t>scholarship</a:t>
            </a:r>
            <a:r>
              <a:rPr lang="es-HN" dirty="0" smtClean="0"/>
              <a:t> </a:t>
            </a:r>
            <a:r>
              <a:rPr lang="es-HN" dirty="0" err="1" smtClean="0"/>
              <a:t>next</a:t>
            </a:r>
            <a:r>
              <a:rPr lang="es-HN" dirty="0" smtClean="0"/>
              <a:t> </a:t>
            </a:r>
            <a:r>
              <a:rPr lang="es-HN" dirty="0" err="1" smtClean="0"/>
              <a:t>year</a:t>
            </a:r>
            <a:r>
              <a:rPr lang="es-HN" dirty="0" smtClean="0"/>
              <a:t>. </a:t>
            </a:r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2799588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dirty="0" smtClean="0"/>
              <a:t>Non-Defining Relative Clauses: We use them to add extra information about a person or thing, or to add a comment on the whole sentence.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Cold air and wind, which dry out the eyes, cause reflex tears.</a:t>
            </a:r>
          </a:p>
          <a:p>
            <a:r>
              <a:rPr lang="en-US" sz="2800" dirty="0" smtClean="0"/>
              <a:t>The experiment, which was repeated several times, produced clear results.</a:t>
            </a:r>
          </a:p>
          <a:p>
            <a:r>
              <a:rPr lang="en-US" sz="2800" dirty="0" smtClean="0"/>
              <a:t>Satellites, which are sent to space, represent a billionaire investment to many powerful countries.</a:t>
            </a:r>
          </a:p>
          <a:p>
            <a:r>
              <a:rPr lang="en-US" sz="2800" dirty="0" smtClean="0"/>
              <a:t>Global Warming, which is affecting glaciers, is also increasing the ocean level.</a:t>
            </a:r>
          </a:p>
          <a:p>
            <a:r>
              <a:rPr lang="en-US" sz="2800" dirty="0" smtClean="0"/>
              <a:t>Refugees, who are entering various European countries, represent a high economical cost.</a:t>
            </a:r>
          </a:p>
          <a:p>
            <a:r>
              <a:rPr lang="en-US" sz="2800" dirty="0" smtClean="0"/>
              <a:t>Our teacher, who won the writing contest, will now </a:t>
            </a:r>
            <a:r>
              <a:rPr lang="en-US" sz="2800" smtClean="0"/>
              <a:t>work at </a:t>
            </a:r>
            <a:r>
              <a:rPr lang="en-US" sz="2800" dirty="0" smtClean="0"/>
              <a:t>Harvard University.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8638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dirty="0" smtClean="0"/>
              <a:t>Present Participle Clause: They are used to link information so that more information is given in shorter sentences.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He sits in front of the </a:t>
            </a:r>
            <a:r>
              <a:rPr lang="en-US" sz="2400" dirty="0" err="1" smtClean="0"/>
              <a:t>tv</a:t>
            </a:r>
            <a:r>
              <a:rPr lang="en-US" sz="2400" dirty="0" smtClean="0"/>
              <a:t>. Every day, watching his favorite programs and thinking about his life.</a:t>
            </a:r>
          </a:p>
          <a:p>
            <a:r>
              <a:rPr lang="en-US" sz="2400" dirty="0" smtClean="0"/>
              <a:t>Pablo studies every day, preparing for his on coming university exams.</a:t>
            </a:r>
          </a:p>
          <a:p>
            <a:r>
              <a:rPr lang="en-US" sz="2400" dirty="0" smtClean="0"/>
              <a:t>Wondering what to do, I phoned my best friend.</a:t>
            </a:r>
          </a:p>
          <a:p>
            <a:r>
              <a:rPr lang="en-US" sz="2400" dirty="0" smtClean="0"/>
              <a:t>Not knowing what had happened in front of my house, I went to sleep.</a:t>
            </a:r>
          </a:p>
          <a:p>
            <a:r>
              <a:rPr lang="en-US" sz="2400" dirty="0" smtClean="0"/>
              <a:t>Cooking for her family, Gloria cut her finger.</a:t>
            </a:r>
          </a:p>
          <a:p>
            <a:r>
              <a:rPr lang="en-US" sz="2400" dirty="0" smtClean="0"/>
              <a:t>Speeding at night, Peter had a terrible accident last weekend.</a:t>
            </a:r>
          </a:p>
          <a:p>
            <a:r>
              <a:rPr lang="en-US" sz="2400" dirty="0" smtClean="0"/>
              <a:t>Not knowing what to do, I  went for a walk.</a:t>
            </a:r>
          </a:p>
          <a:p>
            <a:r>
              <a:rPr lang="en-US" sz="2400" dirty="0" smtClean="0"/>
              <a:t>Celebrating  her thirtieth birthday, Jessica found the love of her life.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088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974</TotalTime>
  <Words>1005</Words>
  <Application>Microsoft Office PowerPoint</Application>
  <PresentationFormat>Presentación en pantalla (4:3)</PresentationFormat>
  <Paragraphs>84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5" baseType="lpstr">
      <vt:lpstr>Arial</vt:lpstr>
      <vt:lpstr>Calibri</vt:lpstr>
      <vt:lpstr>Wingdings</vt:lpstr>
      <vt:lpstr>Office Theme</vt:lpstr>
      <vt:lpstr>Relative Clauses</vt:lpstr>
      <vt:lpstr>Defining Relative Clause: We use these clauses to identify a thing, person, place, or time.</vt:lpstr>
      <vt:lpstr>Presentación de PowerPoint</vt:lpstr>
      <vt:lpstr>Presentación de PowerPoint</vt:lpstr>
      <vt:lpstr>REDUCED RELATIVE CLAUSES</vt:lpstr>
      <vt:lpstr>Presentación de PowerPoint</vt:lpstr>
      <vt:lpstr>Presentación de PowerPoint</vt:lpstr>
      <vt:lpstr>Non-Defining Relative Clauses: We use them to add extra information about a person or thing, or to add a comment on the whole sentence.</vt:lpstr>
      <vt:lpstr>Present Participle Clause: They are used to link information so that more information is given in shorter sentences.</vt:lpstr>
      <vt:lpstr>Emphasizing (Cleft Sentences)  We can emphasize part of a sentence using these structures: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Relative Clauses</dc:title>
  <dc:creator>English Academy</dc:creator>
  <cp:lastModifiedBy>Mama y Papa</cp:lastModifiedBy>
  <cp:revision>47</cp:revision>
  <dcterms:created xsi:type="dcterms:W3CDTF">2015-09-07T23:16:41Z</dcterms:created>
  <dcterms:modified xsi:type="dcterms:W3CDTF">2020-11-21T16:06:56Z</dcterms:modified>
</cp:coreProperties>
</file>