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66" r:id="rId5"/>
    <p:sldId id="263" r:id="rId6"/>
    <p:sldId id="264" r:id="rId7"/>
    <p:sldId id="265" r:id="rId8"/>
    <p:sldId id="259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7AC39C-D514-4FA8-BEE1-7F77E2119CCD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4968C-C38F-44DA-96C4-9355535F9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997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74968C-C38F-44DA-96C4-9355535F99E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4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09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74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523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4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8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15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84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82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80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60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E0C687-5AD2-46A2-9E18-F5932E933215}" type="datetimeFigureOut">
              <a:rPr lang="en-US" smtClean="0"/>
              <a:t>3/13/2019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86A06C-A1F5-46BE-B879-0A17F080D9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79415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8601"/>
            <a:ext cx="7772400" cy="1371599"/>
          </a:xfrm>
        </p:spPr>
        <p:txBody>
          <a:bodyPr/>
          <a:lstStyle/>
          <a:p>
            <a:r>
              <a:rPr lang="en-US" u="sng" dirty="0" smtClean="0"/>
              <a:t>Relative Clauses</a:t>
            </a:r>
            <a:endParaRPr lang="en-US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371600"/>
            <a:ext cx="6400800" cy="42672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b="1" dirty="0" smtClean="0"/>
              <a:t>Relative Clauses are formed with a relative pronoun and a clause:</a:t>
            </a:r>
          </a:p>
          <a:p>
            <a:pPr algn="l"/>
            <a:r>
              <a:rPr lang="en-US" b="1" dirty="0" smtClean="0"/>
              <a:t>Who (people)</a:t>
            </a:r>
          </a:p>
          <a:p>
            <a:pPr algn="l"/>
            <a:r>
              <a:rPr lang="en-US" b="1" dirty="0" smtClean="0"/>
              <a:t>Whom (people)</a:t>
            </a:r>
          </a:p>
          <a:p>
            <a:pPr algn="l"/>
            <a:r>
              <a:rPr lang="en-US" b="1" dirty="0" smtClean="0"/>
              <a:t>Which (for things)</a:t>
            </a:r>
          </a:p>
          <a:p>
            <a:pPr algn="l"/>
            <a:r>
              <a:rPr lang="en-US" b="1" dirty="0" smtClean="0"/>
              <a:t>That (for people or things)</a:t>
            </a:r>
          </a:p>
          <a:p>
            <a:pPr algn="l"/>
            <a:r>
              <a:rPr lang="en-US" b="1" dirty="0" smtClean="0"/>
              <a:t>Where (places)</a:t>
            </a:r>
          </a:p>
          <a:p>
            <a:pPr algn="l"/>
            <a:r>
              <a:rPr lang="en-US" b="1" dirty="0" smtClean="0"/>
              <a:t>Whose (belonging to a person or thing)</a:t>
            </a:r>
          </a:p>
          <a:p>
            <a:pPr algn="l"/>
            <a:r>
              <a:rPr lang="en-US" b="1" dirty="0" smtClean="0"/>
              <a:t>When (time)</a:t>
            </a:r>
          </a:p>
          <a:p>
            <a:pPr marL="457200" indent="-457200" algn="l">
              <a:buFont typeface="Wingdings" panose="05000000000000000000" pitchFamily="2" charset="2"/>
              <a:buChar char="§"/>
            </a:pPr>
            <a:endParaRPr lang="en-US" dirty="0" smtClean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02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Emphasizing (Cleft Sentences) </a:t>
            </a:r>
            <a:br>
              <a:rPr lang="en-US" sz="3200" dirty="0" smtClean="0"/>
            </a:br>
            <a:r>
              <a:rPr lang="en-US" sz="3200" dirty="0" smtClean="0"/>
              <a:t>We can emphasize part of a sentence using these structures: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 is/ was + person/ thing + Relative clause</a:t>
            </a:r>
          </a:p>
          <a:p>
            <a:r>
              <a:rPr lang="en-US" sz="2800" dirty="0" smtClean="0"/>
              <a:t>It was an American engineer who invented this gadget.</a:t>
            </a:r>
          </a:p>
          <a:p>
            <a:r>
              <a:rPr lang="en-US" sz="2800" dirty="0" smtClean="0"/>
              <a:t>It was Christopher Columbus who discovered America.</a:t>
            </a:r>
          </a:p>
          <a:p>
            <a:r>
              <a:rPr lang="en-US" sz="2800" dirty="0" smtClean="0"/>
              <a:t>It is Mike's car which is making that funny noise.</a:t>
            </a:r>
          </a:p>
          <a:p>
            <a:r>
              <a:rPr lang="en-US" sz="2800" dirty="0" smtClean="0"/>
              <a:t>It was the cat which destroyed your roses.</a:t>
            </a:r>
          </a:p>
          <a:p>
            <a:r>
              <a:rPr lang="en-US" sz="2800" dirty="0" smtClean="0"/>
              <a:t>It was Carmen whom I invited first to my graduation ceremony.</a:t>
            </a:r>
          </a:p>
          <a:p>
            <a:r>
              <a:rPr lang="en-US" sz="2800" dirty="0" smtClean="0"/>
              <a:t>It is Amanda whom I really like.</a:t>
            </a:r>
          </a:p>
          <a:p>
            <a:endParaRPr lang="en-US" sz="28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78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What/ The thing that + clause + is/was </a:t>
            </a:r>
            <a:r>
              <a:rPr lang="en-US" sz="2800" smtClean="0"/>
              <a:t>+ clause</a:t>
            </a:r>
            <a:endParaRPr lang="en-US" sz="2800" dirty="0" smtClean="0"/>
          </a:p>
          <a:p>
            <a:r>
              <a:rPr lang="en-US" sz="2800" dirty="0" smtClean="0"/>
              <a:t>What I noticed about him is that he’s always laughing.</a:t>
            </a:r>
          </a:p>
          <a:p>
            <a:r>
              <a:rPr lang="en-US" sz="2800" dirty="0" smtClean="0"/>
              <a:t>The thing that I like the most about her is her incredible way of smiling.</a:t>
            </a:r>
          </a:p>
          <a:p>
            <a:r>
              <a:rPr lang="en-US" sz="2800" dirty="0" smtClean="0"/>
              <a:t>The thing that I criticize about him is his disorganized way of working.</a:t>
            </a:r>
          </a:p>
          <a:p>
            <a:r>
              <a:rPr lang="en-US" sz="2800" dirty="0" smtClean="0"/>
              <a:t>What I loved about Mary was her incredible sense of humor.</a:t>
            </a:r>
          </a:p>
          <a:p>
            <a:r>
              <a:rPr lang="en-US" sz="2800" dirty="0" smtClean="0"/>
              <a:t>The thing that I don’t like of that team is the way they manage to win all the games with the referee’s help.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255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Defining Relative Clause: We </a:t>
            </a:r>
            <a:r>
              <a:rPr lang="en-US" sz="2800" smtClean="0"/>
              <a:t>use these </a:t>
            </a:r>
            <a:r>
              <a:rPr lang="en-US" sz="2800" dirty="0" smtClean="0"/>
              <a:t>clauses to identify a thing, person, place, or time.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The Mariachi is a person _______ sings Mexican music.</a:t>
            </a:r>
          </a:p>
          <a:p>
            <a:r>
              <a:rPr lang="en-US" sz="2800" b="1" dirty="0" smtClean="0"/>
              <a:t>The man ________ my father was talking to this morning is a mechanic.</a:t>
            </a:r>
          </a:p>
          <a:p>
            <a:r>
              <a:rPr lang="en-US" sz="2800" b="1" dirty="0" smtClean="0"/>
              <a:t>All the people _______ we invite should bring a gift.</a:t>
            </a:r>
          </a:p>
          <a:p>
            <a:r>
              <a:rPr lang="en-US" sz="2800" b="1" dirty="0" smtClean="0"/>
              <a:t>The houses ________ windows are triangular are extremely expensive.</a:t>
            </a:r>
          </a:p>
          <a:p>
            <a:r>
              <a:rPr lang="en-US" sz="2800" b="1" dirty="0" smtClean="0"/>
              <a:t>The room________ I left the markers is closed.</a:t>
            </a:r>
          </a:p>
          <a:p>
            <a:r>
              <a:rPr lang="en-US" sz="2800" b="1" dirty="0" smtClean="0"/>
              <a:t>The Day of The Dead is a celebration _______ takes place once a year.</a:t>
            </a:r>
          </a:p>
          <a:p>
            <a:r>
              <a:rPr lang="en-US" sz="2800" b="1" dirty="0" smtClean="0"/>
              <a:t>The books _________ I bought are very interesting.</a:t>
            </a:r>
          </a:p>
          <a:p>
            <a:r>
              <a:rPr lang="en-US" sz="2800" b="1" dirty="0" smtClean="0"/>
              <a:t>Most of the students ________ they talked to are from Chile.</a:t>
            </a:r>
          </a:p>
          <a:p>
            <a:r>
              <a:rPr lang="en-US" sz="2800" b="1" dirty="0" smtClean="0"/>
              <a:t>The years ________ we lived in the United States were 1990 to 1998.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37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He used an experiment _______ he carried out in his laboratory in 2002.</a:t>
            </a:r>
          </a:p>
          <a:p>
            <a:r>
              <a:rPr lang="en-US" b="1" dirty="0" smtClean="0"/>
              <a:t>Carlos knew a guy _______ worked at NASA designing space crafts.</a:t>
            </a:r>
          </a:p>
          <a:p>
            <a:r>
              <a:rPr lang="en-US" b="1" dirty="0" smtClean="0"/>
              <a:t>Our teacher ________ son works in South Korea traveled yesterday to visit him.</a:t>
            </a:r>
          </a:p>
          <a:p>
            <a:r>
              <a:rPr lang="en-US" b="1" dirty="0" smtClean="0"/>
              <a:t>Many of the investigations ________ were presented during the Science Fair were disqualified due to the school policies.</a:t>
            </a:r>
          </a:p>
          <a:p>
            <a:r>
              <a:rPr lang="en-US" b="1" dirty="0" smtClean="0"/>
              <a:t>The three dresses ______ they bought at the mall were ruined by the maid.</a:t>
            </a:r>
          </a:p>
          <a:p>
            <a:r>
              <a:rPr lang="en-US" b="1" dirty="0" smtClean="0"/>
              <a:t>The car ________ </a:t>
            </a:r>
            <a:r>
              <a:rPr lang="en-US" b="1" dirty="0" err="1" smtClean="0"/>
              <a:t>tyres</a:t>
            </a:r>
            <a:r>
              <a:rPr lang="en-US" b="1" dirty="0" smtClean="0"/>
              <a:t> </a:t>
            </a:r>
            <a:r>
              <a:rPr lang="en-US" b="1" dirty="0" smtClean="0"/>
              <a:t>are extremely big is mine.</a:t>
            </a:r>
          </a:p>
          <a:p>
            <a:r>
              <a:rPr lang="en-US" b="1" dirty="0" smtClean="0"/>
              <a:t>The most expensive </a:t>
            </a:r>
            <a:r>
              <a:rPr lang="en-US" b="1" dirty="0" err="1" smtClean="0"/>
              <a:t>tv</a:t>
            </a:r>
            <a:r>
              <a:rPr lang="en-US" b="1" dirty="0" smtClean="0"/>
              <a:t>. _________ I saw, was a Samsung.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161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Carlos is the guy ________ we saw late at night in front </a:t>
            </a:r>
            <a:r>
              <a:rPr lang="en-US" smtClean="0"/>
              <a:t>of your </a:t>
            </a:r>
            <a:r>
              <a:rPr lang="en-US" dirty="0" smtClean="0"/>
              <a:t>house.</a:t>
            </a:r>
          </a:p>
          <a:p>
            <a:r>
              <a:rPr lang="en-US" dirty="0" smtClean="0"/>
              <a:t>Most of the shelves ________ were sold last month, had  an excellent price.</a:t>
            </a:r>
          </a:p>
          <a:p>
            <a:r>
              <a:rPr lang="en-US" dirty="0" smtClean="0"/>
              <a:t>The project _________  was run by the foundation, was a total success.</a:t>
            </a:r>
          </a:p>
          <a:p>
            <a:r>
              <a:rPr lang="en-US" dirty="0" smtClean="0"/>
              <a:t>The horse _________ tail is white is extremely old.</a:t>
            </a:r>
          </a:p>
          <a:p>
            <a:r>
              <a:rPr lang="en-US" dirty="0" smtClean="0"/>
              <a:t>My shirt _________ I wore last Sunday, was destroyed by my dog.</a:t>
            </a:r>
          </a:p>
          <a:p>
            <a:r>
              <a:rPr lang="en-US" dirty="0" smtClean="0"/>
              <a:t>Many of the candidates_________ they interviewed were not prepared for the job.</a:t>
            </a:r>
          </a:p>
          <a:p>
            <a:r>
              <a:rPr lang="en-US" dirty="0" smtClean="0"/>
              <a:t>He bought some chemicals __________ were dangerously toxic.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25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REDUCED RELATIVE CLAUSES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can shorten relative clauses by omitting the relative pronoun using a present or Past participle.</a:t>
            </a:r>
          </a:p>
          <a:p>
            <a:pPr marL="0" indent="0">
              <a:buNone/>
            </a:pPr>
            <a:r>
              <a:rPr lang="en-US" dirty="0" smtClean="0"/>
              <a:t>If the verb in the relative clause is in active , we use the present participle:</a:t>
            </a:r>
          </a:p>
          <a:p>
            <a:r>
              <a:rPr lang="en-US" dirty="0" smtClean="0"/>
              <a:t>People who visit the area have admired its lakes.</a:t>
            </a:r>
          </a:p>
          <a:p>
            <a:r>
              <a:rPr lang="en-US" dirty="0" smtClean="0"/>
              <a:t>People visiting </a:t>
            </a:r>
            <a:r>
              <a:rPr lang="en-US" dirty="0"/>
              <a:t>the area have admired its lakes.</a:t>
            </a:r>
          </a:p>
        </p:txBody>
      </p:sp>
    </p:spTree>
    <p:extLst>
      <p:ext uri="{BB962C8B-B14F-4D97-AF65-F5344CB8AC3E}">
        <p14:creationId xmlns:p14="http://schemas.microsoft.com/office/powerpoint/2010/main" val="1980209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students who come to class receive a recognition.</a:t>
            </a:r>
          </a:p>
          <a:p>
            <a:r>
              <a:rPr lang="en-US" dirty="0" smtClean="0"/>
              <a:t>The students coming </a:t>
            </a:r>
            <a:r>
              <a:rPr lang="en-US" dirty="0"/>
              <a:t>to class </a:t>
            </a:r>
            <a:r>
              <a:rPr lang="en-US" dirty="0" smtClean="0"/>
              <a:t>receive </a:t>
            </a:r>
            <a:r>
              <a:rPr lang="en-US" dirty="0"/>
              <a:t>a recognition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If the verb in the relative clause is in the passive, we use the past participle:</a:t>
            </a:r>
          </a:p>
          <a:p>
            <a:r>
              <a:rPr lang="en-US" dirty="0" smtClean="0"/>
              <a:t>It is a subject which is studied by many people.</a:t>
            </a:r>
          </a:p>
          <a:p>
            <a:r>
              <a:rPr lang="en-US" dirty="0" smtClean="0"/>
              <a:t>It is a subject studied</a:t>
            </a:r>
            <a:r>
              <a:rPr lang="en-US" dirty="0"/>
              <a:t> by many </a:t>
            </a:r>
            <a:r>
              <a:rPr lang="en-US" dirty="0" smtClean="0"/>
              <a:t>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82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They are expensive products which are produced by hand.</a:t>
            </a:r>
          </a:p>
          <a:p>
            <a:r>
              <a:rPr lang="en-US" dirty="0" smtClean="0"/>
              <a:t>They are expensive products produced by hand.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Those are employees who are trained in different countries.</a:t>
            </a:r>
          </a:p>
          <a:p>
            <a:r>
              <a:rPr lang="en-US" dirty="0" smtClean="0"/>
              <a:t>Those are employees trained in different countries.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14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Non-Defining Relative Clauses: We use them to add extra information about a person or thing, or to add a comment on the whole sentence.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Cold air and wind, which dry out the eyes, cause reflex tears.</a:t>
            </a:r>
          </a:p>
          <a:p>
            <a:r>
              <a:rPr lang="en-US" sz="2800" dirty="0" smtClean="0"/>
              <a:t>The experiment, which was repeated several times, produced clear results.</a:t>
            </a:r>
          </a:p>
          <a:p>
            <a:r>
              <a:rPr lang="en-US" sz="2800" dirty="0" smtClean="0"/>
              <a:t>Satellites, which are sent to space, represent a billionaire investment to many powerful countries.</a:t>
            </a:r>
          </a:p>
          <a:p>
            <a:r>
              <a:rPr lang="en-US" sz="2800" dirty="0" smtClean="0"/>
              <a:t>Global Warming, which is affecting glaciers, is also increasing the ocean level.</a:t>
            </a:r>
          </a:p>
          <a:p>
            <a:r>
              <a:rPr lang="en-US" sz="2800" dirty="0" smtClean="0"/>
              <a:t>Refugees, who are entering various European countries, represent a high economical cost.</a:t>
            </a:r>
          </a:p>
          <a:p>
            <a:r>
              <a:rPr lang="en-US" sz="2800" dirty="0" smtClean="0"/>
              <a:t>Our teacher, who won the writing contest, will now </a:t>
            </a:r>
            <a:r>
              <a:rPr lang="en-US" sz="2800" smtClean="0"/>
              <a:t>work at </a:t>
            </a:r>
            <a:r>
              <a:rPr lang="en-US" sz="2800" dirty="0" smtClean="0"/>
              <a:t>Harvard University.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63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Present Participle Clause: They are used to link information so that more information is given in shorter sentences.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He sits in front of the </a:t>
            </a:r>
            <a:r>
              <a:rPr lang="en-US" sz="2400" dirty="0" err="1" smtClean="0"/>
              <a:t>tv</a:t>
            </a:r>
            <a:r>
              <a:rPr lang="en-US" sz="2400" dirty="0" smtClean="0"/>
              <a:t>. Every day, watching his favorite programs and thinking about his life.</a:t>
            </a:r>
          </a:p>
          <a:p>
            <a:r>
              <a:rPr lang="en-US" sz="2400" dirty="0" smtClean="0"/>
              <a:t>Pablo studies every day, preparing for his on coming university exams.</a:t>
            </a:r>
          </a:p>
          <a:p>
            <a:r>
              <a:rPr lang="en-US" sz="2400" dirty="0" smtClean="0"/>
              <a:t>Wondering what to do, I phoned my best friend.</a:t>
            </a:r>
          </a:p>
          <a:p>
            <a:r>
              <a:rPr lang="en-US" sz="2400" dirty="0" smtClean="0"/>
              <a:t>Not knowing what had happened in front of my house, I went to sleep.</a:t>
            </a:r>
          </a:p>
          <a:p>
            <a:r>
              <a:rPr lang="en-US" sz="2400" dirty="0" smtClean="0"/>
              <a:t>Cooking for her family, Gloria cut her finger.</a:t>
            </a:r>
          </a:p>
          <a:p>
            <a:r>
              <a:rPr lang="en-US" sz="2400" dirty="0" smtClean="0"/>
              <a:t>Speeding at night, Peter had a terrible accident last weekend.</a:t>
            </a:r>
          </a:p>
          <a:p>
            <a:r>
              <a:rPr lang="en-US" sz="2400" dirty="0" smtClean="0"/>
              <a:t>Not knowing what to do, I  went for a walk.</a:t>
            </a:r>
          </a:p>
          <a:p>
            <a:r>
              <a:rPr lang="en-US" sz="2400" dirty="0" smtClean="0"/>
              <a:t>Celebrating  her thirtieth birthday, Jessica found the love of her life.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08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923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Relative Clauses</vt:lpstr>
      <vt:lpstr>Defining Relative Clause: We use these clauses to identify a thing, person, place, or time.</vt:lpstr>
      <vt:lpstr>PowerPoint Presentation</vt:lpstr>
      <vt:lpstr>PowerPoint Presentation</vt:lpstr>
      <vt:lpstr>REDUCED RELATIVE CLAUSES</vt:lpstr>
      <vt:lpstr>PowerPoint Presentation</vt:lpstr>
      <vt:lpstr>PowerPoint Presentation</vt:lpstr>
      <vt:lpstr>Non-Defining Relative Clauses: We use them to add extra information about a person or thing, or to add a comment on the whole sentence.</vt:lpstr>
      <vt:lpstr>Present Participle Clause: They are used to link information so that more information is given in shorter sentences.</vt:lpstr>
      <vt:lpstr>Emphasizing (Cleft Sentences)  We can emphasize part of a sentence using these structures: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English Academy</dc:creator>
  <cp:lastModifiedBy>English Academy</cp:lastModifiedBy>
  <cp:revision>44</cp:revision>
  <dcterms:created xsi:type="dcterms:W3CDTF">2015-09-07T23:16:41Z</dcterms:created>
  <dcterms:modified xsi:type="dcterms:W3CDTF">2019-03-13T23:58:38Z</dcterms:modified>
</cp:coreProperties>
</file>