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1" r:id="rId3"/>
    <p:sldId id="259" r:id="rId4"/>
    <p:sldId id="260" r:id="rId5"/>
    <p:sldId id="262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4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6/16/2021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6/16/2021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6/16/2021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6/16/2021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6/16/2021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6/16/2021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6/16/2021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6/16/2021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6/16/2021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6/16/2021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6/16/2021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6/16/2021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yenglishpages.com/english/grammar-exercise-possessive-adjectives.php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F55092-17C9-46BF-B0E5-6644B51CF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95061" y="1454424"/>
            <a:ext cx="7023652" cy="2799524"/>
          </a:xfrm>
        </p:spPr>
        <p:txBody>
          <a:bodyPr>
            <a:noAutofit/>
          </a:bodyPr>
          <a:lstStyle/>
          <a:p>
            <a:r>
              <a:rPr lang="en-US" sz="6600" dirty="0">
                <a:solidFill>
                  <a:schemeClr val="accent2">
                    <a:lumMod val="40000"/>
                    <a:lumOff val="60000"/>
                  </a:schemeClr>
                </a:solidFill>
                <a:latin typeface="KG What the Teacher Wants" panose="02000000000000000000" pitchFamily="2" charset="0"/>
              </a:rPr>
              <a:t>Possessive</a:t>
            </a:r>
            <a:r>
              <a:rPr lang="es-HN" sz="6600" dirty="0">
                <a:solidFill>
                  <a:schemeClr val="accent2">
                    <a:lumMod val="40000"/>
                    <a:lumOff val="60000"/>
                  </a:schemeClr>
                </a:solidFill>
                <a:latin typeface="KG What the Teacher Wants" panose="02000000000000000000" pitchFamily="2" charset="0"/>
              </a:rPr>
              <a:t> </a:t>
            </a:r>
            <a:r>
              <a:rPr lang="en-US" sz="6600" dirty="0">
                <a:solidFill>
                  <a:schemeClr val="accent2">
                    <a:lumMod val="40000"/>
                    <a:lumOff val="60000"/>
                  </a:schemeClr>
                </a:solidFill>
                <a:latin typeface="KG What the Teacher Wants" panose="02000000000000000000" pitchFamily="2" charset="0"/>
              </a:rPr>
              <a:t>Pronouns</a:t>
            </a:r>
            <a:r>
              <a:rPr lang="es-HN" sz="6600" dirty="0">
                <a:solidFill>
                  <a:schemeClr val="accent2">
                    <a:lumMod val="40000"/>
                    <a:lumOff val="60000"/>
                  </a:schemeClr>
                </a:solidFill>
                <a:latin typeface="KG What the Teacher Wants" panose="02000000000000000000" pitchFamily="2" charset="0"/>
              </a:rPr>
              <a:t> and </a:t>
            </a:r>
            <a:r>
              <a:rPr lang="en-US" sz="6600" dirty="0">
                <a:solidFill>
                  <a:schemeClr val="accent2">
                    <a:lumMod val="40000"/>
                    <a:lumOff val="60000"/>
                  </a:schemeClr>
                </a:solidFill>
                <a:latin typeface="KG What the Teacher Wants" panose="02000000000000000000" pitchFamily="2" charset="0"/>
              </a:rPr>
              <a:t>Adjectives</a:t>
            </a:r>
          </a:p>
        </p:txBody>
      </p:sp>
      <p:pic>
        <p:nvPicPr>
          <p:cNvPr id="3" name="Picture 4" descr="sunglasses">
            <a:extLst>
              <a:ext uri="{FF2B5EF4-FFF2-40B4-BE49-F238E27FC236}">
                <a16:creationId xmlns:a16="http://schemas.microsoft.com/office/drawing/2014/main" id="{539855C4-C652-45DF-920E-DA973BB318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069" y="527399"/>
            <a:ext cx="4807590" cy="5803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7672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895D091B-6295-44D0-8BD1-FB63DADCB94C}"/>
              </a:ext>
            </a:extLst>
          </p:cNvPr>
          <p:cNvSpPr txBox="1"/>
          <p:nvPr/>
        </p:nvSpPr>
        <p:spPr>
          <a:xfrm>
            <a:off x="1311965" y="463827"/>
            <a:ext cx="9992139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600" b="1" i="0" dirty="0"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KG What the Teacher Wants" panose="02000000000000000000" pitchFamily="2" charset="0"/>
              </a:rPr>
              <a:t>Possessive pronouns</a:t>
            </a:r>
            <a:r>
              <a:rPr lang="en-US" sz="3600" b="0" i="0" dirty="0"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KG What the Teacher Wants" panose="02000000000000000000" pitchFamily="2" charset="0"/>
              </a:rPr>
              <a:t> are used in English to avoid repeating information that is already clear. In general it makes the sentence less confusing because the same information is not being repeated.</a:t>
            </a:r>
          </a:p>
          <a:p>
            <a:pPr algn="l"/>
            <a:r>
              <a:rPr lang="en-US" sz="3600" b="0" i="0" dirty="0">
                <a:solidFill>
                  <a:schemeClr val="accent1"/>
                </a:solidFill>
                <a:effectLst/>
                <a:latin typeface="Arial Rounded MT Bold" panose="020F0704030504030204" pitchFamily="34" charset="0"/>
              </a:rPr>
              <a:t>This book is </a:t>
            </a:r>
            <a:r>
              <a:rPr lang="en-US" sz="3600" b="0" i="1" dirty="0">
                <a:solidFill>
                  <a:schemeClr val="accent1"/>
                </a:solidFill>
                <a:effectLst/>
                <a:latin typeface="Arial Rounded MT Bold" panose="020F0704030504030204" pitchFamily="34" charset="0"/>
              </a:rPr>
              <a:t>my book</a:t>
            </a:r>
            <a:r>
              <a:rPr lang="en-US" sz="3600" b="0" i="0" dirty="0">
                <a:solidFill>
                  <a:schemeClr val="accent1"/>
                </a:solidFill>
                <a:effectLst/>
                <a:latin typeface="Arial Rounded MT Bold" panose="020F0704030504030204" pitchFamily="34" charset="0"/>
              </a:rPr>
              <a:t>, not </a:t>
            </a:r>
            <a:r>
              <a:rPr lang="en-US" sz="3600" b="0" i="1" dirty="0">
                <a:solidFill>
                  <a:schemeClr val="accent1"/>
                </a:solidFill>
                <a:effectLst/>
                <a:latin typeface="Arial Rounded MT Bold" panose="020F0704030504030204" pitchFamily="34" charset="0"/>
              </a:rPr>
              <a:t>your book</a:t>
            </a:r>
            <a:r>
              <a:rPr lang="en-US" sz="3600" b="0" i="0" dirty="0">
                <a:solidFill>
                  <a:schemeClr val="accent1"/>
                </a:solidFill>
                <a:effectLst/>
                <a:latin typeface="Arial Rounded MT Bold" panose="020F0704030504030204" pitchFamily="34" charset="0"/>
              </a:rPr>
              <a:t>. (Sounds repetitive)</a:t>
            </a:r>
          </a:p>
          <a:p>
            <a:pPr algn="l"/>
            <a:br>
              <a:rPr lang="en-US" sz="3600" b="0" i="0" dirty="0">
                <a:solidFill>
                  <a:schemeClr val="accent1"/>
                </a:solidFill>
                <a:effectLst/>
                <a:latin typeface="Arial Rounded MT Bold" panose="020F0704030504030204" pitchFamily="34" charset="0"/>
              </a:rPr>
            </a:br>
            <a:r>
              <a:rPr lang="en-US" sz="3600" b="0" i="0" dirty="0">
                <a:solidFill>
                  <a:schemeClr val="accent6">
                    <a:lumMod val="75000"/>
                  </a:schemeClr>
                </a:solidFill>
                <a:effectLst/>
                <a:latin typeface="Arial Rounded MT Bold" panose="020F0704030504030204" pitchFamily="34" charset="0"/>
              </a:rPr>
              <a:t>This book is </a:t>
            </a:r>
            <a:r>
              <a:rPr lang="en-US" sz="3600" b="1" i="0" dirty="0">
                <a:solidFill>
                  <a:schemeClr val="accent6">
                    <a:lumMod val="75000"/>
                  </a:schemeClr>
                </a:solidFill>
                <a:effectLst/>
                <a:latin typeface="Arial Rounded MT Bold" panose="020F0704030504030204" pitchFamily="34" charset="0"/>
              </a:rPr>
              <a:t>mine</a:t>
            </a:r>
            <a:r>
              <a:rPr lang="en-US" sz="3600" b="0" i="0" dirty="0">
                <a:solidFill>
                  <a:schemeClr val="accent6">
                    <a:lumMod val="75000"/>
                  </a:schemeClr>
                </a:solidFill>
                <a:effectLst/>
                <a:latin typeface="Arial Rounded MT Bold" panose="020F0704030504030204" pitchFamily="34" charset="0"/>
              </a:rPr>
              <a:t>, not </a:t>
            </a:r>
            <a:r>
              <a:rPr lang="en-US" sz="3600" b="1" i="0" dirty="0">
                <a:solidFill>
                  <a:schemeClr val="accent6">
                    <a:lumMod val="75000"/>
                  </a:schemeClr>
                </a:solidFill>
                <a:effectLst/>
                <a:latin typeface="Arial Rounded MT Bold" panose="020F0704030504030204" pitchFamily="34" charset="0"/>
              </a:rPr>
              <a:t>yours</a:t>
            </a:r>
            <a:r>
              <a:rPr lang="en-US" sz="3600" b="0" i="0" dirty="0">
                <a:solidFill>
                  <a:schemeClr val="accent6">
                    <a:lumMod val="75000"/>
                  </a:schemeClr>
                </a:solidFill>
                <a:effectLst/>
                <a:latin typeface="Arial Rounded MT Bold" panose="020F0704030504030204" pitchFamily="34" charset="0"/>
              </a:rPr>
              <a:t>. (Mine and yours are </a:t>
            </a:r>
            <a:r>
              <a:rPr lang="en-US" sz="3600" b="1" i="0" dirty="0">
                <a:solidFill>
                  <a:schemeClr val="accent6">
                    <a:lumMod val="75000"/>
                  </a:schemeClr>
                </a:solidFill>
                <a:effectLst/>
                <a:latin typeface="Arial Rounded MT Bold" panose="020F0704030504030204" pitchFamily="34" charset="0"/>
              </a:rPr>
              <a:t>possessive pronouns</a:t>
            </a:r>
            <a:r>
              <a:rPr lang="en-US" sz="3600" b="0" i="0" dirty="0">
                <a:solidFill>
                  <a:schemeClr val="accent6">
                    <a:lumMod val="75000"/>
                  </a:schemeClr>
                </a:solidFill>
                <a:effectLst/>
                <a:latin typeface="Arial Rounded MT Bold" panose="020F070403050403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63920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760EDD5E-E47E-4B4A-8B72-604DFD483269}"/>
              </a:ext>
            </a:extLst>
          </p:cNvPr>
          <p:cNvSpPr/>
          <p:nvPr/>
        </p:nvSpPr>
        <p:spPr>
          <a:xfrm>
            <a:off x="1166192" y="198783"/>
            <a:ext cx="10469218" cy="61693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30" name="Picture 6" descr="Possessive Pronouns in English - Grammar Lesson - YouTube">
            <a:extLst>
              <a:ext uri="{FF2B5EF4-FFF2-40B4-BE49-F238E27FC236}">
                <a16:creationId xmlns:a16="http://schemas.microsoft.com/office/drawing/2014/main" id="{A4797288-1AEC-431D-A3FE-2098997B787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1" t="15715" r="49263"/>
          <a:stretch/>
        </p:blipFill>
        <p:spPr bwMode="auto">
          <a:xfrm>
            <a:off x="2312505" y="334298"/>
            <a:ext cx="8176591" cy="58982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33819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5E937DF5-77B6-430E-8172-7430ADFC4437}"/>
              </a:ext>
            </a:extLst>
          </p:cNvPr>
          <p:cNvSpPr txBox="1"/>
          <p:nvPr/>
        </p:nvSpPr>
        <p:spPr>
          <a:xfrm>
            <a:off x="1325218" y="1724152"/>
            <a:ext cx="9303025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3200" b="1" i="0" dirty="0"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KG Cold Coffee" panose="02000505000000020004" pitchFamily="2" charset="0"/>
              </a:rPr>
              <a:t>Examples:</a:t>
            </a:r>
          </a:p>
          <a:p>
            <a:pPr algn="l"/>
            <a:endParaRPr lang="en-US" sz="2800" b="0" i="0" dirty="0"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KG What the Teacher Wants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200" b="0" i="0" dirty="0"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Arial Rounded MT Bold" panose="020F0704030504030204" pitchFamily="34" charset="0"/>
              </a:rPr>
              <a:t>I didn't have my umbrella, so Marta lent me </a:t>
            </a:r>
            <a:r>
              <a:rPr lang="en-US" sz="3200" b="1" i="0" dirty="0"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Arial Rounded MT Bold" panose="020F0704030504030204" pitchFamily="34" charset="0"/>
              </a:rPr>
              <a:t>hers</a:t>
            </a:r>
            <a:r>
              <a:rPr lang="en-US" sz="3200" b="0" i="0" dirty="0"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Arial Rounded MT Bold" panose="020F0704030504030204" pitchFamily="34" charset="0"/>
              </a:rPr>
              <a:t>.</a:t>
            </a:r>
            <a:br>
              <a:rPr lang="en-US" sz="3200" b="0" i="0" dirty="0"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Arial Rounded MT Bold" panose="020F0704030504030204" pitchFamily="34" charset="0"/>
              </a:rPr>
            </a:br>
            <a:r>
              <a:rPr lang="en-US" sz="3200" b="0" i="0" dirty="0"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Arial Rounded MT Bold" panose="020F0704030504030204" pitchFamily="34" charset="0"/>
              </a:rPr>
              <a:t>(I didn't have my umbrella, so Marta lent me </a:t>
            </a:r>
            <a:r>
              <a:rPr lang="en-US" sz="3200" b="0" i="0" u="sng" dirty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her umbrella</a:t>
            </a:r>
            <a:r>
              <a:rPr lang="en-US" sz="3200" b="0" i="0" dirty="0"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Arial Rounded MT Bold" panose="020F0704030504030204" pitchFamily="34" charset="0"/>
              </a:rPr>
              <a:t>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200" b="0" i="0" dirty="0"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Arial Rounded MT Bold" panose="020F0704030504030204" pitchFamily="34" charset="0"/>
              </a:rPr>
              <a:t>Her car is faster than </a:t>
            </a:r>
            <a:r>
              <a:rPr lang="en-US" sz="3200" b="1" i="0" dirty="0"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Arial Rounded MT Bold" panose="020F0704030504030204" pitchFamily="34" charset="0"/>
              </a:rPr>
              <a:t>mine</a:t>
            </a:r>
            <a:r>
              <a:rPr lang="en-US" sz="3200" b="0" i="0" dirty="0"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Arial Rounded MT Bold" panose="020F0704030504030204" pitchFamily="34" charset="0"/>
              </a:rPr>
              <a:t>.</a:t>
            </a:r>
            <a:br>
              <a:rPr lang="en-US" sz="3200" b="0" i="0" dirty="0"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Arial Rounded MT Bold" panose="020F0704030504030204" pitchFamily="34" charset="0"/>
              </a:rPr>
            </a:br>
            <a:r>
              <a:rPr lang="en-US" sz="3200" b="0" i="0" dirty="0"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Arial Rounded MT Bold" panose="020F0704030504030204" pitchFamily="34" charset="0"/>
              </a:rPr>
              <a:t>(Her car is faster than </a:t>
            </a:r>
            <a:r>
              <a:rPr lang="en-US" sz="3200" b="0" i="0" u="sng" dirty="0"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Arial Rounded MT Bold" panose="020F0704030504030204" pitchFamily="34" charset="0"/>
              </a:rPr>
              <a:t>my car</a:t>
            </a:r>
            <a:r>
              <a:rPr lang="en-US" sz="3200" b="0" i="0" dirty="0"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Arial Rounded MT Bold" panose="020F0704030504030204" pitchFamily="3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983375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5E937DF5-77B6-430E-8172-7430ADFC4437}"/>
              </a:ext>
            </a:extLst>
          </p:cNvPr>
          <p:cNvSpPr txBox="1"/>
          <p:nvPr/>
        </p:nvSpPr>
        <p:spPr>
          <a:xfrm>
            <a:off x="1338470" y="624222"/>
            <a:ext cx="9303025" cy="56015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en-US" sz="2800" b="0" i="0" dirty="0"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KG What the Teacher Wants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600" b="0" i="0" dirty="0"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Arial Rounded MT Bold" panose="020F0704030504030204" pitchFamily="34" charset="0"/>
              </a:rPr>
              <a:t>That food is </a:t>
            </a:r>
            <a:r>
              <a:rPr lang="en-US" sz="3600" b="1" i="0" dirty="0"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Arial Rounded MT Bold" panose="020F0704030504030204" pitchFamily="34" charset="0"/>
              </a:rPr>
              <a:t>ours</a:t>
            </a:r>
            <a:r>
              <a:rPr lang="en-US" sz="3600" b="0" i="0" dirty="0"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Arial Rounded MT Bold" panose="020F0704030504030204" pitchFamily="34" charset="0"/>
              </a:rPr>
              <a:t> and not </a:t>
            </a:r>
            <a:r>
              <a:rPr lang="en-US" sz="3600" b="1" i="0" dirty="0"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Arial Rounded MT Bold" panose="020F0704030504030204" pitchFamily="34" charset="0"/>
              </a:rPr>
              <a:t>theirs</a:t>
            </a:r>
            <a:r>
              <a:rPr lang="en-US" sz="3600" b="0" i="0" dirty="0"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Arial Rounded MT Bold" panose="020F0704030504030204" pitchFamily="34" charset="0"/>
              </a:rPr>
              <a:t>.</a:t>
            </a:r>
            <a:br>
              <a:rPr lang="en-US" sz="3600" b="0" i="0" dirty="0"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Arial Rounded MT Bold" panose="020F0704030504030204" pitchFamily="34" charset="0"/>
              </a:rPr>
            </a:br>
            <a:r>
              <a:rPr lang="en-US" sz="3600" b="0" i="0" dirty="0"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Arial Rounded MT Bold" panose="020F0704030504030204" pitchFamily="34" charset="0"/>
              </a:rPr>
              <a:t>(That food is our food and not </a:t>
            </a:r>
            <a:r>
              <a:rPr lang="en-US" sz="3600" b="0" i="0" u="sng" dirty="0"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Arial Rounded MT Bold" panose="020F0704030504030204" pitchFamily="34" charset="0"/>
              </a:rPr>
              <a:t>their food</a:t>
            </a:r>
            <a:r>
              <a:rPr lang="en-US" sz="3600" b="0" i="0" dirty="0"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Arial Rounded MT Bold" panose="020F0704030504030204" pitchFamily="34" charset="0"/>
              </a:rPr>
              <a:t>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600" b="0" i="0" dirty="0"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Arial Rounded MT Bold" panose="020F0704030504030204" pitchFamily="34" charset="0"/>
              </a:rPr>
              <a:t>I know this drink is </a:t>
            </a:r>
            <a:r>
              <a:rPr lang="en-US" sz="3600" b="1" i="0" dirty="0"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Arial Rounded MT Bold" panose="020F0704030504030204" pitchFamily="34" charset="0"/>
              </a:rPr>
              <a:t>yours</a:t>
            </a:r>
            <a:r>
              <a:rPr lang="en-US" sz="3600" b="0" i="0" dirty="0"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Arial Rounded MT Bold" panose="020F0704030504030204" pitchFamily="34" charset="0"/>
              </a:rPr>
              <a:t> but I need to drink something.</a:t>
            </a:r>
            <a:br>
              <a:rPr lang="en-US" sz="3600" b="0" i="0" dirty="0"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Arial Rounded MT Bold" panose="020F0704030504030204" pitchFamily="34" charset="0"/>
              </a:rPr>
            </a:br>
            <a:r>
              <a:rPr lang="en-US" sz="3600" b="0" i="0" dirty="0"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Arial Rounded MT Bold" panose="020F0704030504030204" pitchFamily="34" charset="0"/>
              </a:rPr>
              <a:t>(I know this drink is your drink but I need to drink something).</a:t>
            </a:r>
          </a:p>
          <a:p>
            <a:pPr algn="l"/>
            <a:endParaRPr lang="en-US" sz="2400" b="0" i="0" dirty="0">
              <a:solidFill>
                <a:srgbClr val="FFC000"/>
              </a:solidFill>
              <a:effectLst/>
              <a:latin typeface="KG What the Teacher Wants" panose="02000000000000000000" pitchFamily="2" charset="0"/>
            </a:endParaRPr>
          </a:p>
          <a:p>
            <a:pPr algn="l"/>
            <a:r>
              <a:rPr lang="en-US" sz="2400" b="1" i="0" dirty="0">
                <a:solidFill>
                  <a:srgbClr val="FFC000"/>
                </a:solidFill>
                <a:effectLst/>
                <a:latin typeface="KG What the Teacher Wants" panose="02000000000000000000" pitchFamily="2" charset="0"/>
              </a:rPr>
              <a:t>Remember that with possessive pronouns there are no apostrophes (‘).</a:t>
            </a:r>
          </a:p>
          <a:p>
            <a:pPr algn="l"/>
            <a:endParaRPr lang="en-US" sz="2400" b="1" dirty="0">
              <a:solidFill>
                <a:srgbClr val="FFC000"/>
              </a:solidFill>
              <a:latin typeface="KG What the Teacher Wants" panose="02000000000000000000" pitchFamily="2" charset="0"/>
            </a:endParaRPr>
          </a:p>
          <a:p>
            <a:r>
              <a:rPr lang="es-ES" sz="1800">
                <a:latin typeface="Segoe UI" panose="020B0502040204020203" pitchFamily="34" charset="0"/>
                <a:hlinkClick r:id="rId2"/>
              </a:rPr>
              <a:t>https://www.myenglishpages.com/english/grammar-exercise-possessive-adjectives.php</a:t>
            </a:r>
          </a:p>
          <a:p>
            <a:pPr algn="l"/>
            <a:endParaRPr lang="en-US" sz="2400" b="0" i="0" dirty="0">
              <a:solidFill>
                <a:srgbClr val="FFC000"/>
              </a:solidFill>
              <a:effectLst/>
              <a:latin typeface="KG What the Teacher Want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01622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2D251F"/>
      </a:dk2>
      <a:lt2>
        <a:srgbClr val="FAE9C5"/>
      </a:lt2>
      <a:accent1>
        <a:srgbClr val="ED3846"/>
      </a:accent1>
      <a:accent2>
        <a:srgbClr val="F87184"/>
      </a:accent2>
      <a:accent3>
        <a:srgbClr val="EC9DA9"/>
      </a:accent3>
      <a:accent4>
        <a:srgbClr val="ECC190"/>
      </a:accent4>
      <a:accent5>
        <a:srgbClr val="FFB268"/>
      </a:accent5>
      <a:accent6>
        <a:srgbClr val="F98657"/>
      </a:accent6>
      <a:hlink>
        <a:srgbClr val="B97669"/>
      </a:hlink>
      <a:folHlink>
        <a:srgbClr val="9E94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BCCF8060-3FCB-4641-B728-8A589529B13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TM16401375[[fn=Madison]]</Template>
  <TotalTime>59</TotalTime>
  <Words>185</Words>
  <Application>Microsoft Office PowerPoint</Application>
  <PresentationFormat>Panorámica</PresentationFormat>
  <Paragraphs>15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4" baseType="lpstr">
      <vt:lpstr>Arial</vt:lpstr>
      <vt:lpstr>Arial Rounded MT Bold</vt:lpstr>
      <vt:lpstr>KG Cold Coffee</vt:lpstr>
      <vt:lpstr>KG What the Teacher Wants</vt:lpstr>
      <vt:lpstr>MS Shell Dlg 2</vt:lpstr>
      <vt:lpstr>Segoe UI</vt:lpstr>
      <vt:lpstr>Wingdings</vt:lpstr>
      <vt:lpstr>Wingdings 3</vt:lpstr>
      <vt:lpstr>Madison</vt:lpstr>
      <vt:lpstr>Possessive Pronouns and Adjectives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Possessive Pronouns and Adjectives</dc:title>
  <dc:creator>hogar</dc:creator>
  <cp:lastModifiedBy>hogar</cp:lastModifiedBy>
  <cp:revision>8</cp:revision>
  <dcterms:created xsi:type="dcterms:W3CDTF">2020-09-10T15:41:13Z</dcterms:created>
  <dcterms:modified xsi:type="dcterms:W3CDTF">2021-06-17T00:44:44Z</dcterms:modified>
</cp:coreProperties>
</file>