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BD2790-5960-49F1-8F76-70B4CFC00841}" type="datetimeFigureOut">
              <a:rPr lang="es-HN" smtClean="0"/>
              <a:pPr/>
              <a:t>18/10/2012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1.4</a:t>
            </a:r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Possessive</a:t>
            </a:r>
            <a:r>
              <a:rPr lang="es-HN" dirty="0" smtClean="0"/>
              <a:t> </a:t>
            </a:r>
            <a:r>
              <a:rPr lang="es-HN" dirty="0" err="1" smtClean="0"/>
              <a:t>Adjectives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their</a:t>
            </a:r>
            <a:r>
              <a:rPr lang="es-HN" dirty="0" smtClean="0"/>
              <a:t> </a:t>
            </a:r>
            <a:r>
              <a:rPr lang="es-HN" dirty="0" err="1" smtClean="0"/>
              <a:t>job</a:t>
            </a:r>
            <a:r>
              <a:rPr lang="es-HN" dirty="0" smtClean="0"/>
              <a:t>?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Possessive adjectives are used to show possession or ownership of something.</a:t>
            </a:r>
          </a:p>
          <a:p>
            <a:pPr algn="ctr">
              <a:buNone/>
            </a:pPr>
            <a:endParaRPr lang="en-US" sz="3600" dirty="0" smtClean="0">
              <a:latin typeface="+mj-lt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 While we use them when we refer to people, it is more in the sense of relationship than ownership</a:t>
            </a:r>
            <a:r>
              <a:rPr lang="en-US" sz="3600" dirty="0" smtClean="0">
                <a:latin typeface="+mj-lt"/>
              </a:rPr>
              <a:t>.</a:t>
            </a:r>
            <a:endParaRPr lang="es-HN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possessive adjectives</a:t>
            </a:r>
            <a:r>
              <a:rPr lang="en-US" dirty="0" smtClean="0"/>
              <a:t> in English are as follows: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1981200" y="1600200"/>
          <a:ext cx="4572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Subject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Possessive</a:t>
                      </a:r>
                      <a:r>
                        <a:rPr lang="es-HN" b="1" dirty="0">
                          <a:latin typeface="+mj-lt"/>
                        </a:rPr>
                        <a:t/>
                      </a:r>
                      <a:br>
                        <a:rPr lang="es-HN" b="1" dirty="0">
                          <a:latin typeface="+mj-lt"/>
                        </a:rPr>
                      </a:br>
                      <a:r>
                        <a:rPr lang="es-HN" b="1" dirty="0" err="1">
                          <a:latin typeface="+mj-lt"/>
                        </a:rPr>
                        <a:t>Adjective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>
                          <a:latin typeface="+mj-lt"/>
                        </a:rPr>
                        <a:t>My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Your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His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Her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Its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Our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You (pl)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Your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Their</a:t>
                      </a:r>
                      <a:endParaRPr lang="es-HN" b="1" dirty="0"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62000" y="533400"/>
            <a:ext cx="7772400" cy="53340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+mj-lt"/>
              </a:rPr>
              <a:t>The possessive adjective needs to agree with the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possessor and not with the thing that is possessed.</a:t>
            </a:r>
          </a:p>
          <a:p>
            <a:pPr algn="ctr">
              <a:buNone/>
            </a:pPr>
            <a:endParaRPr lang="en-US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Examples: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My</a:t>
            </a:r>
            <a:r>
              <a:rPr lang="en-US" dirty="0" smtClean="0">
                <a:latin typeface="+mj-lt"/>
              </a:rPr>
              <a:t> car is very old.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Her</a:t>
            </a:r>
            <a:r>
              <a:rPr lang="en-US" dirty="0" smtClean="0">
                <a:latin typeface="+mj-lt"/>
              </a:rPr>
              <a:t> boyfriend is very friendly. </a:t>
            </a:r>
          </a:p>
          <a:p>
            <a:endParaRPr lang="en-US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Our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dog is black.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Their</a:t>
            </a:r>
            <a:r>
              <a:rPr lang="en-US" dirty="0" smtClean="0">
                <a:latin typeface="+mj-lt"/>
              </a:rPr>
              <a:t> homework is on the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685800"/>
            <a:ext cx="7772400" cy="5181600"/>
          </a:xfrm>
        </p:spPr>
        <p:txBody>
          <a:bodyPr/>
          <a:lstStyle/>
          <a:p>
            <a:pPr algn="ctr">
              <a:buNone/>
            </a:pPr>
            <a:endParaRPr lang="es-HN" dirty="0" smtClean="0">
              <a:latin typeface="+mj-lt"/>
            </a:endParaRPr>
          </a:p>
          <a:p>
            <a:pPr algn="ctr">
              <a:buNone/>
            </a:pPr>
            <a:r>
              <a:rPr lang="en-US" dirty="0" smtClean="0">
                <a:latin typeface="+mj-lt"/>
              </a:rPr>
              <a:t>Like all adjectives in English, they are always located directly in front of the noun they refer to.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Possessive Adjective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+ Noun</a:t>
            </a:r>
          </a:p>
          <a:p>
            <a:pPr algn="ctr">
              <a:buNone/>
            </a:pPr>
            <a:endParaRPr lang="en-US" b="1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My</a:t>
            </a:r>
            <a:r>
              <a:rPr lang="en-US" dirty="0" smtClean="0">
                <a:latin typeface="+mj-lt"/>
              </a:rPr>
              <a:t> 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car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Your</a:t>
            </a:r>
            <a:r>
              <a:rPr lang="en-US" dirty="0" smtClean="0">
                <a:latin typeface="+mj-lt"/>
              </a:rPr>
              <a:t>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 dog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His  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friend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Her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book</a:t>
            </a:r>
          </a:p>
          <a:p>
            <a:pPr algn="ctr">
              <a:buNone/>
            </a:pP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38200" y="533400"/>
            <a:ext cx="7772400" cy="5562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+mj-lt"/>
              </a:rPr>
              <a:t>We do not include an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S</a:t>
            </a:r>
            <a:r>
              <a:rPr lang="en-US" dirty="0" smtClean="0">
                <a:latin typeface="+mj-lt"/>
              </a:rPr>
              <a:t> to the adjective when the noun is plural.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Examples: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Our</a:t>
            </a:r>
            <a:r>
              <a:rPr lang="en-US" dirty="0" smtClean="0">
                <a:latin typeface="+mj-lt"/>
              </a:rPr>
              <a:t> cars are expensive. (Correct)</a:t>
            </a:r>
          </a:p>
          <a:p>
            <a:endParaRPr lang="en-US" b="1" i="1" dirty="0" smtClean="0">
              <a:latin typeface="+mj-lt"/>
            </a:endParaRPr>
          </a:p>
          <a:p>
            <a:endParaRPr lang="en-US" b="1" i="1" dirty="0" smtClean="0">
              <a:latin typeface="+mj-lt"/>
            </a:endParaRPr>
          </a:p>
          <a:p>
            <a:r>
              <a:rPr lang="en-US" b="1" i="1" dirty="0" smtClean="0">
                <a:latin typeface="+mj-lt"/>
              </a:rPr>
              <a:t>Ours</a:t>
            </a:r>
            <a:r>
              <a:rPr lang="en-US" dirty="0" smtClean="0">
                <a:latin typeface="+mj-lt"/>
              </a:rPr>
              <a:t> cars are expensive. (</a:t>
            </a:r>
            <a:r>
              <a:rPr lang="en-US" b="1" dirty="0" smtClean="0">
                <a:latin typeface="+mj-lt"/>
              </a:rPr>
              <a:t>Incorrect</a:t>
            </a:r>
            <a:r>
              <a:rPr lang="en-US" dirty="0" smtClean="0">
                <a:latin typeface="+mj-lt"/>
              </a:rPr>
              <a:t>) </a:t>
            </a:r>
          </a:p>
          <a:p>
            <a:pPr algn="ctr">
              <a:buNone/>
            </a:pPr>
            <a:endParaRPr lang="es-H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2514600"/>
            <a:ext cx="2142857" cy="21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85800" y="457200"/>
            <a:ext cx="7772400" cy="563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latin typeface="+mj-lt"/>
              </a:rPr>
              <a:t>However, the verb that is used needs to be in agreement with the noun – 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if the noun is singular then the verb is singular; 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if the noun is plural then the verb is plural.</a:t>
            </a:r>
          </a:p>
          <a:p>
            <a:pPr algn="ctr">
              <a:buNone/>
            </a:pPr>
            <a:endParaRPr lang="en-US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Examples:</a:t>
            </a:r>
          </a:p>
          <a:p>
            <a:pPr algn="ctr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US" dirty="0" smtClean="0">
                <a:latin typeface="+mj-lt"/>
              </a:rPr>
              <a:t>My </a:t>
            </a:r>
            <a:r>
              <a:rPr lang="en-US" b="1" dirty="0" smtClean="0">
                <a:latin typeface="+mj-lt"/>
              </a:rPr>
              <a:t>pen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is</a:t>
            </a:r>
            <a:r>
              <a:rPr lang="en-US" dirty="0" smtClean="0">
                <a:latin typeface="+mj-lt"/>
              </a:rPr>
              <a:t> black. (Singular)</a:t>
            </a:r>
          </a:p>
          <a:p>
            <a:r>
              <a:rPr lang="en-US" dirty="0" smtClean="0">
                <a:latin typeface="+mj-lt"/>
              </a:rPr>
              <a:t>My </a:t>
            </a:r>
            <a:r>
              <a:rPr lang="en-US" b="1" dirty="0" smtClean="0">
                <a:latin typeface="+mj-lt"/>
              </a:rPr>
              <a:t>pens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are </a:t>
            </a:r>
            <a:r>
              <a:rPr lang="en-US" dirty="0" smtClean="0">
                <a:latin typeface="+mj-lt"/>
              </a:rPr>
              <a:t>black. (Plural)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Our </a:t>
            </a:r>
            <a:r>
              <a:rPr lang="en-US" b="1" dirty="0" smtClean="0">
                <a:latin typeface="+mj-lt"/>
              </a:rPr>
              <a:t>child is</a:t>
            </a:r>
            <a:r>
              <a:rPr lang="en-US" dirty="0" smtClean="0">
                <a:latin typeface="+mj-lt"/>
              </a:rPr>
              <a:t> intelligent. (Singular)</a:t>
            </a:r>
          </a:p>
          <a:p>
            <a:r>
              <a:rPr lang="en-US" dirty="0" smtClean="0">
                <a:latin typeface="+mj-lt"/>
              </a:rPr>
              <a:t>Our </a:t>
            </a:r>
            <a:r>
              <a:rPr lang="en-US" b="1" dirty="0" smtClean="0">
                <a:latin typeface="+mj-lt"/>
              </a:rPr>
              <a:t>children are</a:t>
            </a:r>
            <a:r>
              <a:rPr lang="en-US" dirty="0" smtClean="0">
                <a:latin typeface="+mj-lt"/>
              </a:rPr>
              <a:t> intelligent. (Plural) </a:t>
            </a:r>
          </a:p>
          <a:p>
            <a:endParaRPr lang="es-HN" dirty="0"/>
          </a:p>
        </p:txBody>
      </p:sp>
      <p:pic>
        <p:nvPicPr>
          <p:cNvPr id="4" name="Picture 5" descr="http://www.storego.com/images/l/wholesale-UAD-2GB-640x480-High-definition-Pen-Spy-Camcorder-With-Webcam-and-Hidden-Camera-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743200"/>
            <a:ext cx="2857500" cy="2057400"/>
          </a:xfrm>
          <a:prstGeom prst="rect">
            <a:avLst/>
          </a:prstGeom>
          <a:noFill/>
        </p:spPr>
      </p:pic>
      <p:pic>
        <p:nvPicPr>
          <p:cNvPr id="6" name="Picture 7" descr="http://farm5.staticflickr.com/4121/4891549725_eb8866caf8_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572000"/>
            <a:ext cx="2571751" cy="2057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Its vs. It's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Be </a:t>
            </a:r>
            <a:r>
              <a:rPr lang="en-US" dirty="0" smtClean="0">
                <a:latin typeface="+mj-lt"/>
              </a:rPr>
              <a:t>careful not to confuse </a:t>
            </a:r>
            <a:r>
              <a:rPr lang="en-US" b="1" dirty="0" smtClean="0">
                <a:latin typeface="+mj-lt"/>
              </a:rPr>
              <a:t>its</a:t>
            </a:r>
            <a:r>
              <a:rPr lang="en-US" dirty="0" smtClean="0">
                <a:latin typeface="+mj-lt"/>
              </a:rPr>
              <a:t> and </a:t>
            </a:r>
            <a:r>
              <a:rPr lang="en-US" b="1" dirty="0" smtClean="0">
                <a:latin typeface="+mj-lt"/>
              </a:rPr>
              <a:t>it's</a:t>
            </a:r>
            <a:r>
              <a:rPr lang="en-US" dirty="0" smtClean="0">
                <a:latin typeface="+mj-lt"/>
              </a:rPr>
              <a:t>.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Its</a:t>
            </a:r>
            <a:r>
              <a:rPr lang="en-US" dirty="0" smtClean="0">
                <a:latin typeface="+mj-lt"/>
              </a:rPr>
              <a:t> = The possessive adjective for It.</a:t>
            </a:r>
          </a:p>
          <a:p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Its</a:t>
            </a:r>
            <a:r>
              <a:rPr lang="en-US" dirty="0" smtClean="0">
                <a:latin typeface="+mj-lt"/>
              </a:rPr>
              <a:t> name is Blackie</a:t>
            </a:r>
          </a:p>
          <a:p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It's</a:t>
            </a:r>
            <a:r>
              <a:rPr lang="en-US" dirty="0" smtClean="0">
                <a:latin typeface="+mj-lt"/>
              </a:rPr>
              <a:t> = a contraction of it is.</a:t>
            </a:r>
          </a:p>
          <a:p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It's </a:t>
            </a:r>
            <a:r>
              <a:rPr lang="en-US" dirty="0" smtClean="0">
                <a:latin typeface="+mj-lt"/>
              </a:rPr>
              <a:t>late, we better go home.</a:t>
            </a:r>
          </a:p>
          <a:p>
            <a:endParaRPr lang="en-US" dirty="0" smtClean="0"/>
          </a:p>
          <a:p>
            <a:endParaRPr lang="es-H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819400"/>
            <a:ext cx="1472403" cy="1452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168</TotalTime>
  <Words>298</Words>
  <Application>Microsoft Office PowerPoint</Application>
  <PresentationFormat>Presentación en pantalla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Equidad</vt:lpstr>
      <vt:lpstr>Possessive Adjectives</vt:lpstr>
      <vt:lpstr>What is their job?</vt:lpstr>
      <vt:lpstr>The possessive adjectives in English are as follows:</vt:lpstr>
      <vt:lpstr>Diapositiva 4</vt:lpstr>
      <vt:lpstr>Diapositiva 5</vt:lpstr>
      <vt:lpstr>Diapositiva 6</vt:lpstr>
      <vt:lpstr>Diapositiva 7</vt:lpstr>
      <vt:lpstr>Its vs. It's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Adjectives</dc:title>
  <dc:creator>Any</dc:creator>
  <cp:lastModifiedBy>Any</cp:lastModifiedBy>
  <cp:revision>2</cp:revision>
  <dcterms:created xsi:type="dcterms:W3CDTF">2012-10-12T23:50:54Z</dcterms:created>
  <dcterms:modified xsi:type="dcterms:W3CDTF">2012-10-19T01:20:56Z</dcterms:modified>
</cp:coreProperties>
</file>