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6/21/2015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6/21/2015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6/21/2015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6/21/2015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Phrasal Verbs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Upper Intermediate</a:t>
            </a:r>
          </a:p>
          <a:p>
            <a:r>
              <a:rPr lang="en-US" dirty="0" smtClean="0"/>
              <a:t>9.2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461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782392"/>
          </a:xfrm>
        </p:spPr>
        <p:txBody>
          <a:bodyPr/>
          <a:lstStyle/>
          <a:p>
            <a:r>
              <a:rPr lang="en-US" dirty="0" smtClean="0"/>
              <a:t>Phrasal Verbs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84310" y="1339403"/>
            <a:ext cx="10018713" cy="4451797"/>
          </a:xfrm>
        </p:spPr>
        <p:txBody>
          <a:bodyPr>
            <a:normAutofit/>
          </a:bodyPr>
          <a:lstStyle/>
          <a:p>
            <a:r>
              <a:rPr lang="en-US" dirty="0"/>
              <a:t>Some verbs are </a:t>
            </a:r>
            <a:r>
              <a:rPr lang="en-US" b="1" dirty="0">
                <a:solidFill>
                  <a:srgbClr val="00B0F0"/>
                </a:solidFill>
              </a:rPr>
              <a:t>two part</a:t>
            </a:r>
            <a:r>
              <a:rPr lang="en-US" dirty="0"/>
              <a:t> </a:t>
            </a:r>
            <a:r>
              <a:rPr lang="en-US" dirty="0" smtClean="0"/>
              <a:t>verbs. </a:t>
            </a:r>
            <a:r>
              <a:rPr lang="en-US" dirty="0"/>
              <a:t>They consist of a </a:t>
            </a:r>
            <a:r>
              <a:rPr lang="en-US" b="1" dirty="0">
                <a:solidFill>
                  <a:srgbClr val="00B0F0"/>
                </a:solidFill>
              </a:rPr>
              <a:t>verb</a:t>
            </a:r>
            <a:r>
              <a:rPr lang="en-US" b="1" dirty="0"/>
              <a:t> </a:t>
            </a:r>
            <a:r>
              <a:rPr lang="en-US" dirty="0"/>
              <a:t>and a </a:t>
            </a:r>
            <a:r>
              <a:rPr lang="en-US" b="1" dirty="0">
                <a:solidFill>
                  <a:srgbClr val="00B0F0"/>
                </a:solidFill>
              </a:rPr>
              <a:t>particle</a:t>
            </a:r>
            <a:r>
              <a:rPr lang="en-US" dirty="0"/>
              <a:t>:</a:t>
            </a:r>
          </a:p>
          <a:p>
            <a:pPr algn="ctr"/>
            <a:r>
              <a:rPr lang="en-US" dirty="0"/>
              <a:t>grow + up </a:t>
            </a:r>
            <a:br>
              <a:rPr lang="en-US" dirty="0"/>
            </a:br>
            <a:r>
              <a:rPr lang="en-US" b="1" dirty="0">
                <a:solidFill>
                  <a:srgbClr val="00B0F0"/>
                </a:solidFill>
              </a:rPr>
              <a:t>&gt;&gt;</a:t>
            </a:r>
            <a:r>
              <a:rPr lang="en-US" dirty="0"/>
              <a:t> The children are growing up.</a:t>
            </a:r>
          </a:p>
          <a:p>
            <a:r>
              <a:rPr lang="en-US" dirty="0"/>
              <a:t>Often this gives the verb a </a:t>
            </a:r>
            <a:r>
              <a:rPr lang="en-US" b="1" dirty="0">
                <a:solidFill>
                  <a:srgbClr val="00B0F0"/>
                </a:solidFill>
              </a:rPr>
              <a:t>new meaning</a:t>
            </a:r>
            <a:r>
              <a:rPr lang="en-US" dirty="0"/>
              <a:t>:</a:t>
            </a:r>
          </a:p>
          <a:p>
            <a:pPr algn="ctr"/>
            <a:r>
              <a:rPr lang="en-US" dirty="0"/>
              <a:t>take + after </a:t>
            </a:r>
            <a:br>
              <a:rPr lang="en-US" dirty="0"/>
            </a:br>
            <a:r>
              <a:rPr lang="en-US" b="1" dirty="0">
                <a:solidFill>
                  <a:srgbClr val="00B0F0"/>
                </a:solidFill>
              </a:rPr>
              <a:t>&gt;&gt; </a:t>
            </a:r>
            <a:r>
              <a:rPr lang="en-US" dirty="0"/>
              <a:t> She takes after her mother </a:t>
            </a:r>
            <a:br>
              <a:rPr lang="en-US" dirty="0"/>
            </a:br>
            <a:r>
              <a:rPr lang="en-US" b="1" dirty="0">
                <a:solidFill>
                  <a:srgbClr val="00B0F0"/>
                </a:solidFill>
              </a:rPr>
              <a:t>=</a:t>
            </a:r>
            <a:r>
              <a:rPr lang="en-US" dirty="0"/>
              <a:t> She looks like her mother, or She behaves like her mother.</a:t>
            </a:r>
          </a:p>
          <a:p>
            <a:pPr algn="ctr"/>
            <a:r>
              <a:rPr lang="en-US" dirty="0"/>
              <a:t>count + on </a:t>
            </a:r>
            <a:br>
              <a:rPr lang="en-US" dirty="0"/>
            </a:br>
            <a:r>
              <a:rPr lang="en-US" b="1" dirty="0">
                <a:solidFill>
                  <a:srgbClr val="00B0F0"/>
                </a:solidFill>
              </a:rPr>
              <a:t>&gt;&gt; </a:t>
            </a:r>
            <a:r>
              <a:rPr lang="en-US" dirty="0" smtClean="0"/>
              <a:t>I </a:t>
            </a:r>
            <a:r>
              <a:rPr lang="en-US" dirty="0"/>
              <a:t>know I can count on you </a:t>
            </a:r>
            <a:br>
              <a:rPr lang="en-US" dirty="0"/>
            </a:br>
            <a:r>
              <a:rPr lang="en-US" b="1" dirty="0">
                <a:solidFill>
                  <a:srgbClr val="00B0F0"/>
                </a:solidFill>
              </a:rPr>
              <a:t>=</a:t>
            </a:r>
            <a:r>
              <a:rPr lang="en-US" dirty="0"/>
              <a:t> I know I can trust you, or I know I can believe </a:t>
            </a:r>
            <a:r>
              <a:rPr lang="en-US" dirty="0" smtClean="0"/>
              <a:t>you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2290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898301"/>
          </a:xfrm>
        </p:spPr>
        <p:txBody>
          <a:bodyPr/>
          <a:lstStyle/>
          <a:p>
            <a:r>
              <a:rPr lang="en-US" dirty="0" smtClean="0"/>
              <a:t>Patterns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84311" y="1429553"/>
            <a:ext cx="10018713" cy="5428447"/>
          </a:xfrm>
        </p:spPr>
        <p:txBody>
          <a:bodyPr/>
          <a:lstStyle/>
          <a:p>
            <a:r>
              <a:rPr lang="en-US" dirty="0" smtClean="0"/>
              <a:t>Some </a:t>
            </a:r>
            <a:r>
              <a:rPr lang="en-US" b="1" dirty="0" smtClean="0">
                <a:solidFill>
                  <a:srgbClr val="00B0F0"/>
                </a:solidFill>
              </a:rPr>
              <a:t>transitive </a:t>
            </a:r>
            <a:r>
              <a:rPr lang="en-US" dirty="0" smtClean="0"/>
              <a:t>two part verbs have </a:t>
            </a:r>
            <a:r>
              <a:rPr lang="en-US" b="1" dirty="0" smtClean="0">
                <a:solidFill>
                  <a:srgbClr val="00B0F0"/>
                </a:solidFill>
              </a:rPr>
              <a:t>only one</a:t>
            </a:r>
            <a:r>
              <a:rPr lang="en-US" b="1" dirty="0" smtClean="0"/>
              <a:t> </a:t>
            </a:r>
            <a:r>
              <a:rPr lang="en-US" dirty="0" smtClean="0"/>
              <a:t>pattern:</a:t>
            </a:r>
          </a:p>
          <a:p>
            <a:pPr algn="ctr"/>
            <a:r>
              <a:rPr lang="en-US" b="1" dirty="0" smtClean="0"/>
              <a:t>N (subject) </a:t>
            </a:r>
            <a:r>
              <a:rPr lang="en-US" b="1" dirty="0" smtClean="0">
                <a:solidFill>
                  <a:srgbClr val="00B0F0"/>
                </a:solidFill>
              </a:rPr>
              <a:t>+</a:t>
            </a:r>
            <a:r>
              <a:rPr lang="en-US" b="1" dirty="0" smtClean="0"/>
              <a:t> V </a:t>
            </a:r>
            <a:r>
              <a:rPr lang="en-US" b="1" dirty="0" smtClean="0">
                <a:solidFill>
                  <a:srgbClr val="00B0F0"/>
                </a:solidFill>
              </a:rPr>
              <a:t>+</a:t>
            </a:r>
            <a:r>
              <a:rPr lang="en-US" b="1" dirty="0" smtClean="0"/>
              <a:t> p </a:t>
            </a:r>
            <a:r>
              <a:rPr lang="en-US" b="1" dirty="0" smtClean="0">
                <a:solidFill>
                  <a:srgbClr val="00B0F0"/>
                </a:solidFill>
              </a:rPr>
              <a:t>+</a:t>
            </a:r>
            <a:r>
              <a:rPr lang="en-US" b="1" dirty="0" smtClean="0"/>
              <a:t> N (object)</a:t>
            </a:r>
          </a:p>
          <a:p>
            <a:pPr algn="ctr"/>
            <a:endParaRPr lang="en-US" dirty="0"/>
          </a:p>
          <a:p>
            <a:pPr marL="0" indent="0">
              <a:buNone/>
            </a:pPr>
            <a:endParaRPr lang="en-US" i="1" dirty="0"/>
          </a:p>
          <a:p>
            <a:endParaRPr lang="en-US" i="1" dirty="0" smtClean="0"/>
          </a:p>
          <a:p>
            <a:endParaRPr lang="en-US" i="1" dirty="0"/>
          </a:p>
          <a:p>
            <a:endParaRPr lang="en-US" i="1" dirty="0" smtClean="0"/>
          </a:p>
          <a:p>
            <a:pPr algn="ctr"/>
            <a:r>
              <a:rPr lang="en-US" i="1" dirty="0"/>
              <a:t>[Note: N = noun; V = verb; p = particle</a:t>
            </a:r>
          </a:p>
          <a:p>
            <a:endParaRPr lang="en-US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645767"/>
              </p:ext>
            </p:extLst>
          </p:nvPr>
        </p:nvGraphicFramePr>
        <p:xfrm>
          <a:off x="2122152" y="3282562"/>
          <a:ext cx="8128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effectLst/>
                          <a:latin typeface="Arial" panose="020B0604020202020204" pitchFamily="34" charset="0"/>
                        </a:rPr>
                        <a:t>N (Subject)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  <a:latin typeface="Arial" panose="020B0604020202020204" pitchFamily="34" charset="0"/>
                        </a:rPr>
                        <a:t> Verb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  <a:latin typeface="Arial" panose="020B0604020202020204" pitchFamily="34" charset="0"/>
                        </a:rPr>
                        <a:t>Particle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effectLst/>
                          <a:latin typeface="Arial" panose="020B0604020202020204" pitchFamily="34" charset="0"/>
                        </a:rPr>
                        <a:t> N (Object)</a:t>
                      </a: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>
                          <a:effectLst/>
                          <a:latin typeface="Arial" panose="020B0604020202020204" pitchFamily="34" charset="0"/>
                        </a:rPr>
                        <a:t>She</a:t>
                      </a:r>
                      <a:endParaRPr lang="en-US" b="1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>
                          <a:effectLst/>
                          <a:latin typeface="Arial" panose="020B0604020202020204" pitchFamily="34" charset="0"/>
                        </a:rPr>
                        <a:t>takes</a:t>
                      </a:r>
                      <a:endParaRPr lang="en-US" b="1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>
                          <a:effectLst/>
                          <a:latin typeface="Arial" panose="020B0604020202020204" pitchFamily="34" charset="0"/>
                        </a:rPr>
                        <a:t>after</a:t>
                      </a:r>
                      <a:endParaRPr lang="en-US" b="1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>
                          <a:effectLst/>
                          <a:latin typeface="Arial" panose="020B0604020202020204" pitchFamily="34" charset="0"/>
                        </a:rPr>
                        <a:t>her </a:t>
                      </a:r>
                      <a:r>
                        <a:rPr lang="en-US" b="1" dirty="0" smtClean="0">
                          <a:effectLst/>
                          <a:latin typeface="Arial" panose="020B0604020202020204" pitchFamily="34" charset="0"/>
                        </a:rPr>
                        <a:t>mother</a:t>
                      </a:r>
                      <a:endParaRPr lang="en-US" b="1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endParaRPr lang="en-US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 count</a:t>
                      </a:r>
                      <a:endParaRPr lang="en-US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</a:t>
                      </a:r>
                      <a:endParaRPr lang="en-US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</a:t>
                      </a:r>
                      <a:endParaRPr lang="en-US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My father</a:t>
                      </a:r>
                      <a:endParaRPr lang="en-US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comes</a:t>
                      </a:r>
                      <a:endParaRPr lang="en-US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from</a:t>
                      </a:r>
                      <a:endParaRPr lang="en-US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Madrid</a:t>
                      </a:r>
                      <a:endParaRPr lang="en-US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9795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64072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More patterns…..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84311" y="1326525"/>
            <a:ext cx="10018713" cy="5100033"/>
          </a:xfrm>
        </p:spPr>
        <p:txBody>
          <a:bodyPr/>
          <a:lstStyle/>
          <a:p>
            <a:r>
              <a:rPr lang="en-US" dirty="0" smtClean="0"/>
              <a:t>Some </a:t>
            </a:r>
            <a:r>
              <a:rPr lang="en-US" dirty="0"/>
              <a:t>transitive two part verbs (see Clauses, Sentences and Phrases) are </a:t>
            </a:r>
            <a:r>
              <a:rPr lang="en-US" b="1" dirty="0"/>
              <a:t>phrasal verbs</a:t>
            </a:r>
            <a:r>
              <a:rPr lang="en-US" dirty="0"/>
              <a:t>. Phrasal verbs have </a:t>
            </a:r>
            <a:r>
              <a:rPr lang="en-US" b="1" dirty="0"/>
              <a:t>two different </a:t>
            </a:r>
            <a:r>
              <a:rPr lang="en-US" b="1" dirty="0" smtClean="0"/>
              <a:t>patterns</a:t>
            </a:r>
            <a:r>
              <a:rPr lang="en-US" dirty="0" smtClean="0"/>
              <a:t>:</a:t>
            </a:r>
          </a:p>
          <a:p>
            <a:r>
              <a:rPr lang="en-US" dirty="0" smtClean="0"/>
              <a:t>The </a:t>
            </a:r>
            <a:r>
              <a:rPr lang="en-US" dirty="0"/>
              <a:t>usual pattern is: </a:t>
            </a:r>
            <a:r>
              <a:rPr lang="en-US" b="1" dirty="0"/>
              <a:t>N + V + N + </a:t>
            </a:r>
            <a:r>
              <a:rPr lang="en-US" b="1" dirty="0" smtClean="0"/>
              <a:t>p</a:t>
            </a:r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3135003"/>
              </p:ext>
            </p:extLst>
          </p:nvPr>
        </p:nvGraphicFramePr>
        <p:xfrm>
          <a:off x="1986587" y="3515932"/>
          <a:ext cx="9166516" cy="14689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1990"/>
                <a:gridCol w="1794234"/>
                <a:gridCol w="3548663"/>
                <a:gridCol w="2291629"/>
              </a:tblGrid>
              <a:tr h="3564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effectLst/>
                          <a:latin typeface="Arial" panose="020B0604020202020204" pitchFamily="34" charset="0"/>
                        </a:rPr>
                        <a:t>N (Subject)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effectLst/>
                          <a:latin typeface="Arial" panose="020B0604020202020204" pitchFamily="34" charset="0"/>
                        </a:rPr>
                        <a:t>Verb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effectLst/>
                          <a:latin typeface="Arial" panose="020B0604020202020204" pitchFamily="34" charset="0"/>
                        </a:rPr>
                        <a:t>(N) Object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effectLst/>
                          <a:latin typeface="Arial" panose="020B0604020202020204" pitchFamily="34" charset="0"/>
                        </a:rPr>
                        <a:t>Particle</a:t>
                      </a: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effectLst/>
                          <a:latin typeface="Arial" panose="020B0604020202020204" pitchFamily="34" charset="0"/>
                        </a:rPr>
                        <a:t>She</a:t>
                      </a:r>
                      <a:endParaRPr lang="en-US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effectLst/>
                          <a:latin typeface="Arial" panose="020B0604020202020204" pitchFamily="34" charset="0"/>
                        </a:rPr>
                        <a:t>gave</a:t>
                      </a:r>
                      <a:endParaRPr lang="en-US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  <a:latin typeface="Arial" panose="020B0604020202020204" pitchFamily="34" charset="0"/>
                        </a:rPr>
                        <a:t>the </a:t>
                      </a:r>
                      <a:r>
                        <a:rPr lang="en-US" dirty="0" smtClean="0">
                          <a:effectLst/>
                          <a:latin typeface="Arial" panose="020B0604020202020204" pitchFamily="34" charset="0"/>
                        </a:rPr>
                        <a:t>money</a:t>
                      </a:r>
                      <a:endParaRPr lang="en-US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effectLst/>
                          <a:latin typeface="Arial" panose="020B0604020202020204" pitchFamily="34" charset="0"/>
                        </a:rPr>
                        <a:t>back</a:t>
                      </a:r>
                      <a:endParaRPr lang="en-US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knocked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en-US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glass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over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will be leaving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our friends and our </a:t>
                      </a:r>
                      <a:r>
                        <a:rPr lang="en-US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neighbours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behind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48910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65360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And more patterns….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84311" y="1339403"/>
            <a:ext cx="10018713" cy="3124201"/>
          </a:xfrm>
        </p:spPr>
        <p:txBody>
          <a:bodyPr/>
          <a:lstStyle/>
          <a:p>
            <a:r>
              <a:rPr lang="en-US" dirty="0"/>
              <a:t>But sometimes these verbs have the pattern</a:t>
            </a:r>
            <a:r>
              <a:rPr lang="en-US" dirty="0" smtClean="0"/>
              <a:t>:</a:t>
            </a:r>
          </a:p>
          <a:p>
            <a:pPr algn="ctr"/>
            <a:r>
              <a:rPr lang="en-US" dirty="0" smtClean="0"/>
              <a:t> </a:t>
            </a:r>
            <a:r>
              <a:rPr lang="en-US" dirty="0"/>
              <a:t>N (subject) + V + p + N (object) </a:t>
            </a:r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9432843"/>
              </p:ext>
            </p:extLst>
          </p:nvPr>
        </p:nvGraphicFramePr>
        <p:xfrm>
          <a:off x="1825938" y="3166652"/>
          <a:ext cx="9677088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9272"/>
                <a:gridCol w="2419272"/>
                <a:gridCol w="1668149"/>
                <a:gridCol w="317039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effectLst/>
                          <a:latin typeface="Arial" panose="020B0604020202020204" pitchFamily="34" charset="0"/>
                        </a:rPr>
                        <a:t>N (Subject)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effectLst/>
                          <a:latin typeface="Arial" panose="020B0604020202020204" pitchFamily="34" charset="0"/>
                        </a:rPr>
                        <a:t>Verb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  <a:latin typeface="Arial" panose="020B0604020202020204" pitchFamily="34" charset="0"/>
                        </a:rPr>
                        <a:t>Particle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effectLst/>
                          <a:latin typeface="Arial" panose="020B0604020202020204" pitchFamily="34" charset="0"/>
                        </a:rPr>
                        <a:t>N (Object)</a:t>
                      </a: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effectLst/>
                          <a:latin typeface="Arial" panose="020B0604020202020204" pitchFamily="34" charset="0"/>
                        </a:rPr>
                        <a:t>She</a:t>
                      </a:r>
                      <a:endParaRPr lang="en-US" b="1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effectLst/>
                          <a:latin typeface="Arial" panose="020B0604020202020204" pitchFamily="34" charset="0"/>
                        </a:rPr>
                        <a:t>gave</a:t>
                      </a:r>
                      <a:endParaRPr lang="en-US" b="1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effectLst/>
                          <a:latin typeface="Arial" panose="020B0604020202020204" pitchFamily="34" charset="0"/>
                        </a:rPr>
                        <a:t>back</a:t>
                      </a:r>
                      <a:endParaRPr lang="en-US" b="1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effectLst/>
                          <a:latin typeface="Arial" panose="020B0604020202020204" pitchFamily="34" charset="0"/>
                        </a:rPr>
                        <a:t>the </a:t>
                      </a:r>
                      <a:r>
                        <a:rPr lang="en-US" b="1" dirty="0" smtClean="0">
                          <a:effectLst/>
                          <a:latin typeface="Arial" panose="020B0604020202020204" pitchFamily="34" charset="0"/>
                        </a:rPr>
                        <a:t>money</a:t>
                      </a:r>
                      <a:endParaRPr lang="en-US" b="1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 </a:t>
                      </a:r>
                      <a:endParaRPr lang="en-US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knocked</a:t>
                      </a:r>
                      <a:endParaRPr lang="en-US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over</a:t>
                      </a:r>
                      <a:endParaRPr lang="en-US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glass</a:t>
                      </a:r>
                      <a:endParaRPr lang="en-US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</a:t>
                      </a:r>
                      <a:endParaRPr lang="en-US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will be leaving</a:t>
                      </a:r>
                      <a:endParaRPr lang="en-US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behind</a:t>
                      </a:r>
                      <a:endParaRPr lang="en-US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our friends and </a:t>
                      </a:r>
                      <a:r>
                        <a:rPr lang="en-US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neighbours</a:t>
                      </a:r>
                      <a:endParaRPr lang="en-US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49221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84310" y="283335"/>
            <a:ext cx="10018713" cy="550786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When the object is a personal pronoun</a:t>
            </a:r>
            <a:r>
              <a:rPr lang="en-US" dirty="0" smtClean="0"/>
              <a:t>, these </a:t>
            </a:r>
            <a:r>
              <a:rPr lang="en-US" dirty="0"/>
              <a:t>verbs always have the pattern:</a:t>
            </a:r>
          </a:p>
          <a:p>
            <a:endParaRPr lang="en-US" dirty="0"/>
          </a:p>
          <a:p>
            <a:pPr algn="ctr"/>
            <a:r>
              <a:rPr lang="en-US" dirty="0"/>
              <a:t>N + V +N + p:</a:t>
            </a:r>
          </a:p>
          <a:p>
            <a:endParaRPr lang="en-US" dirty="0"/>
          </a:p>
          <a:p>
            <a:r>
              <a:rPr lang="en-US" strike="sngStrike" dirty="0"/>
              <a:t>She gave back it</a:t>
            </a:r>
          </a:p>
          <a:p>
            <a:r>
              <a:rPr lang="en-US" dirty="0"/>
              <a:t>&gt;&gt; She gave it </a:t>
            </a:r>
            <a:r>
              <a:rPr lang="en-US" dirty="0" smtClean="0"/>
              <a:t>back</a:t>
            </a:r>
          </a:p>
          <a:p>
            <a:pPr marL="0" indent="0">
              <a:buNone/>
            </a:pPr>
            <a:endParaRPr lang="en-US" dirty="0"/>
          </a:p>
          <a:p>
            <a:pPr algn="ctr"/>
            <a:r>
              <a:rPr lang="en-US" strike="sngStrike" dirty="0"/>
              <a:t>He knocked over it</a:t>
            </a:r>
          </a:p>
          <a:p>
            <a:pPr algn="ctr"/>
            <a:r>
              <a:rPr lang="en-US" dirty="0"/>
              <a:t> &gt;&gt; knocked it </a:t>
            </a:r>
            <a:r>
              <a:rPr lang="en-US" dirty="0" smtClean="0"/>
              <a:t>over</a:t>
            </a:r>
          </a:p>
          <a:p>
            <a:pPr marL="0" indent="0" algn="ctr">
              <a:buNone/>
            </a:pPr>
            <a:endParaRPr lang="en-US" dirty="0"/>
          </a:p>
          <a:p>
            <a:pPr algn="r"/>
            <a:r>
              <a:rPr lang="en-US" strike="sngStrike" dirty="0"/>
              <a:t>We will be leaving behind them</a:t>
            </a:r>
          </a:p>
          <a:p>
            <a:pPr algn="r"/>
            <a:r>
              <a:rPr lang="en-US" dirty="0"/>
              <a:t>&gt;&gt; We will be leaving them </a:t>
            </a:r>
            <a:r>
              <a:rPr lang="en-US" dirty="0" smtClean="0"/>
              <a:t>behind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29053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Phrasal </a:t>
            </a:r>
            <a:r>
              <a:rPr lang="en-US" dirty="0"/>
              <a:t>verbs are nearly always made up of a transitive verb and a particle. Common verbs with their most frequent particles are: </a:t>
            </a:r>
            <a:r>
              <a:rPr lang="en-US" dirty="0" smtClean="0"/>
              <a:t>-</a:t>
            </a:r>
            <a:endParaRPr lang="en-US" dirty="0"/>
          </a:p>
        </p:txBody>
      </p:sp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4114190"/>
              </p:ext>
            </p:extLst>
          </p:nvPr>
        </p:nvGraphicFramePr>
        <p:xfrm>
          <a:off x="1664618" y="2438399"/>
          <a:ext cx="10018712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68757"/>
                <a:gridCol w="544995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Verb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Particle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  <a:latin typeface="Arial" panose="020B0604020202020204" pitchFamily="34" charset="0"/>
                        </a:rPr>
                        <a:t>bring: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  <a:latin typeface="Arial" panose="020B0604020202020204" pitchFamily="34" charset="0"/>
                        </a:rPr>
                        <a:t>about, along, back, forward, in, off, out, round, up</a:t>
                      </a: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  <a:latin typeface="Arial" panose="020B0604020202020204" pitchFamily="34" charset="0"/>
                        </a:rPr>
                        <a:t>buy: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  <a:latin typeface="Arial" panose="020B0604020202020204" pitchFamily="34" charset="0"/>
                        </a:rPr>
                        <a:t>out, up</a:t>
                      </a: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  <a:latin typeface="Arial" panose="020B0604020202020204" pitchFamily="34" charset="0"/>
                        </a:rPr>
                        <a:t>call: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  <a:latin typeface="Arial" panose="020B0604020202020204" pitchFamily="34" charset="0"/>
                        </a:rPr>
                        <a:t>off, up</a:t>
                      </a: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  <a:latin typeface="Arial" panose="020B0604020202020204" pitchFamily="34" charset="0"/>
                        </a:rPr>
                        <a:t>carry: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  <a:latin typeface="Arial" panose="020B0604020202020204" pitchFamily="34" charset="0"/>
                        </a:rPr>
                        <a:t>off, out</a:t>
                      </a: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  <a:latin typeface="Arial" panose="020B0604020202020204" pitchFamily="34" charset="0"/>
                        </a:rPr>
                        <a:t>cut: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  <a:latin typeface="Arial" panose="020B0604020202020204" pitchFamily="34" charset="0"/>
                        </a:rPr>
                        <a:t>back, down, off, out, up</a:t>
                      </a: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  <a:latin typeface="Arial" panose="020B0604020202020204" pitchFamily="34" charset="0"/>
                        </a:rPr>
                        <a:t>give: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  <a:latin typeface="Arial" panose="020B0604020202020204" pitchFamily="34" charset="0"/>
                        </a:rPr>
                        <a:t>away, back, off</a:t>
                      </a: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  <a:latin typeface="Arial" panose="020B0604020202020204" pitchFamily="34" charset="0"/>
                        </a:rPr>
                        <a:t>hand: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  <a:latin typeface="Arial" panose="020B0604020202020204" pitchFamily="34" charset="0"/>
                        </a:rPr>
                        <a:t>back, down, in, on out, over, round</a:t>
                      </a: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  <a:latin typeface="Arial" panose="020B0604020202020204" pitchFamily="34" charset="0"/>
                        </a:rPr>
                        <a:t>knock: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  <a:latin typeface="Arial" panose="020B0604020202020204" pitchFamily="34" charset="0"/>
                        </a:rPr>
                        <a:t>down, out, over</a:t>
                      </a: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  <a:latin typeface="Arial" panose="020B0604020202020204" pitchFamily="34" charset="0"/>
                        </a:rPr>
                        <a:t>leave: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  <a:latin typeface="Arial" panose="020B0604020202020204" pitchFamily="34" charset="0"/>
                        </a:rPr>
                        <a:t>behind, out</a:t>
                      </a: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0299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6389499"/>
              </p:ext>
            </p:extLst>
          </p:nvPr>
        </p:nvGraphicFramePr>
        <p:xfrm>
          <a:off x="1600223" y="773805"/>
          <a:ext cx="10018712" cy="42760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09356"/>
                <a:gridCol w="500935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Verb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Particle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  <a:latin typeface="Arial" panose="020B0604020202020204" pitchFamily="34" charset="0"/>
                        </a:rPr>
                        <a:t>let: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  <a:latin typeface="Arial" panose="020B0604020202020204" pitchFamily="34" charset="0"/>
                        </a:rPr>
                        <a:t>down, in, off, out</a:t>
                      </a: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  <a:latin typeface="Arial" panose="020B0604020202020204" pitchFamily="34" charset="0"/>
                        </a:rPr>
                        <a:t>pass: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  <a:latin typeface="Arial" panose="020B0604020202020204" pitchFamily="34" charset="0"/>
                        </a:rPr>
                        <a:t>down, over, round</a:t>
                      </a: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  <a:latin typeface="Arial" panose="020B0604020202020204" pitchFamily="34" charset="0"/>
                        </a:rPr>
                        <a:t>point: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  <a:latin typeface="Arial" panose="020B0604020202020204" pitchFamily="34" charset="0"/>
                        </a:rPr>
                        <a:t>out</a:t>
                      </a: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  <a:latin typeface="Arial" panose="020B0604020202020204" pitchFamily="34" charset="0"/>
                        </a:rPr>
                        <a:t>push: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  <a:latin typeface="Arial" panose="020B0604020202020204" pitchFamily="34" charset="0"/>
                        </a:rPr>
                        <a:t>about, around, over</a:t>
                      </a: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  <a:latin typeface="Arial" panose="020B0604020202020204" pitchFamily="34" charset="0"/>
                        </a:rPr>
                        <a:t>put: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  <a:latin typeface="Arial" panose="020B0604020202020204" pitchFamily="34" charset="0"/>
                        </a:rPr>
                        <a:t>across, away, down, forward, off, on, out, through, together, up</a:t>
                      </a: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  <a:latin typeface="Arial" panose="020B0604020202020204" pitchFamily="34" charset="0"/>
                        </a:rPr>
                        <a:t>read: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  <a:latin typeface="Arial" panose="020B0604020202020204" pitchFamily="34" charset="0"/>
                        </a:rPr>
                        <a:t>out</a:t>
                      </a: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  <a:latin typeface="Arial" panose="020B0604020202020204" pitchFamily="34" charset="0"/>
                        </a:rPr>
                        <a:t>set: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  <a:latin typeface="Arial" panose="020B0604020202020204" pitchFamily="34" charset="0"/>
                        </a:rPr>
                        <a:t>apart, aside, back, down</a:t>
                      </a: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  <a:latin typeface="Arial" panose="020B0604020202020204" pitchFamily="34" charset="0"/>
                        </a:rPr>
                        <a:t>shut: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  <a:latin typeface="Arial" panose="020B0604020202020204" pitchFamily="34" charset="0"/>
                        </a:rPr>
                        <a:t>away, in, off, out</a:t>
                      </a: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  <a:latin typeface="Arial" panose="020B0604020202020204" pitchFamily="34" charset="0"/>
                        </a:rPr>
                        <a:t>take: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  <a:latin typeface="Arial" panose="020B0604020202020204" pitchFamily="34" charset="0"/>
                        </a:rPr>
                        <a:t>apart, away, back, down, in, on, up, over</a:t>
                      </a: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  <a:latin typeface="Arial" panose="020B0604020202020204" pitchFamily="34" charset="0"/>
                        </a:rPr>
                        <a:t>think: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  <a:latin typeface="Arial" panose="020B0604020202020204" pitchFamily="34" charset="0"/>
                        </a:rPr>
                        <a:t>over, through, up</a:t>
                      </a: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23032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Paralaje</Template>
  <TotalTime>44</TotalTime>
  <Words>387</Words>
  <Application>Microsoft Office PowerPoint</Application>
  <PresentationFormat>Panorámica</PresentationFormat>
  <Paragraphs>132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1" baseType="lpstr">
      <vt:lpstr>Arial</vt:lpstr>
      <vt:lpstr>Corbel</vt:lpstr>
      <vt:lpstr>Parallax</vt:lpstr>
      <vt:lpstr>Phrasal Verbs</vt:lpstr>
      <vt:lpstr>Phrasal Verbs</vt:lpstr>
      <vt:lpstr>Patterns</vt:lpstr>
      <vt:lpstr>More patterns…..</vt:lpstr>
      <vt:lpstr>And more patterns….</vt:lpstr>
      <vt:lpstr>Presentación de PowerPoint</vt:lpstr>
      <vt:lpstr>Phrasal verbs are nearly always made up of a transitive verb and a particle. Common verbs with their most frequent particles are: -</vt:lpstr>
      <vt:lpstr>Presentación de PowerPoint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Phrasal Verbs</dc:title>
  <dc:creator>Any Quinonez de Pineda</dc:creator>
  <cp:lastModifiedBy>Any Quinonez de Pineda</cp:lastModifiedBy>
  <cp:revision>5</cp:revision>
  <dcterms:created xsi:type="dcterms:W3CDTF">2015-06-22T02:35:40Z</dcterms:created>
  <dcterms:modified xsi:type="dcterms:W3CDTF">2015-06-22T03:20:15Z</dcterms:modified>
</cp:coreProperties>
</file>