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8" r:id="rId13"/>
    <p:sldId id="269" r:id="rId14"/>
  </p:sldIdLst>
  <p:sldSz cx="9144000" cy="6858000" type="screen4x3"/>
  <p:notesSz cx="6858000" cy="9144000"/>
  <p:defaultTextStyle>
    <a:defPPr>
      <a:defRPr lang="es-H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0" d="100"/>
          <a:sy n="70" d="100"/>
        </p:scale>
        <p:origin x="-504" y="6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 bwMode="white">
          <a:xfrm>
            <a:off x="0" y="5971032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-9144" y="6053328"/>
            <a:ext cx="2249424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359152" y="6044184"/>
            <a:ext cx="6784848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76200" y="6068699"/>
            <a:ext cx="2057400" cy="685800"/>
          </a:xfrm>
        </p:spPr>
        <p:txBody>
          <a:bodyPr>
            <a:noAutofit/>
          </a:bodyPr>
          <a:lstStyle>
            <a:lvl1pPr algn="ctr">
              <a:defRPr sz="2000">
                <a:solidFill>
                  <a:srgbClr val="FFFFFF"/>
                </a:solidFill>
              </a:defRPr>
            </a:lvl1pPr>
          </a:lstStyle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2648" y="228600"/>
            <a:ext cx="8153400" cy="9906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  <p:sp>
        <p:nvSpPr>
          <p:cNvPr id="8" name="7 Marcador de contenido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7" name="6 Rectángulo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1752600"/>
            <a:ext cx="1295400" cy="701676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s-H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8" name="7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10" name="9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  <p:sp>
        <p:nvSpPr>
          <p:cNvPr id="12" name="11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Marcador de contenido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3" name="12 Marcador de contenido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12" name="11 Marcador de número de diapositiva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s-HN"/>
          </a:p>
        </p:txBody>
      </p:sp>
      <p:sp>
        <p:nvSpPr>
          <p:cNvPr id="16" name="15 Marcador de texto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15" name="14 Marcador de texto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HN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9" name="8 Marcador de contenido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8" name="7 Rectángulo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1" name="10 Rectángulo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Marcador de fecha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13" name="12 Marcador de número de diapositiva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  <p:sp>
        <p:nvSpPr>
          <p:cNvPr id="14" name="13 Marcador de pie de página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s-HN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30E30048-E5FC-4FA3-9B2C-2DE34A8B56AB}" type="datetimeFigureOut">
              <a:rPr lang="es-HN" smtClean="0"/>
              <a:t>11/06/2014</a:t>
            </a:fld>
            <a:endParaRPr lang="es-HN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s-HN"/>
          </a:p>
        </p:txBody>
      </p:sp>
      <p:sp>
        <p:nvSpPr>
          <p:cNvPr id="7" name="6 Rectángulo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C83196EC-F52C-4326-B77E-8ACADBCAEAED}" type="slidenum">
              <a:rPr lang="es-HN" smtClean="0"/>
              <a:t>‹Nº›</a:t>
            </a:fld>
            <a:endParaRPr lang="es-H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s-HN" dirty="0" err="1" smtClean="0"/>
              <a:t>Past</a:t>
            </a:r>
            <a:r>
              <a:rPr lang="es-HN" dirty="0" smtClean="0"/>
              <a:t> Simple</a:t>
            </a:r>
            <a:br>
              <a:rPr lang="es-HN" dirty="0" smtClean="0"/>
            </a:br>
            <a:r>
              <a:rPr lang="es-HN" dirty="0" err="1" smtClean="0"/>
              <a:t>Questions</a:t>
            </a:r>
            <a:r>
              <a:rPr lang="es-HN" dirty="0" smtClean="0"/>
              <a:t> and </a:t>
            </a:r>
            <a:r>
              <a:rPr lang="es-HN" dirty="0" err="1" smtClean="0"/>
              <a:t>negative</a:t>
            </a:r>
            <a:endParaRPr lang="es-HN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HN" dirty="0" smtClean="0"/>
              <a:t>G  7.4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: Yes/No </a:t>
            </a:r>
            <a:r>
              <a:rPr lang="es-HN" b="1" dirty="0" err="1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Change each sentence into a yes/no question in the</a:t>
            </a:r>
          </a:p>
          <a:p>
            <a:pPr>
              <a:buNone/>
            </a:pPr>
            <a:r>
              <a:rPr lang="en-US" b="1" dirty="0" smtClean="0"/>
              <a:t>past tense. </a:t>
            </a:r>
            <a:endParaRPr lang="es-HN" b="1" dirty="0" smtClean="0"/>
          </a:p>
          <a:p>
            <a:pPr marL="514350" indent="-514350">
              <a:buAutoNum type="arabicPeriod"/>
            </a:pPr>
            <a:r>
              <a:rPr lang="en-US" dirty="0" smtClean="0"/>
              <a:t>They talked about their homework.</a:t>
            </a:r>
          </a:p>
          <a:p>
            <a:pPr marL="514350" indent="-514350">
              <a:buAutoNum type="arabicPeriod"/>
            </a:pP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happy</a:t>
            </a:r>
            <a:r>
              <a:rPr lang="es-HN" dirty="0" smtClean="0"/>
              <a:t> </a:t>
            </a:r>
            <a:r>
              <a:rPr lang="es-HN" dirty="0" err="1" smtClean="0"/>
              <a:t>together</a:t>
            </a:r>
            <a:r>
              <a:rPr lang="es-HN" dirty="0" smtClean="0"/>
              <a:t>.</a:t>
            </a:r>
          </a:p>
          <a:p>
            <a:pPr marL="514350" indent="-514350">
              <a:buAutoNum type="arabicPeriod"/>
            </a:pP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soup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hot</a:t>
            </a:r>
            <a:r>
              <a:rPr lang="es-HN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A raccoon ate Sally's lunch. </a:t>
            </a:r>
          </a:p>
          <a:p>
            <a:pPr marL="514350" indent="-514350">
              <a:buAutoNum type="arabicPeriod"/>
            </a:pPr>
            <a:r>
              <a:rPr lang="en-US" dirty="0" smtClean="0"/>
              <a:t>He played hockey every day.</a:t>
            </a:r>
          </a:p>
          <a:p>
            <a:pPr marL="514350" indent="-514350">
              <a:buNone/>
            </a:pPr>
            <a:endParaRPr lang="es-HN" dirty="0" smtClean="0"/>
          </a:p>
          <a:p>
            <a:pPr marL="514350" indent="-514350">
              <a:buAutoNum type="arabicPeriod"/>
            </a:pPr>
            <a:endParaRPr lang="es-HN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s-HN" b="1" dirty="0" smtClean="0"/>
          </a:p>
          <a:p>
            <a:pPr>
              <a:buNone/>
            </a:pPr>
            <a:endParaRPr lang="es-HN" dirty="0"/>
          </a:p>
        </p:txBody>
      </p:sp>
      <p:pic>
        <p:nvPicPr>
          <p:cNvPr id="6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3124200"/>
            <a:ext cx="2142857" cy="21428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endParaRPr lang="en-US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Did</a:t>
            </a:r>
            <a:r>
              <a:rPr lang="en-US" dirty="0" smtClean="0"/>
              <a:t> they talk about their homework?</a:t>
            </a:r>
          </a:p>
          <a:p>
            <a:pPr marL="514350" indent="-514350">
              <a:buAutoNum type="arabicPeriod"/>
            </a:pP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Were</a:t>
            </a:r>
            <a:r>
              <a:rPr lang="es-HN" dirty="0" smtClean="0"/>
              <a:t> </a:t>
            </a:r>
            <a:r>
              <a:rPr lang="es-HN" dirty="0" err="1" smtClean="0"/>
              <a:t>they</a:t>
            </a:r>
            <a:r>
              <a:rPr lang="es-HN" dirty="0" smtClean="0"/>
              <a:t> </a:t>
            </a:r>
            <a:r>
              <a:rPr lang="es-HN" dirty="0" err="1" smtClean="0"/>
              <a:t>happy</a:t>
            </a:r>
            <a:r>
              <a:rPr lang="es-HN" dirty="0" smtClean="0"/>
              <a:t> </a:t>
            </a:r>
            <a:r>
              <a:rPr lang="es-HN" dirty="0" err="1" smtClean="0"/>
              <a:t>together</a:t>
            </a:r>
            <a:r>
              <a:rPr lang="es-HN" dirty="0" smtClean="0"/>
              <a:t>?</a:t>
            </a:r>
          </a:p>
          <a:p>
            <a:pPr marL="514350" indent="-514350">
              <a:buAutoNum type="arabicPeriod"/>
            </a:pP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Was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soup</a:t>
            </a:r>
            <a:r>
              <a:rPr lang="es-HN" dirty="0" smtClean="0"/>
              <a:t> </a:t>
            </a:r>
            <a:r>
              <a:rPr lang="es-HN" dirty="0" err="1" smtClean="0"/>
              <a:t>hot</a:t>
            </a:r>
            <a:r>
              <a:rPr lang="es-HN" dirty="0" smtClean="0"/>
              <a:t>?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Did</a:t>
            </a:r>
            <a:r>
              <a:rPr lang="en-US" dirty="0" smtClean="0"/>
              <a:t> a raccoon eat Sally's lunch?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Did</a:t>
            </a:r>
            <a:r>
              <a:rPr lang="en-US" dirty="0" smtClean="0"/>
              <a:t> he play hockey every day?</a:t>
            </a:r>
          </a:p>
          <a:p>
            <a:pPr marL="514350" indent="-514350">
              <a:buAutoNum type="arabicPeriod"/>
            </a:pPr>
            <a:endParaRPr lang="es-HN" dirty="0" smtClean="0"/>
          </a:p>
          <a:p>
            <a:pPr marL="514350" indent="-514350">
              <a:buAutoNum type="arabicPeriod"/>
            </a:pPr>
            <a:endParaRPr lang="es-HN" dirty="0" smtClean="0"/>
          </a:p>
          <a:p>
            <a:pPr marL="514350" indent="-514350">
              <a:buAutoNum type="arabicPeriod"/>
            </a:pPr>
            <a:endParaRPr lang="es-HN" dirty="0"/>
          </a:p>
        </p:txBody>
      </p:sp>
      <p:pic>
        <p:nvPicPr>
          <p:cNvPr id="4" name="Picture 5" descr="https://encrypted-tbn1.gstatic.com/images?q=tbn:ANd9GcSAi7PWYXISrgM710rEKsjcJwBFH_SKwGt5zQx1VjkFRHoWDWa-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05600" y="4495800"/>
            <a:ext cx="1762125" cy="176212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: </a:t>
            </a:r>
            <a:r>
              <a:rPr lang="es-HN" b="1" dirty="0" err="1" smtClean="0"/>
              <a:t>Wh</a:t>
            </a:r>
            <a:r>
              <a:rPr lang="es-HN" b="1" dirty="0" smtClean="0"/>
              <a:t>- </a:t>
            </a:r>
            <a:r>
              <a:rPr lang="es-HN" b="1" dirty="0" err="1" smtClean="0"/>
              <a:t>Questions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en-US" b="1" dirty="0" smtClean="0"/>
              <a:t>Change each sentence into a WH- question in the</a:t>
            </a:r>
          </a:p>
          <a:p>
            <a:pPr>
              <a:buNone/>
            </a:pPr>
            <a:r>
              <a:rPr lang="en-US" b="1" dirty="0" smtClean="0"/>
              <a:t>past tense, using the question word in brackets.</a:t>
            </a:r>
          </a:p>
          <a:p>
            <a:pPr marL="514350" indent="-514350">
              <a:buAutoNum type="arabicPeriod"/>
            </a:pPr>
            <a:r>
              <a:rPr lang="en-US" dirty="0" smtClean="0"/>
              <a:t>They travelled across Canada by bike. (how)</a:t>
            </a:r>
          </a:p>
          <a:p>
            <a:pPr marL="514350" indent="-514350">
              <a:buAutoNum type="arabicPeriod"/>
            </a:pPr>
            <a:r>
              <a:rPr lang="en-US" dirty="0" smtClean="0"/>
              <a:t>She bought an old car. (what) </a:t>
            </a:r>
          </a:p>
          <a:p>
            <a:pPr marL="514350" indent="-514350">
              <a:buAutoNum type="arabicPeriod"/>
            </a:pPr>
            <a:r>
              <a:rPr lang="en-US" dirty="0" smtClean="0"/>
              <a:t>Jan studied for three hours (how long)</a:t>
            </a:r>
          </a:p>
          <a:p>
            <a:pPr marL="514350" indent="-514350">
              <a:buAutoNum type="arabicPeriod"/>
            </a:pPr>
            <a:r>
              <a:rPr lang="en-US" dirty="0" smtClean="0"/>
              <a:t>Beavers were common on Vancouver Island. (where)</a:t>
            </a:r>
          </a:p>
          <a:p>
            <a:pPr marL="514350" indent="-514350">
              <a:buAutoNum type="arabicPeriod"/>
            </a:pPr>
            <a:r>
              <a:rPr lang="en-US" dirty="0" smtClean="0"/>
              <a:t>The fox was in the garden. (where)</a:t>
            </a:r>
          </a:p>
          <a:p>
            <a:pPr marL="514350" indent="-514350">
              <a:buAutoNum type="arabicPeriod"/>
            </a:pPr>
            <a:endParaRPr lang="en-US" b="1" dirty="0" smtClean="0"/>
          </a:p>
          <a:p>
            <a:pPr>
              <a:buNone/>
            </a:pPr>
            <a:endParaRPr lang="es-HN" dirty="0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00800" y="4800600"/>
            <a:ext cx="2466667" cy="184761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How</a:t>
            </a:r>
            <a:r>
              <a:rPr lang="en-US" dirty="0" smtClean="0"/>
              <a:t> did they travel across Canada?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What</a:t>
            </a:r>
            <a:r>
              <a:rPr lang="en-US" dirty="0" smtClean="0"/>
              <a:t> did she buy?</a:t>
            </a:r>
          </a:p>
          <a:p>
            <a:pPr marL="514350" indent="-514350">
              <a:buAutoNum type="arabicPeriod"/>
            </a:pP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How</a:t>
            </a:r>
            <a:r>
              <a:rPr lang="en-US" dirty="0" smtClean="0"/>
              <a:t> long did Jan study?</a:t>
            </a:r>
          </a:p>
          <a:p>
            <a:pPr marL="514350" indent="-514350">
              <a:buAutoNum type="arabicPeriod"/>
            </a:pP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Where</a:t>
            </a:r>
            <a:r>
              <a:rPr lang="es-HN" dirty="0" smtClean="0"/>
              <a:t> </a:t>
            </a:r>
            <a:r>
              <a:rPr lang="es-HN" dirty="0" err="1" smtClean="0"/>
              <a:t>were</a:t>
            </a:r>
            <a:r>
              <a:rPr lang="es-HN" dirty="0" smtClean="0"/>
              <a:t> </a:t>
            </a:r>
            <a:r>
              <a:rPr lang="es-HN" dirty="0" err="1" smtClean="0"/>
              <a:t>beavers</a:t>
            </a:r>
            <a:r>
              <a:rPr lang="es-HN" dirty="0" smtClean="0"/>
              <a:t> </a:t>
            </a:r>
            <a:r>
              <a:rPr lang="es-HN" dirty="0" err="1" smtClean="0"/>
              <a:t>common</a:t>
            </a:r>
            <a:r>
              <a:rPr lang="es-HN" dirty="0" smtClean="0"/>
              <a:t>?</a:t>
            </a:r>
          </a:p>
          <a:p>
            <a:pPr marL="514350" indent="-514350">
              <a:buAutoNum type="arabicPeriod"/>
            </a:pP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Where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fox</a:t>
            </a:r>
            <a:r>
              <a:rPr lang="es-HN" dirty="0" smtClean="0"/>
              <a:t>?</a:t>
            </a:r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s-HN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410200" y="4343400"/>
            <a:ext cx="2466975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Forming</a:t>
            </a:r>
            <a:r>
              <a:rPr lang="es-HN" b="1" dirty="0" smtClean="0"/>
              <a:t> a </a:t>
            </a:r>
            <a:r>
              <a:rPr lang="es-HN" b="1" dirty="0" err="1" smtClean="0"/>
              <a:t>negative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Negatives in the simple past are formed by adding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didn't</a:t>
            </a:r>
            <a:r>
              <a:rPr lang="en-US" dirty="0" smtClean="0"/>
              <a:t> (informal) or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did not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(formal) before the simple form of the verb. 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The verb BE is an exception to this; in the case of BE, we just add </a:t>
            </a:r>
            <a:r>
              <a:rPr lang="en-US" b="1" i="1" dirty="0" err="1" smtClean="0">
                <a:solidFill>
                  <a:schemeClr val="accent1">
                    <a:lumMod val="75000"/>
                  </a:schemeClr>
                </a:solidFill>
              </a:rPr>
              <a:t>n't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(informal) or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not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dirty="0" smtClean="0"/>
              <a:t>(formal) after "was" or "were": 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Read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following</a:t>
            </a:r>
            <a:r>
              <a:rPr lang="es-HN" dirty="0" smtClean="0"/>
              <a:t> chart:</a:t>
            </a:r>
            <a:endParaRPr lang="es-HN" dirty="0"/>
          </a:p>
        </p:txBody>
      </p:sp>
      <p:graphicFrame>
        <p:nvGraphicFramePr>
          <p:cNvPr id="6" name="5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533400" y="1752600"/>
          <a:ext cx="8153400" cy="3276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2717800"/>
                <a:gridCol w="2717800"/>
              </a:tblGrid>
              <a:tr h="624840">
                <a:tc>
                  <a:txBody>
                    <a:bodyPr/>
                    <a:lstStyle/>
                    <a:p>
                      <a:r>
                        <a:rPr lang="es-HN" sz="2000" dirty="0"/>
                        <a:t>Simple </a:t>
                      </a:r>
                      <a:r>
                        <a:rPr lang="es-HN" sz="2000" dirty="0" err="1"/>
                        <a:t>past</a:t>
                      </a:r>
                      <a:r>
                        <a:rPr lang="es-HN" sz="2000" dirty="0"/>
                        <a:t> </a:t>
                      </a:r>
                      <a:r>
                        <a:rPr lang="es-HN" sz="2000" dirty="0" err="1"/>
                        <a:t>statement</a:t>
                      </a:r>
                      <a:r>
                        <a:rPr lang="es-HN" sz="20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 dirty="0"/>
                        <a:t>Informal </a:t>
                      </a:r>
                      <a:r>
                        <a:rPr lang="es-HN" sz="2000" dirty="0" err="1"/>
                        <a:t>negative</a:t>
                      </a:r>
                      <a:r>
                        <a:rPr lang="es-HN" sz="2000" dirty="0"/>
                        <a:t>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 dirty="0"/>
                        <a:t>Formal </a:t>
                      </a:r>
                      <a:r>
                        <a:rPr lang="es-HN" sz="2000" dirty="0" err="1"/>
                        <a:t>negative</a:t>
                      </a:r>
                      <a:r>
                        <a:rPr lang="es-HN" sz="2000" dirty="0"/>
                        <a:t> </a:t>
                      </a: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s-HN" sz="2000"/>
                        <a:t>I had a car.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I didn't have a car.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I did not have a car. </a:t>
                      </a: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s-HN" sz="2000"/>
                        <a:t>You ate my toast.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You didn't eat my toast.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You did not eat my toast. </a:t>
                      </a: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s-HN" sz="2000" dirty="0"/>
                        <a:t>He </a:t>
                      </a:r>
                      <a:r>
                        <a:rPr lang="es-HN" sz="2000" dirty="0" err="1"/>
                        <a:t>was</a:t>
                      </a:r>
                      <a:r>
                        <a:rPr lang="es-HN" sz="2000" dirty="0"/>
                        <a:t> </a:t>
                      </a:r>
                      <a:r>
                        <a:rPr lang="es-HN" sz="2000" dirty="0" err="1"/>
                        <a:t>here</a:t>
                      </a:r>
                      <a:r>
                        <a:rPr lang="es-HN" sz="2000" dirty="0"/>
                        <a:t> </a:t>
                      </a:r>
                      <a:r>
                        <a:rPr lang="es-HN" sz="2000" dirty="0" err="1"/>
                        <a:t>yesterday</a:t>
                      </a:r>
                      <a:r>
                        <a:rPr lang="es-HN" sz="2000" dirty="0"/>
                        <a:t>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/>
                        <a:t>He wasn't here yesterday.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He was not here yesterday. </a:t>
                      </a:r>
                    </a:p>
                  </a:txBody>
                  <a:tcPr anchor="ctr"/>
                </a:tc>
              </a:tr>
              <a:tr h="624840">
                <a:tc>
                  <a:txBody>
                    <a:bodyPr/>
                    <a:lstStyle/>
                    <a:p>
                      <a:r>
                        <a:rPr lang="en-US" sz="2000"/>
                        <a:t>They were in the park.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They weren't in the park.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 dirty="0"/>
                        <a:t>They were not in the park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Forming</a:t>
            </a:r>
            <a:r>
              <a:rPr lang="es-HN" b="1" dirty="0" smtClean="0"/>
              <a:t> a yes/no </a:t>
            </a:r>
            <a:r>
              <a:rPr lang="es-HN" b="1" dirty="0" err="1" smtClean="0"/>
              <a:t>question</a:t>
            </a:r>
            <a:r>
              <a:rPr lang="es-HN" b="1" dirty="0" smtClean="0"/>
              <a:t> 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Yes/no questions are also created using the auxiliary </a:t>
            </a:r>
            <a:r>
              <a:rPr lang="en-US" b="1" i="1" dirty="0" smtClean="0">
                <a:solidFill>
                  <a:schemeClr val="accent1">
                    <a:lumMod val="75000"/>
                  </a:schemeClr>
                </a:solidFill>
              </a:rPr>
              <a:t>did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This time, the auxiliary is placed before the subject. </a:t>
            </a:r>
          </a:p>
          <a:p>
            <a:pPr>
              <a:buNone/>
            </a:pPr>
            <a:endParaRPr lang="en-US" dirty="0" smtClean="0"/>
          </a:p>
          <a:p>
            <a:r>
              <a:rPr lang="en-US" dirty="0" smtClean="0"/>
              <a:t>The verb BE is an exception; in this case, we move BE before the subject. 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Here</a:t>
            </a:r>
            <a:r>
              <a:rPr lang="es-HN" dirty="0" smtClean="0"/>
              <a:t> are </a:t>
            </a:r>
            <a:r>
              <a:rPr lang="es-HN" dirty="0" err="1" smtClean="0"/>
              <a:t>the</a:t>
            </a:r>
            <a:r>
              <a:rPr lang="es-HN" dirty="0" smtClean="0"/>
              <a:t> rules: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09600" y="1905000"/>
          <a:ext cx="8153400" cy="2743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76700"/>
                <a:gridCol w="4076700"/>
              </a:tblGrid>
              <a:tr h="548640">
                <a:tc>
                  <a:txBody>
                    <a:bodyPr/>
                    <a:lstStyle/>
                    <a:p>
                      <a:r>
                        <a:rPr lang="es-HN" sz="2000"/>
                        <a:t>Simple past statement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/>
                        <a:t>Yes/no question </a:t>
                      </a:r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s-HN" sz="2000"/>
                        <a:t>He brought his friend.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Did he bring his friend? </a:t>
                      </a:r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s-HN" sz="2000"/>
                        <a:t>They had a party.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Did they have a party? </a:t>
                      </a:r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s-HN" sz="2000"/>
                        <a:t>You were here.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/>
                        <a:t>Were you here? </a:t>
                      </a:r>
                    </a:p>
                  </a:txBody>
                  <a:tcPr anchor="ctr"/>
                </a:tc>
              </a:tr>
              <a:tr h="548640">
                <a:tc>
                  <a:txBody>
                    <a:bodyPr/>
                    <a:lstStyle/>
                    <a:p>
                      <a:r>
                        <a:rPr lang="es-HN" sz="2000"/>
                        <a:t>She was sick.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 dirty="0" err="1"/>
                        <a:t>Was</a:t>
                      </a:r>
                      <a:r>
                        <a:rPr lang="es-HN" sz="2000" dirty="0"/>
                        <a:t> </a:t>
                      </a:r>
                      <a:r>
                        <a:rPr lang="es-HN" sz="2000" dirty="0" err="1"/>
                        <a:t>she</a:t>
                      </a:r>
                      <a:r>
                        <a:rPr lang="es-HN" sz="2000" dirty="0"/>
                        <a:t> </a:t>
                      </a:r>
                      <a:r>
                        <a:rPr lang="es-HN" sz="2000" dirty="0" err="1"/>
                        <a:t>sick</a:t>
                      </a:r>
                      <a:r>
                        <a:rPr lang="es-HN" sz="2000" dirty="0"/>
                        <a:t>?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b="1" dirty="0" err="1" smtClean="0"/>
              <a:t>Forming</a:t>
            </a:r>
            <a:r>
              <a:rPr lang="es-HN" b="1" dirty="0" smtClean="0"/>
              <a:t> a WH- </a:t>
            </a:r>
            <a:r>
              <a:rPr lang="es-HN" b="1" dirty="0" err="1" smtClean="0"/>
              <a:t>question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WH- questions ("what", "when", and "where") are also created by putting the auxiliary </a:t>
            </a:r>
            <a:r>
              <a:rPr lang="en-US" b="1" i="1" dirty="0" smtClean="0"/>
              <a:t>did</a:t>
            </a:r>
            <a:r>
              <a:rPr lang="en-US" dirty="0" smtClean="0"/>
              <a:t> before the subject (or moving BE, as explained before). Then, you add the WH- word at the beginning.</a:t>
            </a:r>
            <a:endParaRPr lang="es-H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Here</a:t>
            </a:r>
            <a:r>
              <a:rPr lang="es-HN" dirty="0" smtClean="0"/>
              <a:t> are </a:t>
            </a:r>
            <a:r>
              <a:rPr lang="es-HN" dirty="0" err="1" smtClean="0"/>
              <a:t>some</a:t>
            </a:r>
            <a:r>
              <a:rPr lang="es-HN" dirty="0" smtClean="0"/>
              <a:t> </a:t>
            </a:r>
            <a:r>
              <a:rPr lang="es-HN" dirty="0" err="1" smtClean="0"/>
              <a:t>examples</a:t>
            </a:r>
            <a:r>
              <a:rPr lang="es-HN" dirty="0" smtClean="0"/>
              <a:t>: </a:t>
            </a:r>
            <a:endParaRPr lang="es-HN" dirty="0"/>
          </a:p>
        </p:txBody>
      </p:sp>
      <p:graphicFrame>
        <p:nvGraphicFramePr>
          <p:cNvPr id="4" name="3 Marcador de contenido"/>
          <p:cNvGraphicFramePr>
            <a:graphicFrameLocks noGrp="1"/>
          </p:cNvGraphicFramePr>
          <p:nvPr>
            <p:ph sz="quarter" idx="1"/>
          </p:nvPr>
        </p:nvGraphicFramePr>
        <p:xfrm>
          <a:off x="609600" y="1981200"/>
          <a:ext cx="8153400" cy="31871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17800"/>
                <a:gridCol w="2717800"/>
                <a:gridCol w="2717800"/>
              </a:tblGrid>
              <a:tr h="479076">
                <a:tc>
                  <a:txBody>
                    <a:bodyPr/>
                    <a:lstStyle/>
                    <a:p>
                      <a:r>
                        <a:rPr lang="es-HN"/>
                        <a:t>Statement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Yes/no question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/>
                        <a:t>WH- question </a:t>
                      </a:r>
                    </a:p>
                  </a:txBody>
                  <a:tcPr anchor="ctr"/>
                </a:tc>
              </a:tr>
              <a:tr h="826898">
                <a:tc>
                  <a:txBody>
                    <a:bodyPr/>
                    <a:lstStyle/>
                    <a:p>
                      <a:r>
                        <a:rPr lang="es-HN" sz="2000"/>
                        <a:t>The building fell down.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Did the building fall down?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Why did the building fall down? </a:t>
                      </a:r>
                    </a:p>
                  </a:txBody>
                  <a:tcPr anchor="ctr"/>
                </a:tc>
              </a:tr>
              <a:tr h="479076">
                <a:tc>
                  <a:txBody>
                    <a:bodyPr/>
                    <a:lstStyle/>
                    <a:p>
                      <a:r>
                        <a:rPr lang="es-HN" sz="2000"/>
                        <a:t>They lived in Vancouver.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Did they live in Vancouver?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/>
                        <a:t>Where did they live? </a:t>
                      </a:r>
                    </a:p>
                  </a:txBody>
                  <a:tcPr anchor="ctr"/>
                </a:tc>
              </a:tr>
              <a:tr h="479076">
                <a:tc>
                  <a:txBody>
                    <a:bodyPr/>
                    <a:lstStyle/>
                    <a:p>
                      <a:r>
                        <a:rPr lang="es-HN" sz="2000"/>
                        <a:t>The store was closed.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/>
                        <a:t>Was the store closed?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n-US" sz="2000"/>
                        <a:t>Why was the store closed? </a:t>
                      </a:r>
                    </a:p>
                  </a:txBody>
                  <a:tcPr anchor="ctr"/>
                </a:tc>
              </a:tr>
              <a:tr h="479076">
                <a:tc>
                  <a:txBody>
                    <a:bodyPr/>
                    <a:lstStyle/>
                    <a:p>
                      <a:r>
                        <a:rPr lang="es-HN" sz="2000"/>
                        <a:t>They were wolves.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/>
                        <a:t>Were they wolves? 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HN" sz="2000" dirty="0" err="1"/>
                        <a:t>What</a:t>
                      </a:r>
                      <a:r>
                        <a:rPr lang="es-HN" sz="2000" dirty="0"/>
                        <a:t> </a:t>
                      </a:r>
                      <a:r>
                        <a:rPr lang="es-HN" sz="2000" dirty="0" err="1"/>
                        <a:t>were</a:t>
                      </a:r>
                      <a:r>
                        <a:rPr lang="es-HN" sz="2000" dirty="0"/>
                        <a:t> </a:t>
                      </a:r>
                      <a:r>
                        <a:rPr lang="es-HN" sz="2000" dirty="0" err="1"/>
                        <a:t>they</a:t>
                      </a:r>
                      <a:r>
                        <a:rPr lang="es-HN" sz="2000" dirty="0"/>
                        <a:t>? </a:t>
                      </a: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s-HN" b="1" dirty="0" smtClean="0"/>
              <a:t>Simple </a:t>
            </a:r>
            <a:r>
              <a:rPr lang="es-HN" b="1" dirty="0" err="1" smtClean="0"/>
              <a:t>Past</a:t>
            </a:r>
            <a:r>
              <a:rPr lang="es-HN" b="1" dirty="0" smtClean="0"/>
              <a:t>: </a:t>
            </a:r>
            <a:r>
              <a:rPr lang="es-HN" b="1" dirty="0" err="1" smtClean="0"/>
              <a:t>Negatives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b="1" dirty="0" smtClean="0"/>
              <a:t>Change each sentence into a negative.</a:t>
            </a:r>
          </a:p>
          <a:p>
            <a:endParaRPr lang="en-US" dirty="0" smtClean="0"/>
          </a:p>
          <a:p>
            <a:pPr marL="514350" indent="-514350">
              <a:buAutoNum type="arabicPeriod"/>
            </a:pPr>
            <a:r>
              <a:rPr lang="en-US" dirty="0" smtClean="0"/>
              <a:t>Some First Nations people lived in tents.</a:t>
            </a:r>
          </a:p>
          <a:p>
            <a:pPr marL="514350" indent="-514350">
              <a:buAutoNum type="arabicPeriod"/>
            </a:pPr>
            <a:r>
              <a:rPr lang="en-US" dirty="0" smtClean="0"/>
              <a:t>Juan bought a new car.</a:t>
            </a:r>
          </a:p>
          <a:p>
            <a:pPr marL="514350" indent="-514350">
              <a:buAutoNum type="arabicPeriod"/>
            </a:pPr>
            <a:r>
              <a:rPr lang="en-US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pot</a:t>
            </a:r>
            <a:r>
              <a:rPr lang="es-HN" dirty="0" smtClean="0"/>
              <a:t> </a:t>
            </a:r>
            <a:r>
              <a:rPr lang="es-HN" dirty="0" err="1" smtClean="0"/>
              <a:t>was</a:t>
            </a:r>
            <a:r>
              <a:rPr lang="es-HN" dirty="0" smtClean="0"/>
              <a:t> </a:t>
            </a:r>
            <a:r>
              <a:rPr lang="es-HN" dirty="0" err="1" smtClean="0"/>
              <a:t>expensive</a:t>
            </a:r>
            <a:r>
              <a:rPr lang="es-HN" dirty="0" smtClean="0"/>
              <a:t>.</a:t>
            </a:r>
          </a:p>
          <a:p>
            <a:pPr marL="514350" indent="-514350">
              <a:buAutoNum type="arabicPeriod"/>
            </a:pPr>
            <a:r>
              <a:rPr lang="en-US" dirty="0" smtClean="0"/>
              <a:t>She drank all the wine.</a:t>
            </a:r>
          </a:p>
          <a:p>
            <a:pPr marL="514350" indent="-514350">
              <a:buAutoNum type="arabicPeriod"/>
            </a:pPr>
            <a:r>
              <a:rPr lang="en-US" dirty="0" smtClean="0"/>
              <a:t>We were on the beach</a:t>
            </a:r>
          </a:p>
          <a:p>
            <a:pPr marL="514350" indent="-514350">
              <a:buAutoNum type="arabicPeriod"/>
            </a:pPr>
            <a:endParaRPr lang="es-HN" dirty="0" smtClean="0"/>
          </a:p>
          <a:p>
            <a:pPr marL="514350" indent="-514350">
              <a:buAutoNum type="arabicPeriod"/>
            </a:pPr>
            <a:endParaRPr lang="en-US" dirty="0" smtClean="0"/>
          </a:p>
          <a:p>
            <a:pPr marL="514350" indent="-514350">
              <a:buAutoNum type="arabicPeriod"/>
            </a:pPr>
            <a:endParaRPr lang="es-HN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315200" y="3810000"/>
            <a:ext cx="1336570" cy="20048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HN" dirty="0" err="1" smtClean="0"/>
              <a:t>Check</a:t>
            </a:r>
            <a:r>
              <a:rPr lang="es-HN" dirty="0" smtClean="0"/>
              <a:t> </a:t>
            </a:r>
            <a:r>
              <a:rPr lang="es-HN" dirty="0" err="1" smtClean="0"/>
              <a:t>your</a:t>
            </a:r>
            <a:r>
              <a:rPr lang="es-HN" dirty="0" smtClean="0"/>
              <a:t> </a:t>
            </a:r>
            <a:r>
              <a:rPr lang="es-HN" dirty="0" err="1" smtClean="0"/>
              <a:t>answers</a:t>
            </a:r>
            <a:endParaRPr lang="es-HN" dirty="0"/>
          </a:p>
        </p:txBody>
      </p:sp>
      <p:sp>
        <p:nvSpPr>
          <p:cNvPr id="3" name="2 Marcador de contenido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1. Some First Nations people 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didn't</a:t>
            </a:r>
            <a:r>
              <a:rPr lang="en-US" dirty="0" smtClean="0"/>
              <a:t> live in tents.</a:t>
            </a:r>
          </a:p>
          <a:p>
            <a:pPr>
              <a:buNone/>
            </a:pPr>
            <a:r>
              <a:rPr lang="en-US" dirty="0" smtClean="0"/>
              <a:t>2. Juan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</a:rPr>
              <a:t> didn't </a:t>
            </a:r>
            <a:r>
              <a:rPr lang="en-US" dirty="0" smtClean="0"/>
              <a:t>buy a new car.</a:t>
            </a:r>
          </a:p>
          <a:p>
            <a:pPr>
              <a:buNone/>
            </a:pPr>
            <a:r>
              <a:rPr lang="en-US" dirty="0" smtClean="0"/>
              <a:t>3.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pot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wasn't</a:t>
            </a:r>
            <a:r>
              <a:rPr lang="es-HN" b="1" dirty="0" smtClean="0">
                <a:solidFill>
                  <a:schemeClr val="accent1">
                    <a:lumMod val="75000"/>
                  </a:schemeClr>
                </a:solidFill>
              </a:rPr>
              <a:t>  </a:t>
            </a:r>
            <a:r>
              <a:rPr lang="es-HN" dirty="0" err="1" smtClean="0"/>
              <a:t>expensive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smtClean="0"/>
              <a:t>4. </a:t>
            </a:r>
            <a:r>
              <a:rPr lang="es-HN" dirty="0" err="1" smtClean="0"/>
              <a:t>She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didn’t</a:t>
            </a:r>
            <a:r>
              <a:rPr lang="es-HN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HN" dirty="0" err="1" smtClean="0"/>
              <a:t>drink</a:t>
            </a:r>
            <a:r>
              <a:rPr lang="es-HN" dirty="0" smtClean="0"/>
              <a:t> </a:t>
            </a:r>
            <a:r>
              <a:rPr lang="es-HN" dirty="0" err="1" smtClean="0"/>
              <a:t>all</a:t>
            </a:r>
            <a:r>
              <a:rPr lang="es-HN" dirty="0" smtClean="0"/>
              <a:t>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wine</a:t>
            </a:r>
            <a:r>
              <a:rPr lang="es-HN" dirty="0" smtClean="0"/>
              <a:t>.</a:t>
            </a:r>
          </a:p>
          <a:p>
            <a:pPr>
              <a:buNone/>
            </a:pPr>
            <a:r>
              <a:rPr lang="es-HN" dirty="0" smtClean="0"/>
              <a:t>5. </a:t>
            </a:r>
            <a:r>
              <a:rPr lang="es-HN" dirty="0" err="1" smtClean="0"/>
              <a:t>We</a:t>
            </a:r>
            <a:r>
              <a:rPr lang="es-HN" dirty="0" smtClean="0"/>
              <a:t> </a:t>
            </a:r>
            <a:r>
              <a:rPr lang="es-HN" b="1" dirty="0" err="1" smtClean="0">
                <a:solidFill>
                  <a:schemeClr val="accent1">
                    <a:lumMod val="75000"/>
                  </a:schemeClr>
                </a:solidFill>
              </a:rPr>
              <a:t>weren’t</a:t>
            </a:r>
            <a:r>
              <a:rPr lang="es-HN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s-HN" dirty="0" smtClean="0"/>
              <a:t>at </a:t>
            </a:r>
            <a:r>
              <a:rPr lang="es-HN" dirty="0" err="1" smtClean="0"/>
              <a:t>the</a:t>
            </a:r>
            <a:r>
              <a:rPr lang="es-HN" dirty="0" smtClean="0"/>
              <a:t> </a:t>
            </a:r>
            <a:r>
              <a:rPr lang="es-HN" dirty="0" err="1" smtClean="0"/>
              <a:t>beach</a:t>
            </a:r>
            <a:r>
              <a:rPr lang="es-HN" dirty="0" smtClean="0"/>
              <a:t>.</a:t>
            </a:r>
            <a:endParaRPr lang="es-HN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562600" y="3962400"/>
            <a:ext cx="2476500" cy="184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rmedio">
  <a:themeElements>
    <a:clrScheme name="Técnico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Intermedio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Intermedio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91</TotalTime>
  <Words>632</Words>
  <Application>Microsoft Office PowerPoint</Application>
  <PresentationFormat>Presentación en pantalla (4:3)</PresentationFormat>
  <Paragraphs>107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Intermedio</vt:lpstr>
      <vt:lpstr>Past Simple Questions and negative</vt:lpstr>
      <vt:lpstr>Forming a negative</vt:lpstr>
      <vt:lpstr>Read the following chart:</vt:lpstr>
      <vt:lpstr>Forming a yes/no question </vt:lpstr>
      <vt:lpstr>Here are the rules:</vt:lpstr>
      <vt:lpstr>Forming a WH- question</vt:lpstr>
      <vt:lpstr>Here are some examples: </vt:lpstr>
      <vt:lpstr>Simple Past: Negatives</vt:lpstr>
      <vt:lpstr>Check your answers</vt:lpstr>
      <vt:lpstr>Simple Past: Yes/No Questions</vt:lpstr>
      <vt:lpstr>Check your answers</vt:lpstr>
      <vt:lpstr>Simple Past: Wh- Questions</vt:lpstr>
      <vt:lpstr>Check your answers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Past Simple Questions and negative</dc:title>
  <dc:creator>Any</dc:creator>
  <cp:lastModifiedBy>ANY</cp:lastModifiedBy>
  <cp:revision>3</cp:revision>
  <dcterms:created xsi:type="dcterms:W3CDTF">2012-10-13T00:45:43Z</dcterms:created>
  <dcterms:modified xsi:type="dcterms:W3CDTF">2014-06-12T01:44:23Z</dcterms:modified>
</cp:coreProperties>
</file>