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 id="257" r:id="rId4"/>
    <p:sldId id="258" r:id="rId5"/>
    <p:sldId id="259" r:id="rId6"/>
    <p:sldId id="261" r:id="rId7"/>
    <p:sldId id="260" r:id="rId8"/>
    <p:sldId id="262" r:id="rId9"/>
    <p:sldId id="263" r:id="rId10"/>
    <p:sldId id="264" r:id="rId11"/>
    <p:sldId id="265" r:id="rId12"/>
    <p:sldId id="267" r:id="rId13"/>
    <p:sldId id="266" r:id="rId14"/>
    <p:sldId id="268" r:id="rId15"/>
    <p:sldId id="269" r:id="rId16"/>
    <p:sldId id="270" r:id="rId17"/>
    <p:sldId id="271"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00" autoAdjust="0"/>
  </p:normalViewPr>
  <p:slideViewPr>
    <p:cSldViewPr>
      <p:cViewPr varScale="1">
        <p:scale>
          <a:sx n="74" d="100"/>
          <a:sy n="74" d="100"/>
        </p:scale>
        <p:origin x="129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95400" y="2209800"/>
            <a:ext cx="7162800" cy="1143000"/>
          </a:xfrm>
        </p:spPr>
        <p:txBody>
          <a:bodyPr/>
          <a:lstStyle>
            <a:lvl1pPr>
              <a:defRPr sz="4400"/>
            </a:lvl1pPr>
          </a:lstStyle>
          <a:p>
            <a:pPr lvl="0"/>
            <a:r>
              <a:rPr lang="es-ES" noProof="0" smtClean="0"/>
              <a:t>Haga clic para modificar el estilo de título del patrón</a:t>
            </a:r>
            <a:endParaRPr lang="en-US" noProof="0" smtClean="0"/>
          </a:p>
        </p:txBody>
      </p:sp>
      <p:sp>
        <p:nvSpPr>
          <p:cNvPr id="3075" name="Rectangle 3"/>
          <p:cNvSpPr>
            <a:spLocks noGrp="1" noChangeArrowheads="1"/>
          </p:cNvSpPr>
          <p:nvPr>
            <p:ph type="subTitle" idx="1"/>
          </p:nvPr>
        </p:nvSpPr>
        <p:spPr>
          <a:xfrm>
            <a:off x="1524000" y="3505200"/>
            <a:ext cx="6400800" cy="1066800"/>
          </a:xfrm>
        </p:spPr>
        <p:txBody>
          <a:bodyPr/>
          <a:lstStyle>
            <a:lvl1pPr marL="0" indent="0" algn="ctr">
              <a:buFontTx/>
              <a:buNone/>
              <a:defRPr b="1"/>
            </a:lvl1pPr>
          </a:lstStyle>
          <a:p>
            <a:pPr lvl="0"/>
            <a:r>
              <a:rPr lang="es-ES" noProof="0" smtClean="0"/>
              <a:t>Haga clic para modificar el estilo de subtítulo del patrón</a:t>
            </a:r>
            <a:endParaRPr lang="en-US" noProof="0" smtClean="0"/>
          </a:p>
        </p:txBody>
      </p:sp>
      <p:sp>
        <p:nvSpPr>
          <p:cNvPr id="3076" name="Rectangle 4"/>
          <p:cNvSpPr>
            <a:spLocks noGrp="1" noChangeArrowheads="1"/>
          </p:cNvSpPr>
          <p:nvPr>
            <p:ph type="dt" sz="half" idx="2"/>
          </p:nvPr>
        </p:nvSpPr>
        <p:spPr>
          <a:xfrm>
            <a:off x="685800" y="6096000"/>
            <a:ext cx="1905000" cy="381000"/>
          </a:xfrm>
        </p:spPr>
        <p:txBody>
          <a:bodyPr/>
          <a:lstStyle>
            <a:lvl1pPr>
              <a:defRPr/>
            </a:lvl1pPr>
          </a:lstStyle>
          <a:p>
            <a:endParaRPr lang="en-US"/>
          </a:p>
        </p:txBody>
      </p:sp>
      <p:sp>
        <p:nvSpPr>
          <p:cNvPr id="3077" name="Rectangle 5"/>
          <p:cNvSpPr>
            <a:spLocks noGrp="1" noChangeArrowheads="1"/>
          </p:cNvSpPr>
          <p:nvPr>
            <p:ph type="ftr" sz="quarter" idx="3"/>
          </p:nvPr>
        </p:nvSpPr>
        <p:spPr>
          <a:xfrm>
            <a:off x="3124200" y="6096000"/>
            <a:ext cx="2895600" cy="381000"/>
          </a:xfrm>
        </p:spPr>
        <p:txBody>
          <a:bodyPr/>
          <a:lstStyle>
            <a:lvl1pPr>
              <a:defRPr/>
            </a:lvl1pPr>
          </a:lstStyle>
          <a:p>
            <a:endParaRPr lang="en-US"/>
          </a:p>
        </p:txBody>
      </p:sp>
      <p:sp>
        <p:nvSpPr>
          <p:cNvPr id="3078" name="Rectangle 6"/>
          <p:cNvSpPr>
            <a:spLocks noGrp="1" noChangeArrowheads="1"/>
          </p:cNvSpPr>
          <p:nvPr>
            <p:ph type="sldNum" sz="quarter" idx="4"/>
          </p:nvPr>
        </p:nvSpPr>
        <p:spPr>
          <a:xfrm>
            <a:off x="6553200" y="6096000"/>
            <a:ext cx="1905000" cy="381000"/>
          </a:xfrm>
        </p:spPr>
        <p:txBody>
          <a:bodyPr/>
          <a:lstStyle>
            <a:lvl1pPr>
              <a:defRPr/>
            </a:lvl1pPr>
          </a:lstStyle>
          <a:p>
            <a:fld id="{3CC61286-1EE2-42A7-AF51-FEC730CEAA37}" type="slidenum">
              <a:rPr lang="en-US"/>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2939CE1-3D26-482A-B4D4-14D5DDADB3D2}" type="slidenum">
              <a:rPr lang="en-US"/>
              <a:pPr/>
              <a:t>‹Nº›</a:t>
            </a:fld>
            <a:endParaRPr lang="en-US"/>
          </a:p>
        </p:txBody>
      </p:sp>
    </p:spTree>
    <p:extLst>
      <p:ext uri="{BB962C8B-B14F-4D97-AF65-F5344CB8AC3E}">
        <p14:creationId xmlns:p14="http://schemas.microsoft.com/office/powerpoint/2010/main" val="232862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1295400"/>
            <a:ext cx="1924050" cy="4953000"/>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219200" y="1295400"/>
            <a:ext cx="5619750" cy="49530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9C0A871-3A08-464B-AFB2-0FF7B5210838}" type="slidenum">
              <a:rPr lang="en-US"/>
              <a:pPr/>
              <a:t>‹Nº›</a:t>
            </a:fld>
            <a:endParaRPr lang="en-US"/>
          </a:p>
        </p:txBody>
      </p:sp>
    </p:spTree>
    <p:extLst>
      <p:ext uri="{BB962C8B-B14F-4D97-AF65-F5344CB8AC3E}">
        <p14:creationId xmlns:p14="http://schemas.microsoft.com/office/powerpoint/2010/main" val="1139652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571A1C-62B2-4BFE-B98D-0BA2D29CF5BF}" type="slidenum">
              <a:rPr lang="en-US"/>
              <a:pPr/>
              <a:t>‹Nº›</a:t>
            </a:fld>
            <a:endParaRPr lang="en-US"/>
          </a:p>
        </p:txBody>
      </p:sp>
    </p:spTree>
    <p:extLst>
      <p:ext uri="{BB962C8B-B14F-4D97-AF65-F5344CB8AC3E}">
        <p14:creationId xmlns:p14="http://schemas.microsoft.com/office/powerpoint/2010/main" val="1531851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ED0C48F-9014-45B9-A3EC-55298AB7048F}" type="slidenum">
              <a:rPr lang="en-US"/>
              <a:pPr/>
              <a:t>‹Nº›</a:t>
            </a:fld>
            <a:endParaRPr lang="en-US"/>
          </a:p>
        </p:txBody>
      </p:sp>
    </p:spTree>
    <p:extLst>
      <p:ext uri="{BB962C8B-B14F-4D97-AF65-F5344CB8AC3E}">
        <p14:creationId xmlns:p14="http://schemas.microsoft.com/office/powerpoint/2010/main" val="508678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1219200" y="2286000"/>
            <a:ext cx="37719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5143500" y="2286000"/>
            <a:ext cx="37719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49A1937-A47F-47DC-9422-FB11AAF21702}" type="slidenum">
              <a:rPr lang="en-US"/>
              <a:pPr/>
              <a:t>‹Nº›</a:t>
            </a:fld>
            <a:endParaRPr lang="en-US"/>
          </a:p>
        </p:txBody>
      </p:sp>
    </p:spTree>
    <p:extLst>
      <p:ext uri="{BB962C8B-B14F-4D97-AF65-F5344CB8AC3E}">
        <p14:creationId xmlns:p14="http://schemas.microsoft.com/office/powerpoint/2010/main" val="3993397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50A5931-8B77-4539-9F99-66FC972A08FC}" type="slidenum">
              <a:rPr lang="en-US"/>
              <a:pPr/>
              <a:t>‹Nº›</a:t>
            </a:fld>
            <a:endParaRPr lang="en-US"/>
          </a:p>
        </p:txBody>
      </p:sp>
    </p:spTree>
    <p:extLst>
      <p:ext uri="{BB962C8B-B14F-4D97-AF65-F5344CB8AC3E}">
        <p14:creationId xmlns:p14="http://schemas.microsoft.com/office/powerpoint/2010/main" val="3808677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65DBA13-DEEB-4AFD-9D42-71C7F52EC5B5}" type="slidenum">
              <a:rPr lang="en-US"/>
              <a:pPr/>
              <a:t>‹Nº›</a:t>
            </a:fld>
            <a:endParaRPr lang="en-US"/>
          </a:p>
        </p:txBody>
      </p:sp>
    </p:spTree>
    <p:extLst>
      <p:ext uri="{BB962C8B-B14F-4D97-AF65-F5344CB8AC3E}">
        <p14:creationId xmlns:p14="http://schemas.microsoft.com/office/powerpoint/2010/main" val="468814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E40FAEC-75A6-4539-93C4-747393A85014}" type="slidenum">
              <a:rPr lang="en-US"/>
              <a:pPr/>
              <a:t>‹Nº›</a:t>
            </a:fld>
            <a:endParaRPr lang="en-US"/>
          </a:p>
        </p:txBody>
      </p:sp>
    </p:spTree>
    <p:extLst>
      <p:ext uri="{BB962C8B-B14F-4D97-AF65-F5344CB8AC3E}">
        <p14:creationId xmlns:p14="http://schemas.microsoft.com/office/powerpoint/2010/main" val="3824135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B1EA980-659C-41C4-A91A-1F39D354E4E9}" type="slidenum">
              <a:rPr lang="en-US"/>
              <a:pPr/>
              <a:t>‹Nº›</a:t>
            </a:fld>
            <a:endParaRPr lang="en-US"/>
          </a:p>
        </p:txBody>
      </p:sp>
    </p:spTree>
    <p:extLst>
      <p:ext uri="{BB962C8B-B14F-4D97-AF65-F5344CB8AC3E}">
        <p14:creationId xmlns:p14="http://schemas.microsoft.com/office/powerpoint/2010/main" val="2010866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AC9BF3F-F5CC-44CF-8DFC-36F61E1B7CD7}" type="slidenum">
              <a:rPr lang="en-US"/>
              <a:pPr/>
              <a:t>‹Nº›</a:t>
            </a:fld>
            <a:endParaRPr lang="en-US"/>
          </a:p>
        </p:txBody>
      </p:sp>
    </p:spTree>
    <p:extLst>
      <p:ext uri="{BB962C8B-B14F-4D97-AF65-F5344CB8AC3E}">
        <p14:creationId xmlns:p14="http://schemas.microsoft.com/office/powerpoint/2010/main" val="3681562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19200" y="1295400"/>
            <a:ext cx="7696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Haga clic para modificar estilo de título</a:t>
            </a:r>
          </a:p>
        </p:txBody>
      </p:sp>
      <p:sp>
        <p:nvSpPr>
          <p:cNvPr id="1027" name="Rectangle 3"/>
          <p:cNvSpPr>
            <a:spLocks noGrp="1" noChangeArrowheads="1"/>
          </p:cNvSpPr>
          <p:nvPr>
            <p:ph type="body" idx="1"/>
          </p:nvPr>
        </p:nvSpPr>
        <p:spPr bwMode="auto">
          <a:xfrm>
            <a:off x="1219200" y="2286000"/>
            <a:ext cx="7696200"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Haga clic para modificar estilos de título</a:t>
            </a:r>
          </a:p>
          <a:p>
            <a:pPr lvl="1"/>
            <a:r>
              <a:rPr lang="en-US" smtClean="0"/>
              <a:t>Segundo nivel</a:t>
            </a:r>
          </a:p>
          <a:p>
            <a:pPr lvl="2"/>
            <a:r>
              <a:rPr lang="en-US" smtClean="0"/>
              <a:t>Tercer nivel</a:t>
            </a:r>
          </a:p>
          <a:p>
            <a:pPr lvl="3"/>
            <a:r>
              <a:rPr lang="en-US" smtClean="0"/>
              <a:t>Cuarto nivel</a:t>
            </a:r>
          </a:p>
          <a:p>
            <a:pPr lvl="4"/>
            <a:r>
              <a:rPr lang="en-US" smtClean="0"/>
              <a:t>Quinto nivel</a:t>
            </a:r>
          </a:p>
        </p:txBody>
      </p:sp>
      <p:sp>
        <p:nvSpPr>
          <p:cNvPr id="1028" name="Rectangle 4"/>
          <p:cNvSpPr>
            <a:spLocks noGrp="1" noChangeArrowheads="1"/>
          </p:cNvSpPr>
          <p:nvPr>
            <p:ph type="dt" sz="half" idx="2"/>
          </p:nvPr>
        </p:nvSpPr>
        <p:spPr bwMode="auto">
          <a:xfrm>
            <a:off x="304800" y="63246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1029" name="Rectangle 5"/>
          <p:cNvSpPr>
            <a:spLocks noGrp="1" noChangeArrowheads="1"/>
          </p:cNvSpPr>
          <p:nvPr>
            <p:ph type="ftr" sz="quarter" idx="3"/>
          </p:nvPr>
        </p:nvSpPr>
        <p:spPr bwMode="auto">
          <a:xfrm>
            <a:off x="3200400" y="6324600"/>
            <a:ext cx="2895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1030" name="Rectangle 6"/>
          <p:cNvSpPr>
            <a:spLocks noGrp="1" noChangeArrowheads="1"/>
          </p:cNvSpPr>
          <p:nvPr>
            <p:ph type="sldNum" sz="quarter" idx="4"/>
          </p:nvPr>
        </p:nvSpPr>
        <p:spPr bwMode="auto">
          <a:xfrm>
            <a:off x="7010400" y="63246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F76802FF-745B-4012-8234-321BAE35A799}" type="slidenum">
              <a:rPr lang="en-US"/>
              <a:pPr/>
              <a:t>‹Nº›</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Black" pitchFamily="34" charset="0"/>
        </a:defRPr>
      </a:lvl2pPr>
      <a:lvl3pPr algn="l" rtl="0" eaLnBrk="1" fontAlgn="base" hangingPunct="1">
        <a:spcBef>
          <a:spcPct val="0"/>
        </a:spcBef>
        <a:spcAft>
          <a:spcPct val="0"/>
        </a:spcAft>
        <a:defRPr sz="4000">
          <a:solidFill>
            <a:schemeClr val="tx2"/>
          </a:solidFill>
          <a:latin typeface="Arial Black" pitchFamily="34" charset="0"/>
        </a:defRPr>
      </a:lvl3pPr>
      <a:lvl4pPr algn="l" rtl="0" eaLnBrk="1" fontAlgn="base" hangingPunct="1">
        <a:spcBef>
          <a:spcPct val="0"/>
        </a:spcBef>
        <a:spcAft>
          <a:spcPct val="0"/>
        </a:spcAft>
        <a:defRPr sz="4000">
          <a:solidFill>
            <a:schemeClr val="tx2"/>
          </a:solidFill>
          <a:latin typeface="Arial Black" pitchFamily="34" charset="0"/>
        </a:defRPr>
      </a:lvl4pPr>
      <a:lvl5pPr algn="l" rtl="0" eaLnBrk="1" fontAlgn="base" hangingPunct="1">
        <a:spcBef>
          <a:spcPct val="0"/>
        </a:spcBef>
        <a:spcAft>
          <a:spcPct val="0"/>
        </a:spcAft>
        <a:defRPr sz="4000">
          <a:solidFill>
            <a:schemeClr val="tx2"/>
          </a:solidFill>
          <a:latin typeface="Arial Black" pitchFamily="34" charset="0"/>
        </a:defRPr>
      </a:lvl5pPr>
      <a:lvl6pPr marL="457200" algn="l" rtl="0" eaLnBrk="1" fontAlgn="base" hangingPunct="1">
        <a:spcBef>
          <a:spcPct val="0"/>
        </a:spcBef>
        <a:spcAft>
          <a:spcPct val="0"/>
        </a:spcAft>
        <a:defRPr sz="4000">
          <a:solidFill>
            <a:schemeClr val="tx2"/>
          </a:solidFill>
          <a:latin typeface="Arial Black" pitchFamily="34" charset="0"/>
        </a:defRPr>
      </a:lvl6pPr>
      <a:lvl7pPr marL="914400" algn="l" rtl="0" eaLnBrk="1" fontAlgn="base" hangingPunct="1">
        <a:spcBef>
          <a:spcPct val="0"/>
        </a:spcBef>
        <a:spcAft>
          <a:spcPct val="0"/>
        </a:spcAft>
        <a:defRPr sz="4000">
          <a:solidFill>
            <a:schemeClr val="tx2"/>
          </a:solidFill>
          <a:latin typeface="Arial Black" pitchFamily="34" charset="0"/>
        </a:defRPr>
      </a:lvl7pPr>
      <a:lvl8pPr marL="1371600" algn="l" rtl="0" eaLnBrk="1" fontAlgn="base" hangingPunct="1">
        <a:spcBef>
          <a:spcPct val="0"/>
        </a:spcBef>
        <a:spcAft>
          <a:spcPct val="0"/>
        </a:spcAft>
        <a:defRPr sz="4000">
          <a:solidFill>
            <a:schemeClr val="tx2"/>
          </a:solidFill>
          <a:latin typeface="Arial Black" pitchFamily="34" charset="0"/>
        </a:defRPr>
      </a:lvl8pPr>
      <a:lvl9pPr marL="1828800" algn="l" rtl="0" eaLnBrk="1" fontAlgn="base" hangingPunct="1">
        <a:spcBef>
          <a:spcPct val="0"/>
        </a:spcBef>
        <a:spcAft>
          <a:spcPct val="0"/>
        </a:spcAft>
        <a:defRPr sz="4000">
          <a:solidFill>
            <a:schemeClr val="tx2"/>
          </a:solidFill>
          <a:latin typeface="Arial Black"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1325451" y="2133600"/>
            <a:ext cx="7162800" cy="1143000"/>
          </a:xfrm>
        </p:spPr>
        <p:txBody>
          <a:bodyPr/>
          <a:lstStyle/>
          <a:p>
            <a:r>
              <a:rPr lang="en-US" dirty="0" smtClean="0"/>
              <a:t>Past Perfect Simple &amp; Continuous, Past </a:t>
            </a:r>
            <a:r>
              <a:rPr lang="en-US" dirty="0"/>
              <a:t>S</a:t>
            </a:r>
            <a:r>
              <a:rPr lang="en-US" dirty="0" smtClean="0"/>
              <a:t>imple</a:t>
            </a:r>
            <a:endParaRPr lang="en-US" dirty="0"/>
          </a:p>
        </p:txBody>
      </p:sp>
      <p:sp>
        <p:nvSpPr>
          <p:cNvPr id="33795" name="Rectangle 3"/>
          <p:cNvSpPr>
            <a:spLocks noGrp="1" noChangeArrowheads="1"/>
          </p:cNvSpPr>
          <p:nvPr>
            <p:ph type="subTitle" idx="1"/>
          </p:nvPr>
        </p:nvSpPr>
        <p:spPr>
          <a:xfrm>
            <a:off x="1325451" y="3810000"/>
            <a:ext cx="6400800" cy="1066800"/>
          </a:xfrm>
        </p:spPr>
        <p:txBody>
          <a:bodyPr/>
          <a:lstStyle/>
          <a:p>
            <a:r>
              <a:rPr lang="en-US" dirty="0" smtClean="0"/>
              <a:t>Upper Intermediate</a:t>
            </a:r>
          </a:p>
          <a:p>
            <a:r>
              <a:rPr lang="en-US" dirty="0" smtClean="0"/>
              <a:t>4.3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Examples:</a:t>
            </a:r>
            <a:endParaRPr lang="en-US" dirty="0"/>
          </a:p>
        </p:txBody>
      </p:sp>
      <p:sp>
        <p:nvSpPr>
          <p:cNvPr id="3" name="Marcador de contenido 2"/>
          <p:cNvSpPr>
            <a:spLocks noGrp="1"/>
          </p:cNvSpPr>
          <p:nvPr>
            <p:ph idx="1"/>
          </p:nvPr>
        </p:nvSpPr>
        <p:spPr/>
        <p:txBody>
          <a:bodyPr/>
          <a:lstStyle/>
          <a:p>
            <a:r>
              <a:rPr lang="en-US" dirty="0" smtClean="0"/>
              <a:t>He </a:t>
            </a:r>
            <a:r>
              <a:rPr lang="en-US" b="1" dirty="0" smtClean="0">
                <a:solidFill>
                  <a:srgbClr val="0070C0"/>
                </a:solidFill>
              </a:rPr>
              <a:t>had been looking </a:t>
            </a:r>
            <a:r>
              <a:rPr lang="en-US" dirty="0" smtClean="0"/>
              <a:t>for a place to stay </a:t>
            </a:r>
            <a:r>
              <a:rPr lang="en-US" i="1" dirty="0" smtClean="0">
                <a:solidFill>
                  <a:srgbClr val="0070C0"/>
                </a:solidFill>
              </a:rPr>
              <a:t>when he saw the inn.</a:t>
            </a:r>
          </a:p>
          <a:p>
            <a:endParaRPr lang="en-US" i="1" dirty="0" smtClean="0">
              <a:solidFill>
                <a:srgbClr val="0070C0"/>
              </a:solidFill>
            </a:endParaRPr>
          </a:p>
          <a:p>
            <a:r>
              <a:rPr lang="en-US" dirty="0" smtClean="0"/>
              <a:t>We </a:t>
            </a:r>
            <a:r>
              <a:rPr lang="en-US" b="1" dirty="0">
                <a:solidFill>
                  <a:srgbClr val="0070C0"/>
                </a:solidFill>
              </a:rPr>
              <a:t>had been playing </a:t>
            </a:r>
            <a:r>
              <a:rPr lang="en-US" dirty="0"/>
              <a:t>soccer </a:t>
            </a:r>
            <a:r>
              <a:rPr lang="en-US" i="1" dirty="0">
                <a:solidFill>
                  <a:srgbClr val="0070C0"/>
                </a:solidFill>
              </a:rPr>
              <a:t>when the accident </a:t>
            </a:r>
            <a:r>
              <a:rPr lang="en-US" i="1" dirty="0" smtClean="0">
                <a:solidFill>
                  <a:srgbClr val="0070C0"/>
                </a:solidFill>
              </a:rPr>
              <a:t>occurred.</a:t>
            </a:r>
          </a:p>
          <a:p>
            <a:endParaRPr lang="en-US" i="1" dirty="0"/>
          </a:p>
        </p:txBody>
      </p:sp>
    </p:spTree>
    <p:extLst>
      <p:ext uri="{BB962C8B-B14F-4D97-AF65-F5344CB8AC3E}">
        <p14:creationId xmlns:p14="http://schemas.microsoft.com/office/powerpoint/2010/main" val="3864280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6800" y="685800"/>
            <a:ext cx="7696200" cy="914400"/>
          </a:xfrm>
        </p:spPr>
        <p:txBody>
          <a:bodyPr/>
          <a:lstStyle/>
          <a:p>
            <a:r>
              <a:rPr lang="en-US" dirty="0" smtClean="0"/>
              <a:t>Another use </a:t>
            </a:r>
            <a:endParaRPr lang="en-US" dirty="0"/>
          </a:p>
        </p:txBody>
      </p:sp>
      <p:sp>
        <p:nvSpPr>
          <p:cNvPr id="3" name="Marcador de contenido 2"/>
          <p:cNvSpPr>
            <a:spLocks noGrp="1"/>
          </p:cNvSpPr>
          <p:nvPr>
            <p:ph idx="1"/>
          </p:nvPr>
        </p:nvSpPr>
        <p:spPr>
          <a:xfrm>
            <a:off x="1070020" y="1600200"/>
            <a:ext cx="7696200" cy="4419600"/>
          </a:xfrm>
        </p:spPr>
        <p:txBody>
          <a:bodyPr/>
          <a:lstStyle/>
          <a:p>
            <a:r>
              <a:rPr lang="en-US" sz="2800" dirty="0"/>
              <a:t>We use the past perfect continuous to show that something started in the past and continued up until another time in the past. In this case we use expressions of duration such </a:t>
            </a:r>
            <a:r>
              <a:rPr lang="en-US" sz="2800" dirty="0" smtClean="0"/>
              <a:t>as:</a:t>
            </a:r>
          </a:p>
          <a:p>
            <a:pPr lvl="2"/>
            <a:r>
              <a:rPr lang="en-US" dirty="0" smtClean="0"/>
              <a:t>for </a:t>
            </a:r>
            <a:r>
              <a:rPr lang="en-US" dirty="0"/>
              <a:t>an </a:t>
            </a:r>
            <a:r>
              <a:rPr lang="en-US" dirty="0" smtClean="0"/>
              <a:t>hour</a:t>
            </a:r>
          </a:p>
          <a:p>
            <a:pPr lvl="2"/>
            <a:r>
              <a:rPr lang="en-US" dirty="0" smtClean="0"/>
              <a:t>for </a:t>
            </a:r>
            <a:r>
              <a:rPr lang="en-US" dirty="0"/>
              <a:t>three </a:t>
            </a:r>
            <a:r>
              <a:rPr lang="en-US" dirty="0" smtClean="0"/>
              <a:t>years</a:t>
            </a:r>
            <a:endParaRPr lang="en-US" dirty="0"/>
          </a:p>
          <a:p>
            <a:pPr marL="457200" lvl="1" indent="0">
              <a:buNone/>
            </a:pPr>
            <a:r>
              <a:rPr lang="en-US" dirty="0" smtClean="0"/>
              <a:t>I </a:t>
            </a:r>
            <a:r>
              <a:rPr lang="en-US" b="1" dirty="0">
                <a:solidFill>
                  <a:srgbClr val="0070C0"/>
                </a:solidFill>
              </a:rPr>
              <a:t>had been living </a:t>
            </a:r>
            <a:r>
              <a:rPr lang="en-US" dirty="0"/>
              <a:t>in that small town </a:t>
            </a:r>
            <a:r>
              <a:rPr lang="en-US" i="1" dirty="0">
                <a:solidFill>
                  <a:srgbClr val="0070C0"/>
                </a:solidFill>
              </a:rPr>
              <a:t>for three years</a:t>
            </a:r>
            <a:r>
              <a:rPr lang="en-US" dirty="0"/>
              <a:t> before I moved to New York.</a:t>
            </a:r>
          </a:p>
        </p:txBody>
      </p:sp>
    </p:spTree>
    <p:extLst>
      <p:ext uri="{BB962C8B-B14F-4D97-AF65-F5344CB8AC3E}">
        <p14:creationId xmlns:p14="http://schemas.microsoft.com/office/powerpoint/2010/main" val="2742327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The Past Simple</a:t>
            </a:r>
            <a:endParaRPr lang="en-US" dirty="0"/>
          </a:p>
        </p:txBody>
      </p:sp>
      <p:sp>
        <p:nvSpPr>
          <p:cNvPr id="3" name="Marcador de contenido 2"/>
          <p:cNvSpPr>
            <a:spLocks noGrp="1"/>
          </p:cNvSpPr>
          <p:nvPr>
            <p:ph idx="1"/>
          </p:nvPr>
        </p:nvSpPr>
        <p:spPr/>
        <p:txBody>
          <a:bodyPr/>
          <a:lstStyle/>
          <a:p>
            <a:r>
              <a:rPr lang="en-US" dirty="0"/>
              <a:t>Use the Simple Past to express the idea that an action started and finished at a specific time in the past. Sometimes, the speaker may not actually mention the specific time, but they do </a:t>
            </a:r>
            <a:r>
              <a:rPr lang="en-US" dirty="0" smtClean="0"/>
              <a:t>have </a:t>
            </a:r>
            <a:r>
              <a:rPr lang="en-US" dirty="0"/>
              <a:t>one specific time in </a:t>
            </a:r>
            <a:r>
              <a:rPr lang="en-US" dirty="0" smtClean="0"/>
              <a:t>mind</a:t>
            </a:r>
            <a:endParaRPr lang="en-US" dirty="0"/>
          </a:p>
        </p:txBody>
      </p:sp>
    </p:spTree>
    <p:extLst>
      <p:ext uri="{BB962C8B-B14F-4D97-AF65-F5344CB8AC3E}">
        <p14:creationId xmlns:p14="http://schemas.microsoft.com/office/powerpoint/2010/main" val="3803649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Remember that…..</a:t>
            </a:r>
            <a:endParaRPr lang="en-US" dirty="0"/>
          </a:p>
        </p:txBody>
      </p:sp>
      <p:sp>
        <p:nvSpPr>
          <p:cNvPr id="3" name="Marcador de contenido 2"/>
          <p:cNvSpPr>
            <a:spLocks noGrp="1"/>
          </p:cNvSpPr>
          <p:nvPr>
            <p:ph idx="1"/>
          </p:nvPr>
        </p:nvSpPr>
        <p:spPr/>
        <p:txBody>
          <a:bodyPr/>
          <a:lstStyle/>
          <a:p>
            <a:r>
              <a:rPr lang="en-US" dirty="0"/>
              <a:t>There are two types of English verbs in the past simple - regular and irregular verbs. </a:t>
            </a:r>
            <a:endParaRPr lang="en-US" dirty="0" smtClean="0"/>
          </a:p>
          <a:p>
            <a:r>
              <a:rPr lang="en-US" dirty="0" smtClean="0"/>
              <a:t>They </a:t>
            </a:r>
            <a:r>
              <a:rPr lang="en-US" dirty="0"/>
              <a:t>have different forms for positive </a:t>
            </a:r>
            <a:r>
              <a:rPr lang="en-US" dirty="0" smtClean="0"/>
              <a:t>statements, but </a:t>
            </a:r>
            <a:r>
              <a:rPr lang="en-US" dirty="0"/>
              <a:t>questions and negatives are made in the same way.</a:t>
            </a:r>
          </a:p>
        </p:txBody>
      </p:sp>
    </p:spTree>
    <p:extLst>
      <p:ext uri="{BB962C8B-B14F-4D97-AF65-F5344CB8AC3E}">
        <p14:creationId xmlns:p14="http://schemas.microsoft.com/office/powerpoint/2010/main" val="1626533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Regular verbs </a:t>
            </a:r>
            <a:endParaRPr lang="en-US" dirty="0"/>
          </a:p>
        </p:txBody>
      </p:sp>
      <p:sp>
        <p:nvSpPr>
          <p:cNvPr id="3" name="Marcador de contenido 2"/>
          <p:cNvSpPr>
            <a:spLocks noGrp="1"/>
          </p:cNvSpPr>
          <p:nvPr>
            <p:ph idx="1"/>
          </p:nvPr>
        </p:nvSpPr>
        <p:spPr/>
        <p:txBody>
          <a:bodyPr/>
          <a:lstStyle/>
          <a:p>
            <a:r>
              <a:rPr lang="en-US" dirty="0"/>
              <a:t>Regular verbs usually end in -ed. This ending is the same for all persons, singular and plural.</a:t>
            </a:r>
          </a:p>
        </p:txBody>
      </p:sp>
    </p:spTree>
    <p:extLst>
      <p:ext uri="{BB962C8B-B14F-4D97-AF65-F5344CB8AC3E}">
        <p14:creationId xmlns:p14="http://schemas.microsoft.com/office/powerpoint/2010/main" val="1138416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81000"/>
            <a:ext cx="7696200" cy="914400"/>
          </a:xfrm>
        </p:spPr>
        <p:txBody>
          <a:bodyPr/>
          <a:lstStyle/>
          <a:p>
            <a:r>
              <a:rPr lang="en-US" dirty="0" smtClean="0"/>
              <a:t>The use of the past simple</a:t>
            </a:r>
            <a:endParaRPr lang="en-US" dirty="0"/>
          </a:p>
        </p:txBody>
      </p:sp>
      <p:sp>
        <p:nvSpPr>
          <p:cNvPr id="3" name="Marcador de contenido 2"/>
          <p:cNvSpPr>
            <a:spLocks noGrp="1"/>
          </p:cNvSpPr>
          <p:nvPr>
            <p:ph idx="1"/>
          </p:nvPr>
        </p:nvSpPr>
        <p:spPr>
          <a:xfrm>
            <a:off x="990600" y="1277154"/>
            <a:ext cx="7696200" cy="4361645"/>
          </a:xfrm>
        </p:spPr>
        <p:txBody>
          <a:bodyPr/>
          <a:lstStyle/>
          <a:p>
            <a:pPr marL="0" indent="0">
              <a:buNone/>
            </a:pPr>
            <a:r>
              <a:rPr lang="en-US" sz="2000" dirty="0"/>
              <a:t>1. We use this form for activities or situations that were completed at a definite time</a:t>
            </a:r>
            <a:r>
              <a:rPr lang="en-US" sz="2000" dirty="0" smtClean="0"/>
              <a:t>.</a:t>
            </a:r>
            <a:endParaRPr lang="en-US" sz="2000" dirty="0"/>
          </a:p>
          <a:p>
            <a:pPr marL="0" indent="0">
              <a:buNone/>
            </a:pPr>
            <a:r>
              <a:rPr lang="en-US" sz="2000" dirty="0" smtClean="0"/>
              <a:t>	a</a:t>
            </a:r>
            <a:r>
              <a:rPr lang="en-US" sz="2000" dirty="0"/>
              <a:t>) The time can be given in the sentence:</a:t>
            </a:r>
          </a:p>
          <a:p>
            <a:pPr marL="0" indent="0">
              <a:buNone/>
            </a:pPr>
            <a:r>
              <a:rPr lang="en-US" sz="2000" dirty="0"/>
              <a:t>	</a:t>
            </a:r>
            <a:r>
              <a:rPr lang="en-US" sz="2000" dirty="0" smtClean="0"/>
              <a:t>	I </a:t>
            </a:r>
            <a:r>
              <a:rPr lang="en-US" sz="2000" b="1" dirty="0">
                <a:solidFill>
                  <a:srgbClr val="0070C0"/>
                </a:solidFill>
              </a:rPr>
              <a:t>came</a:t>
            </a:r>
            <a:r>
              <a:rPr lang="en-US" sz="2000" dirty="0"/>
              <a:t> home at </a:t>
            </a:r>
            <a:r>
              <a:rPr lang="en-US" sz="2000" i="1" dirty="0">
                <a:solidFill>
                  <a:srgbClr val="0070C0"/>
                </a:solidFill>
              </a:rPr>
              <a:t>6 o'clock</a:t>
            </a:r>
            <a:r>
              <a:rPr lang="en-US" sz="2000" dirty="0" smtClean="0"/>
              <a:t>..</a:t>
            </a:r>
            <a:endParaRPr lang="en-US" sz="2000" dirty="0"/>
          </a:p>
          <a:p>
            <a:pPr marL="0" indent="0">
              <a:buNone/>
            </a:pPr>
            <a:endParaRPr lang="en-US" sz="2000" dirty="0"/>
          </a:p>
          <a:p>
            <a:pPr marL="0" indent="0">
              <a:buNone/>
            </a:pPr>
            <a:r>
              <a:rPr lang="en-US" sz="2000" dirty="0" smtClean="0"/>
              <a:t>	b</a:t>
            </a:r>
            <a:r>
              <a:rPr lang="en-US" sz="2000" dirty="0"/>
              <a:t>) The time is asked about:</a:t>
            </a:r>
          </a:p>
          <a:p>
            <a:pPr marL="0" indent="0">
              <a:buNone/>
            </a:pPr>
            <a:r>
              <a:rPr lang="en-US" sz="2000" dirty="0"/>
              <a:t>	</a:t>
            </a:r>
            <a:r>
              <a:rPr lang="en-US" sz="2000" dirty="0" smtClean="0"/>
              <a:t>	</a:t>
            </a:r>
            <a:r>
              <a:rPr lang="en-US" sz="2000" i="1" dirty="0" smtClean="0">
                <a:solidFill>
                  <a:srgbClr val="0070C0"/>
                </a:solidFill>
              </a:rPr>
              <a:t>When</a:t>
            </a:r>
            <a:r>
              <a:rPr lang="en-US" sz="2000" dirty="0" smtClean="0"/>
              <a:t> </a:t>
            </a:r>
            <a:r>
              <a:rPr lang="en-US" sz="2000" dirty="0"/>
              <a:t>did they </a:t>
            </a:r>
            <a:r>
              <a:rPr lang="en-US" sz="2000" b="1" dirty="0">
                <a:solidFill>
                  <a:srgbClr val="0070C0"/>
                </a:solidFill>
              </a:rPr>
              <a:t>get married</a:t>
            </a:r>
            <a:r>
              <a:rPr lang="en-US" sz="2000" dirty="0"/>
              <a:t>?</a:t>
            </a:r>
          </a:p>
          <a:p>
            <a:pPr>
              <a:buFont typeface="Wingdings" panose="05000000000000000000" pitchFamily="2" charset="2"/>
              <a:buChar char="§"/>
            </a:pPr>
            <a:endParaRPr lang="en-US" sz="2000" dirty="0"/>
          </a:p>
          <a:p>
            <a:pPr marL="0" indent="0">
              <a:buNone/>
            </a:pPr>
            <a:r>
              <a:rPr lang="en-US" sz="2000" dirty="0" smtClean="0"/>
              <a:t>	c</a:t>
            </a:r>
            <a:r>
              <a:rPr lang="en-US" sz="2000" dirty="0"/>
              <a:t>) The time is not given in the sentence, but it is clear from </a:t>
            </a:r>
            <a:endParaRPr lang="en-US" sz="2000" dirty="0" smtClean="0"/>
          </a:p>
          <a:p>
            <a:pPr marL="0" indent="0">
              <a:buNone/>
            </a:pPr>
            <a:r>
              <a:rPr lang="en-US" sz="2000" dirty="0"/>
              <a:t> </a:t>
            </a:r>
            <a:r>
              <a:rPr lang="en-US" sz="2000" dirty="0" smtClean="0"/>
              <a:t>                 a </a:t>
            </a:r>
            <a:r>
              <a:rPr lang="en-US" sz="2000" dirty="0"/>
              <a:t>context that the action or situation was finished.</a:t>
            </a:r>
          </a:p>
          <a:p>
            <a:pPr marL="0" indent="0">
              <a:buNone/>
            </a:pPr>
            <a:r>
              <a:rPr lang="en-US" sz="2000" dirty="0"/>
              <a:t>	</a:t>
            </a:r>
            <a:r>
              <a:rPr lang="en-US" sz="2000" dirty="0" smtClean="0"/>
              <a:t>	He </a:t>
            </a:r>
            <a:r>
              <a:rPr lang="en-US" sz="2000" dirty="0"/>
              <a:t>is 20 years old. He </a:t>
            </a:r>
            <a:r>
              <a:rPr lang="en-US" sz="2000" b="1" dirty="0">
                <a:solidFill>
                  <a:srgbClr val="0070C0"/>
                </a:solidFill>
              </a:rPr>
              <a:t>was born </a:t>
            </a:r>
            <a:r>
              <a:rPr lang="en-US" sz="2000" dirty="0"/>
              <a:t>in Canada. </a:t>
            </a:r>
          </a:p>
          <a:p>
            <a:pPr marL="0" indent="0">
              <a:buNone/>
            </a:pPr>
            <a:endParaRPr lang="en-US" sz="1600" dirty="0"/>
          </a:p>
        </p:txBody>
      </p:sp>
    </p:spTree>
    <p:extLst>
      <p:ext uri="{BB962C8B-B14F-4D97-AF65-F5344CB8AC3E}">
        <p14:creationId xmlns:p14="http://schemas.microsoft.com/office/powerpoint/2010/main" val="2491112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Continuing with the rules</a:t>
            </a:r>
            <a:endParaRPr lang="en-US" dirty="0"/>
          </a:p>
        </p:txBody>
      </p:sp>
      <p:sp>
        <p:nvSpPr>
          <p:cNvPr id="3" name="Marcador de contenido 2"/>
          <p:cNvSpPr>
            <a:spLocks noGrp="1"/>
          </p:cNvSpPr>
          <p:nvPr>
            <p:ph idx="1"/>
          </p:nvPr>
        </p:nvSpPr>
        <p:spPr/>
        <p:txBody>
          <a:bodyPr/>
          <a:lstStyle/>
          <a:p>
            <a:pPr marL="0" indent="0">
              <a:buNone/>
            </a:pPr>
            <a:r>
              <a:rPr lang="en-US" sz="2000" dirty="0"/>
              <a:t>2. We use it for repeated activities.</a:t>
            </a:r>
          </a:p>
          <a:p>
            <a:r>
              <a:rPr lang="en-US" sz="2000" dirty="0"/>
              <a:t>We </a:t>
            </a:r>
            <a:r>
              <a:rPr lang="en-US" sz="2000" b="1" dirty="0">
                <a:solidFill>
                  <a:srgbClr val="0070C0"/>
                </a:solidFill>
              </a:rPr>
              <a:t>walked</a:t>
            </a:r>
            <a:r>
              <a:rPr lang="en-US" sz="2000" dirty="0"/>
              <a:t> to school every day. </a:t>
            </a:r>
          </a:p>
          <a:p>
            <a:pPr marL="0" indent="0">
              <a:buNone/>
            </a:pPr>
            <a:endParaRPr lang="en-US" sz="2000" dirty="0"/>
          </a:p>
          <a:p>
            <a:pPr marL="0" indent="0">
              <a:buNone/>
            </a:pPr>
            <a:endParaRPr lang="en-US" sz="2000" dirty="0" smtClean="0"/>
          </a:p>
          <a:p>
            <a:pPr marL="0" indent="0">
              <a:buNone/>
            </a:pPr>
            <a:r>
              <a:rPr lang="en-US" sz="2000" dirty="0" smtClean="0"/>
              <a:t>3</a:t>
            </a:r>
            <a:r>
              <a:rPr lang="en-US" sz="2000" dirty="0"/>
              <a:t>. The past simple tense is used in stories to describe events that </a:t>
            </a:r>
            <a:endParaRPr lang="en-US" sz="2000" dirty="0" smtClean="0"/>
          </a:p>
          <a:p>
            <a:pPr marL="0" indent="0">
              <a:buNone/>
            </a:pPr>
            <a:r>
              <a:rPr lang="en-US" sz="2000" dirty="0"/>
              <a:t> </a:t>
            </a:r>
            <a:r>
              <a:rPr lang="en-US" sz="2000" dirty="0" smtClean="0"/>
              <a:t>   follow </a:t>
            </a:r>
            <a:r>
              <a:rPr lang="en-US" sz="2000" dirty="0"/>
              <a:t>each other.</a:t>
            </a:r>
          </a:p>
          <a:p>
            <a:r>
              <a:rPr lang="en-US" sz="2000" dirty="0"/>
              <a:t>Charles </a:t>
            </a:r>
            <a:r>
              <a:rPr lang="en-US" sz="2000" b="1" dirty="0">
                <a:solidFill>
                  <a:srgbClr val="0070C0"/>
                </a:solidFill>
              </a:rPr>
              <a:t>entered</a:t>
            </a:r>
            <a:r>
              <a:rPr lang="en-US" sz="2000" dirty="0"/>
              <a:t> the hall and </a:t>
            </a:r>
            <a:r>
              <a:rPr lang="en-US" sz="2000" b="1" dirty="0">
                <a:solidFill>
                  <a:srgbClr val="0070C0"/>
                </a:solidFill>
              </a:rPr>
              <a:t>looked </a:t>
            </a:r>
            <a:r>
              <a:rPr lang="en-US" sz="2000" dirty="0"/>
              <a:t>around. He </a:t>
            </a:r>
            <a:r>
              <a:rPr lang="en-US" sz="2000" b="1" dirty="0">
                <a:solidFill>
                  <a:srgbClr val="0070C0"/>
                </a:solidFill>
              </a:rPr>
              <a:t>took</a:t>
            </a:r>
            <a:r>
              <a:rPr lang="en-US" sz="2000" dirty="0"/>
              <a:t> off his coat and </a:t>
            </a:r>
            <a:r>
              <a:rPr lang="en-US" sz="2000" b="1" dirty="0">
                <a:solidFill>
                  <a:srgbClr val="0070C0"/>
                </a:solidFill>
              </a:rPr>
              <a:t>put </a:t>
            </a:r>
            <a:r>
              <a:rPr lang="en-US" sz="2000" dirty="0"/>
              <a:t>it on a chair. He </a:t>
            </a:r>
            <a:r>
              <a:rPr lang="en-US" sz="2000" b="1" dirty="0">
                <a:solidFill>
                  <a:srgbClr val="0070C0"/>
                </a:solidFill>
              </a:rPr>
              <a:t>was</a:t>
            </a:r>
            <a:r>
              <a:rPr lang="en-US" sz="2000" dirty="0"/>
              <a:t> at home.</a:t>
            </a:r>
          </a:p>
          <a:p>
            <a:endParaRPr lang="en-US" sz="2000" dirty="0"/>
          </a:p>
        </p:txBody>
      </p:sp>
    </p:spTree>
    <p:extLst>
      <p:ext uri="{BB962C8B-B14F-4D97-AF65-F5344CB8AC3E}">
        <p14:creationId xmlns:p14="http://schemas.microsoft.com/office/powerpoint/2010/main" val="482462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Past Perfect Simple</a:t>
            </a:r>
          </a:p>
        </p:txBody>
      </p:sp>
      <p:sp>
        <p:nvSpPr>
          <p:cNvPr id="3" name="Marcador de contenido 2"/>
          <p:cNvSpPr>
            <a:spLocks noGrp="1"/>
          </p:cNvSpPr>
          <p:nvPr>
            <p:ph idx="1"/>
          </p:nvPr>
        </p:nvSpPr>
        <p:spPr/>
        <p:txBody>
          <a:bodyPr/>
          <a:lstStyle/>
          <a:p>
            <a:endParaRPr lang="en-US" dirty="0" smtClean="0"/>
          </a:p>
          <a:p>
            <a:endParaRPr lang="en-US" dirty="0"/>
          </a:p>
          <a:p>
            <a:r>
              <a:rPr lang="en-US" dirty="0" smtClean="0"/>
              <a:t>The </a:t>
            </a:r>
            <a:r>
              <a:rPr lang="en-US" dirty="0"/>
              <a:t>past perfect refers to an event that was completed at some point in the past before something else </a:t>
            </a:r>
            <a:r>
              <a:rPr lang="en-US" dirty="0" smtClean="0"/>
              <a:t>happened.</a:t>
            </a:r>
          </a:p>
        </p:txBody>
      </p:sp>
    </p:spTree>
    <p:extLst>
      <p:ext uri="{BB962C8B-B14F-4D97-AF65-F5344CB8AC3E}">
        <p14:creationId xmlns:p14="http://schemas.microsoft.com/office/powerpoint/2010/main" val="3111975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Form of the past perfect simple:</a:t>
            </a:r>
          </a:p>
        </p:txBody>
      </p:sp>
      <p:sp>
        <p:nvSpPr>
          <p:cNvPr id="3" name="Marcador de contenido 2"/>
          <p:cNvSpPr>
            <a:spLocks noGrp="1"/>
          </p:cNvSpPr>
          <p:nvPr>
            <p:ph idx="1"/>
          </p:nvPr>
        </p:nvSpPr>
        <p:spPr/>
        <p:txBody>
          <a:bodyPr/>
          <a:lstStyle/>
          <a:p>
            <a:r>
              <a:rPr lang="en-US" dirty="0"/>
              <a:t>It is formed by combining the auxiliary verb had with the past participle of the main verb</a:t>
            </a:r>
            <a:r>
              <a:rPr lang="en-US" dirty="0" smtClean="0"/>
              <a:t>.</a:t>
            </a:r>
            <a:endParaRPr lang="en-US" b="1" dirty="0" smtClean="0"/>
          </a:p>
          <a:p>
            <a:pPr lvl="1"/>
            <a:r>
              <a:rPr lang="en-US" b="1" dirty="0"/>
              <a:t>h</a:t>
            </a:r>
            <a:r>
              <a:rPr lang="en-US" b="1" dirty="0" smtClean="0"/>
              <a:t>ad</a:t>
            </a:r>
            <a:r>
              <a:rPr lang="en-US" dirty="0" smtClean="0"/>
              <a:t> + </a:t>
            </a:r>
            <a:r>
              <a:rPr lang="en-US" i="1" dirty="0" smtClean="0"/>
              <a:t>Past </a:t>
            </a:r>
            <a:r>
              <a:rPr lang="en-US" i="1" dirty="0"/>
              <a:t>Participle </a:t>
            </a:r>
            <a:r>
              <a:rPr lang="en-US" dirty="0" smtClean="0"/>
              <a:t>form</a:t>
            </a:r>
            <a:endParaRPr lang="en-US" dirty="0"/>
          </a:p>
          <a:p>
            <a:endParaRPr lang="en-US" dirty="0"/>
          </a:p>
        </p:txBody>
      </p:sp>
      <p:graphicFrame>
        <p:nvGraphicFramePr>
          <p:cNvPr id="4" name="Tabla 3"/>
          <p:cNvGraphicFramePr>
            <a:graphicFrameLocks noGrp="1"/>
          </p:cNvGraphicFramePr>
          <p:nvPr>
            <p:extLst>
              <p:ext uri="{D42A27DB-BD31-4B8C-83A1-F6EECF244321}">
                <p14:modId xmlns:p14="http://schemas.microsoft.com/office/powerpoint/2010/main" val="4033444202"/>
              </p:ext>
            </p:extLst>
          </p:nvPr>
        </p:nvGraphicFramePr>
        <p:xfrm>
          <a:off x="1447800" y="4495800"/>
          <a:ext cx="6781800" cy="1107440"/>
        </p:xfrm>
        <a:graphic>
          <a:graphicData uri="http://schemas.openxmlformats.org/drawingml/2006/table">
            <a:tbl>
              <a:tblPr firstRow="1" bandRow="1">
                <a:tableStyleId>{5C22544A-7EE6-4342-B048-85BDC9FD1C3A}</a:tableStyleId>
              </a:tblPr>
              <a:tblGrid>
                <a:gridCol w="1905000"/>
                <a:gridCol w="2514600"/>
                <a:gridCol w="2362200"/>
              </a:tblGrid>
              <a:tr h="142240">
                <a:tc>
                  <a:txBody>
                    <a:bodyPr/>
                    <a:lstStyle/>
                    <a:p>
                      <a:pPr algn="ctr"/>
                      <a:r>
                        <a:rPr lang="en-US" dirty="0" smtClean="0"/>
                        <a:t>Affirmative</a:t>
                      </a:r>
                      <a:endParaRPr lang="en-US" dirty="0"/>
                    </a:p>
                  </a:txBody>
                  <a:tcPr/>
                </a:tc>
                <a:tc>
                  <a:txBody>
                    <a:bodyPr/>
                    <a:lstStyle/>
                    <a:p>
                      <a:pPr algn="ctr"/>
                      <a:r>
                        <a:rPr lang="en-US" dirty="0" smtClean="0"/>
                        <a:t>Negative</a:t>
                      </a:r>
                      <a:endParaRPr lang="en-US" dirty="0"/>
                    </a:p>
                  </a:txBody>
                  <a:tcPr/>
                </a:tc>
                <a:tc>
                  <a:txBody>
                    <a:bodyPr/>
                    <a:lstStyle/>
                    <a:p>
                      <a:pPr algn="ctr"/>
                      <a:r>
                        <a:rPr lang="en-US" dirty="0" smtClean="0"/>
                        <a:t>Interrogative</a:t>
                      </a:r>
                      <a:endParaRPr lang="en-US" dirty="0"/>
                    </a:p>
                  </a:txBody>
                  <a:tcPr/>
                </a:tc>
              </a:tr>
              <a:tr h="370840">
                <a:tc>
                  <a:txBody>
                    <a:bodyPr/>
                    <a:lstStyle/>
                    <a:p>
                      <a:r>
                        <a:rPr lang="en-US" dirty="0" smtClean="0"/>
                        <a:t>I </a:t>
                      </a:r>
                      <a:r>
                        <a:rPr lang="en-US" b="1" dirty="0" smtClean="0"/>
                        <a:t>had</a:t>
                      </a:r>
                      <a:r>
                        <a:rPr lang="en-US" dirty="0" smtClean="0"/>
                        <a:t> </a:t>
                      </a:r>
                      <a:r>
                        <a:rPr lang="en-US" i="1" dirty="0" smtClean="0"/>
                        <a:t>worked</a:t>
                      </a:r>
                      <a:r>
                        <a:rPr lang="en-US" dirty="0" smtClean="0"/>
                        <a:t>.</a:t>
                      </a:r>
                      <a:endParaRPr lang="en-US" dirty="0"/>
                    </a:p>
                  </a:txBody>
                  <a:tcPr/>
                </a:tc>
                <a:tc>
                  <a:txBody>
                    <a:bodyPr/>
                    <a:lstStyle/>
                    <a:p>
                      <a:r>
                        <a:rPr lang="en-US" dirty="0" smtClean="0"/>
                        <a:t>I </a:t>
                      </a:r>
                      <a:r>
                        <a:rPr lang="en-US" b="1" dirty="0" smtClean="0"/>
                        <a:t>had </a:t>
                      </a:r>
                      <a:r>
                        <a:rPr lang="en-US" dirty="0" smtClean="0"/>
                        <a:t>not </a:t>
                      </a:r>
                      <a:r>
                        <a:rPr lang="en-US" i="1" dirty="0" smtClean="0"/>
                        <a:t>worked</a:t>
                      </a:r>
                      <a:r>
                        <a:rPr lang="en-US" dirty="0" smtClean="0"/>
                        <a:t>.</a:t>
                      </a:r>
                      <a:endParaRPr lang="en-US" dirty="0"/>
                    </a:p>
                  </a:txBody>
                  <a:tcPr/>
                </a:tc>
                <a:tc>
                  <a:txBody>
                    <a:bodyPr/>
                    <a:lstStyle/>
                    <a:p>
                      <a:r>
                        <a:rPr lang="en-US" b="1" dirty="0" smtClean="0"/>
                        <a:t>Had</a:t>
                      </a:r>
                      <a:r>
                        <a:rPr lang="en-US" dirty="0" smtClean="0"/>
                        <a:t> I </a:t>
                      </a:r>
                      <a:r>
                        <a:rPr lang="en-US" i="1" dirty="0" smtClean="0"/>
                        <a:t>worked</a:t>
                      </a:r>
                      <a:r>
                        <a:rPr lang="en-US" dirty="0" smtClean="0"/>
                        <a:t>?</a:t>
                      </a:r>
                      <a:endParaRPr lang="en-US" dirty="0"/>
                    </a:p>
                  </a:txBody>
                  <a:tcPr/>
                </a:tc>
              </a:tr>
              <a:tr h="370840">
                <a:tc>
                  <a:txBody>
                    <a:bodyPr/>
                    <a:lstStyle/>
                    <a:p>
                      <a:r>
                        <a:rPr lang="en-US" dirty="0" smtClean="0"/>
                        <a:t>You </a:t>
                      </a:r>
                      <a:r>
                        <a:rPr lang="en-US" b="1" dirty="0" smtClean="0"/>
                        <a:t>had</a:t>
                      </a:r>
                      <a:r>
                        <a:rPr lang="en-US" dirty="0" smtClean="0"/>
                        <a:t> </a:t>
                      </a:r>
                      <a:r>
                        <a:rPr lang="en-US" i="1" dirty="0" smtClean="0"/>
                        <a:t>worked</a:t>
                      </a:r>
                      <a:r>
                        <a:rPr lang="en-US" dirty="0" smtClean="0"/>
                        <a:t>.</a:t>
                      </a:r>
                      <a:endParaRPr lang="en-US" dirty="0"/>
                    </a:p>
                  </a:txBody>
                  <a:tcPr/>
                </a:tc>
                <a:tc>
                  <a:txBody>
                    <a:bodyPr/>
                    <a:lstStyle/>
                    <a:p>
                      <a:r>
                        <a:rPr lang="en-US" dirty="0" smtClean="0"/>
                        <a:t>You </a:t>
                      </a:r>
                      <a:r>
                        <a:rPr lang="en-US" b="1" dirty="0" smtClean="0"/>
                        <a:t>had</a:t>
                      </a:r>
                      <a:r>
                        <a:rPr lang="en-US" dirty="0" smtClean="0"/>
                        <a:t> not </a:t>
                      </a:r>
                      <a:r>
                        <a:rPr lang="en-US" i="1" dirty="0" smtClean="0"/>
                        <a:t>worked.</a:t>
                      </a:r>
                      <a:endParaRPr lang="en-US" i="1" dirty="0"/>
                    </a:p>
                  </a:txBody>
                  <a:tcPr/>
                </a:tc>
                <a:tc>
                  <a:txBody>
                    <a:bodyPr/>
                    <a:lstStyle/>
                    <a:p>
                      <a:r>
                        <a:rPr lang="en-US" b="1" dirty="0" smtClean="0"/>
                        <a:t>Had </a:t>
                      </a:r>
                      <a:r>
                        <a:rPr lang="en-US" dirty="0" smtClean="0"/>
                        <a:t>you </a:t>
                      </a:r>
                      <a:r>
                        <a:rPr lang="en-US" i="1" dirty="0" smtClean="0"/>
                        <a:t>worked</a:t>
                      </a:r>
                      <a:r>
                        <a:rPr lang="en-US" dirty="0" smtClean="0"/>
                        <a:t>?</a:t>
                      </a:r>
                      <a:endParaRPr lang="en-US" dirty="0"/>
                    </a:p>
                  </a:txBody>
                  <a:tcPr/>
                </a:tc>
              </a:tr>
            </a:tbl>
          </a:graphicData>
        </a:graphic>
      </p:graphicFrame>
    </p:spTree>
    <p:extLst>
      <p:ext uri="{BB962C8B-B14F-4D97-AF65-F5344CB8AC3E}">
        <p14:creationId xmlns:p14="http://schemas.microsoft.com/office/powerpoint/2010/main" val="962450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Note:</a:t>
            </a:r>
            <a:endParaRPr lang="en-US"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3886169086"/>
              </p:ext>
            </p:extLst>
          </p:nvPr>
        </p:nvGraphicFramePr>
        <p:xfrm>
          <a:off x="1905000" y="2743200"/>
          <a:ext cx="5257800" cy="1112520"/>
        </p:xfrm>
        <a:graphic>
          <a:graphicData uri="http://schemas.openxmlformats.org/drawingml/2006/table">
            <a:tbl>
              <a:tblPr firstRow="1" bandRow="1">
                <a:tableStyleId>{5C22544A-7EE6-4342-B048-85BDC9FD1C3A}</a:tableStyleId>
              </a:tblPr>
              <a:tblGrid>
                <a:gridCol w="5257800"/>
              </a:tblGrid>
              <a:tr h="370840">
                <a:tc>
                  <a:txBody>
                    <a:bodyPr/>
                    <a:lstStyle/>
                    <a:p>
                      <a:pPr algn="ctr"/>
                      <a:r>
                        <a:rPr lang="en-US" dirty="0" smtClean="0"/>
                        <a:t>Look at these contractions:</a:t>
                      </a:r>
                      <a:endParaRPr lang="en-US" dirty="0"/>
                    </a:p>
                  </a:txBody>
                  <a:tcPr/>
                </a:tc>
              </a:tr>
              <a:tr h="370840">
                <a:tc>
                  <a:txBody>
                    <a:bodyPr/>
                    <a:lstStyle/>
                    <a:p>
                      <a:pPr algn="ctr"/>
                      <a:r>
                        <a:rPr lang="en-US" b="1" i="0" dirty="0" smtClean="0">
                          <a:solidFill>
                            <a:srgbClr val="0070C0"/>
                          </a:solidFill>
                          <a:effectLst/>
                          <a:latin typeface="Myriad Pro"/>
                        </a:rPr>
                        <a:t>I had not worked = I hadn't worked</a:t>
                      </a:r>
                      <a:endParaRPr lang="en-US" dirty="0" smtClean="0">
                        <a:solidFill>
                          <a:srgbClr val="0070C0"/>
                        </a:solidFill>
                      </a:endParaRPr>
                    </a:p>
                  </a:txBody>
                  <a:tcPr/>
                </a:tc>
              </a:tr>
              <a:tr h="370840">
                <a:tc>
                  <a:txBody>
                    <a:bodyPr/>
                    <a:lstStyle/>
                    <a:p>
                      <a:pPr algn="ctr"/>
                      <a:r>
                        <a:rPr lang="en-US" sz="1800" b="1" i="0" kern="1200" dirty="0" smtClean="0">
                          <a:solidFill>
                            <a:schemeClr val="dk1"/>
                          </a:solidFill>
                          <a:effectLst/>
                          <a:latin typeface="+mn-lt"/>
                          <a:ea typeface="+mn-ea"/>
                          <a:cs typeface="+mn-cs"/>
                        </a:rPr>
                        <a:t>I had worked = I'd worked</a:t>
                      </a:r>
                      <a:endParaRPr lang="en-US" dirty="0" smtClean="0"/>
                    </a:p>
                  </a:txBody>
                  <a:tcPr/>
                </a:tc>
              </a:tr>
            </a:tbl>
          </a:graphicData>
        </a:graphic>
      </p:graphicFrame>
    </p:spTree>
    <p:extLst>
      <p:ext uri="{BB962C8B-B14F-4D97-AF65-F5344CB8AC3E}">
        <p14:creationId xmlns:p14="http://schemas.microsoft.com/office/powerpoint/2010/main" val="3274067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1207394" y="762000"/>
            <a:ext cx="7696200" cy="914400"/>
          </a:xfrm>
        </p:spPr>
        <p:txBody>
          <a:bodyPr/>
          <a:lstStyle/>
          <a:p>
            <a:r>
              <a:rPr lang="en-US" dirty="0" smtClean="0"/>
              <a:t>The use of the past perfect simple</a:t>
            </a:r>
            <a:endParaRPr lang="en-US" dirty="0"/>
          </a:p>
        </p:txBody>
      </p:sp>
      <p:sp>
        <p:nvSpPr>
          <p:cNvPr id="5" name="Subtítulo 4"/>
          <p:cNvSpPr>
            <a:spLocks noGrp="1"/>
          </p:cNvSpPr>
          <p:nvPr>
            <p:ph idx="1"/>
          </p:nvPr>
        </p:nvSpPr>
        <p:spPr>
          <a:xfrm>
            <a:off x="1207394" y="1828800"/>
            <a:ext cx="7696200" cy="3962400"/>
          </a:xfrm>
        </p:spPr>
        <p:txBody>
          <a:bodyPr/>
          <a:lstStyle/>
          <a:p>
            <a:r>
              <a:rPr lang="en-US" dirty="0">
                <a:solidFill>
                  <a:srgbClr val="FFFFFF"/>
                </a:solidFill>
              </a:rPr>
              <a:t>We use the past perfect when we are talking about the past and want to talk about an earlier time in the </a:t>
            </a:r>
            <a:r>
              <a:rPr lang="en-US" dirty="0" smtClean="0">
                <a:solidFill>
                  <a:srgbClr val="FFFFFF"/>
                </a:solidFill>
              </a:rPr>
              <a:t>past.</a:t>
            </a:r>
          </a:p>
          <a:p>
            <a:pPr marL="0" indent="0" algn="ctr">
              <a:buNone/>
            </a:pPr>
            <a:r>
              <a:rPr lang="en-US" i="1" dirty="0" smtClean="0">
                <a:solidFill>
                  <a:srgbClr val="FFFFFF"/>
                </a:solidFill>
              </a:rPr>
              <a:t>In other words</a:t>
            </a:r>
            <a:r>
              <a:rPr lang="en-US" dirty="0" smtClean="0">
                <a:solidFill>
                  <a:srgbClr val="FFFFFF"/>
                </a:solidFill>
              </a:rPr>
              <a:t>:</a:t>
            </a:r>
            <a:endParaRPr lang="en-US" dirty="0"/>
          </a:p>
          <a:p>
            <a:r>
              <a:rPr lang="en-US" b="0" dirty="0" smtClean="0"/>
              <a:t>Use </a:t>
            </a:r>
            <a:r>
              <a:rPr lang="en-US" b="0" dirty="0"/>
              <a:t>the past perfect tense to show an action that was completed prior to another action that took place in the </a:t>
            </a:r>
            <a:r>
              <a:rPr lang="en-US" b="0" dirty="0" smtClean="0"/>
              <a:t>past.</a:t>
            </a:r>
            <a:endParaRPr lang="en-US" dirty="0"/>
          </a:p>
        </p:txBody>
      </p:sp>
    </p:spTree>
    <p:extLst>
      <p:ext uri="{BB962C8B-B14F-4D97-AF65-F5344CB8AC3E}">
        <p14:creationId xmlns:p14="http://schemas.microsoft.com/office/powerpoint/2010/main" val="615950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19200" y="990600"/>
            <a:ext cx="7696200" cy="914400"/>
          </a:xfrm>
        </p:spPr>
        <p:txBody>
          <a:bodyPr/>
          <a:lstStyle/>
          <a:p>
            <a:r>
              <a:rPr lang="en-US" b="1" dirty="0"/>
              <a:t>Examples:</a:t>
            </a:r>
            <a:endParaRPr lang="en-US" dirty="0"/>
          </a:p>
        </p:txBody>
      </p:sp>
      <p:sp>
        <p:nvSpPr>
          <p:cNvPr id="3" name="Marcador de contenido 2"/>
          <p:cNvSpPr>
            <a:spLocks noGrp="1"/>
          </p:cNvSpPr>
          <p:nvPr>
            <p:ph idx="1"/>
          </p:nvPr>
        </p:nvSpPr>
        <p:spPr>
          <a:xfrm>
            <a:off x="1219200" y="1752600"/>
            <a:ext cx="7696200" cy="4343400"/>
          </a:xfrm>
        </p:spPr>
        <p:txBody>
          <a:bodyPr/>
          <a:lstStyle/>
          <a:p>
            <a:r>
              <a:rPr lang="en-US" dirty="0"/>
              <a:t>He </a:t>
            </a:r>
            <a:r>
              <a:rPr lang="en-US" b="1" dirty="0">
                <a:solidFill>
                  <a:srgbClr val="0070C0"/>
                </a:solidFill>
              </a:rPr>
              <a:t>had learned </a:t>
            </a:r>
            <a:r>
              <a:rPr lang="en-US" dirty="0"/>
              <a:t>Spanish before he went to Spain.</a:t>
            </a:r>
          </a:p>
          <a:p>
            <a:r>
              <a:rPr lang="en-US" dirty="0"/>
              <a:t>President Lincoln </a:t>
            </a:r>
            <a:r>
              <a:rPr lang="en-US" b="1" dirty="0">
                <a:solidFill>
                  <a:srgbClr val="0070C0"/>
                </a:solidFill>
              </a:rPr>
              <a:t>had attended</a:t>
            </a:r>
            <a:r>
              <a:rPr lang="en-US" dirty="0">
                <a:solidFill>
                  <a:srgbClr val="0070C0"/>
                </a:solidFill>
              </a:rPr>
              <a:t> </a:t>
            </a:r>
            <a:r>
              <a:rPr lang="en-US" dirty="0"/>
              <a:t>the theater before his assassination in 1865.</a:t>
            </a:r>
          </a:p>
          <a:p>
            <a:r>
              <a:rPr lang="en-US" dirty="0"/>
              <a:t>They </a:t>
            </a:r>
            <a:r>
              <a:rPr lang="en-US" b="1" dirty="0">
                <a:solidFill>
                  <a:srgbClr val="0070C0"/>
                </a:solidFill>
              </a:rPr>
              <a:t>had had</a:t>
            </a:r>
            <a:r>
              <a:rPr lang="en-US" dirty="0"/>
              <a:t> lunch when I arrived.</a:t>
            </a:r>
          </a:p>
          <a:p>
            <a:r>
              <a:rPr lang="en-US" dirty="0"/>
              <a:t>She passed the exam because she </a:t>
            </a:r>
            <a:r>
              <a:rPr lang="en-US" b="1" dirty="0">
                <a:solidFill>
                  <a:srgbClr val="0070C0"/>
                </a:solidFill>
              </a:rPr>
              <a:t>had worked</a:t>
            </a:r>
            <a:r>
              <a:rPr lang="en-US" dirty="0"/>
              <a:t> very hard.</a:t>
            </a:r>
          </a:p>
          <a:p>
            <a:endParaRPr lang="en-US" dirty="0"/>
          </a:p>
        </p:txBody>
      </p:sp>
    </p:spTree>
    <p:extLst>
      <p:ext uri="{BB962C8B-B14F-4D97-AF65-F5344CB8AC3E}">
        <p14:creationId xmlns:p14="http://schemas.microsoft.com/office/powerpoint/2010/main" val="2537971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Past Perfect Continuous</a:t>
            </a:r>
            <a:br>
              <a:rPr lang="en-US" dirty="0" smtClean="0"/>
            </a:br>
            <a:r>
              <a:rPr lang="en-US" dirty="0" smtClean="0"/>
              <a:t>( Progressive)</a:t>
            </a:r>
            <a:endParaRPr lang="en-US" dirty="0"/>
          </a:p>
        </p:txBody>
      </p:sp>
      <p:sp>
        <p:nvSpPr>
          <p:cNvPr id="3" name="Marcador de contenido 2"/>
          <p:cNvSpPr>
            <a:spLocks noGrp="1"/>
          </p:cNvSpPr>
          <p:nvPr>
            <p:ph idx="1"/>
          </p:nvPr>
        </p:nvSpPr>
        <p:spPr/>
        <p:txBody>
          <a:bodyPr/>
          <a:lstStyle/>
          <a:p>
            <a:endParaRPr lang="en-US" dirty="0" smtClean="0"/>
          </a:p>
          <a:p>
            <a:endParaRPr lang="en-US" dirty="0"/>
          </a:p>
          <a:p>
            <a:r>
              <a:rPr lang="en-US" dirty="0" smtClean="0"/>
              <a:t>The </a:t>
            </a:r>
            <a:r>
              <a:rPr lang="en-US" dirty="0"/>
              <a:t>past perfect continuous refers to a duration of an event taking place before a certain time in the </a:t>
            </a:r>
            <a:r>
              <a:rPr lang="en-US" dirty="0" smtClean="0"/>
              <a:t>past.</a:t>
            </a:r>
            <a:endParaRPr lang="en-US" dirty="0"/>
          </a:p>
        </p:txBody>
      </p:sp>
    </p:spTree>
    <p:extLst>
      <p:ext uri="{BB962C8B-B14F-4D97-AF65-F5344CB8AC3E}">
        <p14:creationId xmlns:p14="http://schemas.microsoft.com/office/powerpoint/2010/main" val="1894514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a:t>Form of the past perfect continuous:</a:t>
            </a:r>
            <a:br>
              <a:rPr lang="en-US" b="1" dirty="0"/>
            </a:br>
            <a:endParaRPr lang="en-US" dirty="0"/>
          </a:p>
        </p:txBody>
      </p:sp>
      <p:sp>
        <p:nvSpPr>
          <p:cNvPr id="3" name="Marcador de contenido 2"/>
          <p:cNvSpPr>
            <a:spLocks noGrp="1"/>
          </p:cNvSpPr>
          <p:nvPr>
            <p:ph idx="1"/>
          </p:nvPr>
        </p:nvSpPr>
        <p:spPr/>
        <p:txBody>
          <a:bodyPr/>
          <a:lstStyle/>
          <a:p>
            <a:r>
              <a:rPr lang="en-US" dirty="0" smtClean="0"/>
              <a:t>We form the past perfect continuous with </a:t>
            </a:r>
            <a:endParaRPr lang="en-US" dirty="0"/>
          </a:p>
          <a:p>
            <a:pPr lvl="1"/>
            <a:r>
              <a:rPr lang="en-US" dirty="0"/>
              <a:t>h</a:t>
            </a:r>
            <a:r>
              <a:rPr lang="en-US" dirty="0" smtClean="0"/>
              <a:t>ad + been + verb + </a:t>
            </a:r>
            <a:r>
              <a:rPr lang="en-US" dirty="0" err="1" smtClean="0"/>
              <a:t>ing</a:t>
            </a:r>
            <a:endParaRPr lang="en-US" dirty="0" smtClean="0"/>
          </a:p>
          <a:p>
            <a:pPr marL="457200" lvl="1" indent="0">
              <a:buNone/>
            </a:pPr>
            <a:endParaRPr lang="en-US" dirty="0"/>
          </a:p>
        </p:txBody>
      </p:sp>
      <p:graphicFrame>
        <p:nvGraphicFramePr>
          <p:cNvPr id="6" name="Tabla 5"/>
          <p:cNvGraphicFramePr>
            <a:graphicFrameLocks noGrp="1"/>
          </p:cNvGraphicFramePr>
          <p:nvPr>
            <p:extLst>
              <p:ext uri="{D42A27DB-BD31-4B8C-83A1-F6EECF244321}">
                <p14:modId xmlns:p14="http://schemas.microsoft.com/office/powerpoint/2010/main" val="761410662"/>
              </p:ext>
            </p:extLst>
          </p:nvPr>
        </p:nvGraphicFramePr>
        <p:xfrm>
          <a:off x="457200" y="4038600"/>
          <a:ext cx="8305800" cy="1112520"/>
        </p:xfrm>
        <a:graphic>
          <a:graphicData uri="http://schemas.openxmlformats.org/drawingml/2006/table">
            <a:tbl>
              <a:tblPr firstRow="1" bandRow="1">
                <a:tableStyleId>{5C22544A-7EE6-4342-B048-85BDC9FD1C3A}</a:tableStyleId>
              </a:tblPr>
              <a:tblGrid>
                <a:gridCol w="2667000"/>
                <a:gridCol w="3048000"/>
                <a:gridCol w="2590800"/>
              </a:tblGrid>
              <a:tr h="370840">
                <a:tc>
                  <a:txBody>
                    <a:bodyPr/>
                    <a:lstStyle/>
                    <a:p>
                      <a:pPr algn="ctr"/>
                      <a:r>
                        <a:rPr lang="en-US" dirty="0" smtClean="0"/>
                        <a:t>Affirmative</a:t>
                      </a:r>
                      <a:endParaRPr lang="en-US" dirty="0"/>
                    </a:p>
                  </a:txBody>
                  <a:tcPr/>
                </a:tc>
                <a:tc>
                  <a:txBody>
                    <a:bodyPr/>
                    <a:lstStyle/>
                    <a:p>
                      <a:pPr algn="ctr"/>
                      <a:r>
                        <a:rPr lang="en-US" dirty="0" smtClean="0"/>
                        <a:t>Negative</a:t>
                      </a:r>
                      <a:endParaRPr lang="en-US" dirty="0"/>
                    </a:p>
                  </a:txBody>
                  <a:tcPr/>
                </a:tc>
                <a:tc>
                  <a:txBody>
                    <a:bodyPr/>
                    <a:lstStyle/>
                    <a:p>
                      <a:pPr algn="ctr"/>
                      <a:r>
                        <a:rPr lang="en-US" dirty="0" smtClean="0"/>
                        <a:t>Question</a:t>
                      </a:r>
                      <a:endParaRPr lang="en-US" dirty="0"/>
                    </a:p>
                  </a:txBody>
                  <a:tcPr/>
                </a:tc>
              </a:tr>
              <a:tr h="370840">
                <a:tc>
                  <a:txBody>
                    <a:bodyPr/>
                    <a:lstStyle/>
                    <a:p>
                      <a:r>
                        <a:rPr lang="en-US" dirty="0" smtClean="0"/>
                        <a:t>I have been working</a:t>
                      </a:r>
                      <a:endParaRPr lang="en-US" dirty="0"/>
                    </a:p>
                  </a:txBody>
                  <a:tcPr/>
                </a:tc>
                <a:tc>
                  <a:txBody>
                    <a:bodyPr/>
                    <a:lstStyle/>
                    <a:p>
                      <a:r>
                        <a:rPr lang="en-US" dirty="0" smtClean="0"/>
                        <a:t>I have not  been working</a:t>
                      </a:r>
                    </a:p>
                  </a:txBody>
                  <a:tcPr/>
                </a:tc>
                <a:tc>
                  <a:txBody>
                    <a:bodyPr/>
                    <a:lstStyle/>
                    <a:p>
                      <a:r>
                        <a:rPr lang="en-US" dirty="0" smtClean="0"/>
                        <a:t>Had</a:t>
                      </a:r>
                      <a:r>
                        <a:rPr lang="en-US" baseline="0" dirty="0" smtClean="0"/>
                        <a:t> I been working?</a:t>
                      </a:r>
                      <a:endParaRPr lang="en-US" dirty="0"/>
                    </a:p>
                  </a:txBody>
                  <a:tcPr/>
                </a:tc>
              </a:tr>
              <a:tr h="370840">
                <a:tc>
                  <a:txBody>
                    <a:bodyPr/>
                    <a:lstStyle/>
                    <a:p>
                      <a:r>
                        <a:rPr lang="en-US" dirty="0" smtClean="0"/>
                        <a:t>You have been working</a:t>
                      </a:r>
                      <a:endParaRPr lang="en-US" dirty="0"/>
                    </a:p>
                  </a:txBody>
                  <a:tcPr/>
                </a:tc>
                <a:tc>
                  <a:txBody>
                    <a:bodyPr/>
                    <a:lstStyle/>
                    <a:p>
                      <a:r>
                        <a:rPr lang="en-US" dirty="0" smtClean="0"/>
                        <a:t>You have not  been working</a:t>
                      </a:r>
                    </a:p>
                  </a:txBody>
                  <a:tcPr/>
                </a:tc>
                <a:tc>
                  <a:txBody>
                    <a:bodyPr/>
                    <a:lstStyle/>
                    <a:p>
                      <a:r>
                        <a:rPr lang="en-US" dirty="0" smtClean="0"/>
                        <a:t>Had you been working?</a:t>
                      </a:r>
                      <a:endParaRPr lang="en-US" dirty="0"/>
                    </a:p>
                  </a:txBody>
                  <a:tcPr/>
                </a:tc>
              </a:tr>
            </a:tbl>
          </a:graphicData>
        </a:graphic>
      </p:graphicFrame>
    </p:spTree>
    <p:extLst>
      <p:ext uri="{BB962C8B-B14F-4D97-AF65-F5344CB8AC3E}">
        <p14:creationId xmlns:p14="http://schemas.microsoft.com/office/powerpoint/2010/main" val="1786517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85800"/>
            <a:ext cx="7696200" cy="914400"/>
          </a:xfrm>
        </p:spPr>
        <p:txBody>
          <a:bodyPr/>
          <a:lstStyle/>
          <a:p>
            <a:r>
              <a:rPr lang="en-US" dirty="0"/>
              <a:t>The use of the past </a:t>
            </a:r>
            <a:r>
              <a:rPr lang="en-US" dirty="0" smtClean="0"/>
              <a:t>perfect continuous</a:t>
            </a:r>
            <a:endParaRPr lang="en-US" dirty="0"/>
          </a:p>
        </p:txBody>
      </p:sp>
      <p:sp>
        <p:nvSpPr>
          <p:cNvPr id="3" name="Marcador de contenido 2"/>
          <p:cNvSpPr>
            <a:spLocks noGrp="1"/>
          </p:cNvSpPr>
          <p:nvPr>
            <p:ph idx="1"/>
          </p:nvPr>
        </p:nvSpPr>
        <p:spPr>
          <a:xfrm>
            <a:off x="838200" y="1752600"/>
            <a:ext cx="7696200" cy="3962400"/>
          </a:xfrm>
        </p:spPr>
        <p:txBody>
          <a:bodyPr/>
          <a:lstStyle/>
          <a:p>
            <a:r>
              <a:rPr lang="en-US" dirty="0" smtClean="0"/>
              <a:t>We use the past perfect continuous when we are talking about the past and want to talk about  actions that were in progress at an earlier </a:t>
            </a:r>
            <a:r>
              <a:rPr lang="en-US" dirty="0"/>
              <a:t>time in the past. </a:t>
            </a:r>
            <a:endParaRPr lang="en-US" dirty="0" smtClean="0"/>
          </a:p>
          <a:p>
            <a:pPr marL="0" indent="0" algn="ctr">
              <a:buNone/>
            </a:pPr>
            <a:r>
              <a:rPr lang="en-US" i="1" dirty="0" smtClean="0"/>
              <a:t>In other words</a:t>
            </a:r>
            <a:r>
              <a:rPr lang="en-US" dirty="0" smtClean="0"/>
              <a:t>,</a:t>
            </a:r>
            <a:endParaRPr lang="en-US" dirty="0"/>
          </a:p>
          <a:p>
            <a:r>
              <a:rPr lang="en-US" dirty="0" smtClean="0"/>
              <a:t>We </a:t>
            </a:r>
            <a:r>
              <a:rPr lang="en-US" dirty="0"/>
              <a:t>use the past perfect continuous to show that something started in the past and continued up until another action stopped it.</a:t>
            </a:r>
          </a:p>
          <a:p>
            <a:endParaRPr lang="en-US" dirty="0"/>
          </a:p>
        </p:txBody>
      </p:sp>
    </p:spTree>
    <p:extLst>
      <p:ext uri="{BB962C8B-B14F-4D97-AF65-F5344CB8AC3E}">
        <p14:creationId xmlns:p14="http://schemas.microsoft.com/office/powerpoint/2010/main" val="3803496238"/>
      </p:ext>
    </p:extLst>
  </p:cSld>
  <p:clrMapOvr>
    <a:masterClrMapping/>
  </p:clrMapOvr>
</p:sld>
</file>

<file path=ppt/theme/theme1.xml><?xml version="1.0" encoding="utf-8"?>
<a:theme xmlns:a="http://schemas.openxmlformats.org/drawingml/2006/main" name="Tema de Office">
  <a:themeElements>
    <a:clrScheme name="Office Theme 11">
      <a:dk1>
        <a:srgbClr val="005A58"/>
      </a:dk1>
      <a:lt1>
        <a:srgbClr val="FFFFFF"/>
      </a:lt1>
      <a:dk2>
        <a:srgbClr val="0099CC"/>
      </a:dk2>
      <a:lt2>
        <a:srgbClr val="CCECFF"/>
      </a:lt2>
      <a:accent1>
        <a:srgbClr val="005EAC"/>
      </a:accent1>
      <a:accent2>
        <a:srgbClr val="6D6FC7"/>
      </a:accent2>
      <a:accent3>
        <a:srgbClr val="AACAE2"/>
      </a:accent3>
      <a:accent4>
        <a:srgbClr val="DADADA"/>
      </a:accent4>
      <a:accent5>
        <a:srgbClr val="AAB6D2"/>
      </a:accent5>
      <a:accent6>
        <a:srgbClr val="6264B4"/>
      </a:accent6>
      <a:hlink>
        <a:srgbClr val="99CCFF"/>
      </a:hlink>
      <a:folHlink>
        <a:srgbClr val="CCCCFF"/>
      </a:folHlink>
    </a:clrScheme>
    <a:fontScheme name="Office Them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3366"/>
        </a:dk1>
        <a:lt1>
          <a:srgbClr val="FFFFFF"/>
        </a:lt1>
        <a:dk2>
          <a:srgbClr val="0099FF"/>
        </a:dk2>
        <a:lt2>
          <a:srgbClr val="CCFFFF"/>
        </a:lt2>
        <a:accent1>
          <a:srgbClr val="3366CC"/>
        </a:accent1>
        <a:accent2>
          <a:srgbClr val="00B000"/>
        </a:accent2>
        <a:accent3>
          <a:srgbClr val="AACAFF"/>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2">
        <a:dk1>
          <a:srgbClr val="777777"/>
        </a:dk1>
        <a:lt1>
          <a:srgbClr val="FFFFFF"/>
        </a:lt1>
        <a:dk2>
          <a:srgbClr val="999C8E"/>
        </a:dk2>
        <a:lt2>
          <a:srgbClr val="D1D1CB"/>
        </a:lt2>
        <a:accent1>
          <a:srgbClr val="658DA9"/>
        </a:accent1>
        <a:accent2>
          <a:srgbClr val="809EA8"/>
        </a:accent2>
        <a:accent3>
          <a:srgbClr val="CACBC6"/>
        </a:accent3>
        <a:accent4>
          <a:srgbClr val="DADADA"/>
        </a:accent4>
        <a:accent5>
          <a:srgbClr val="B8C5D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3">
        <a:dk1>
          <a:srgbClr val="E6EAD8"/>
        </a:dk1>
        <a:lt1>
          <a:srgbClr val="F4F4E8"/>
        </a:lt1>
        <a:dk2>
          <a:srgbClr val="EAE9DE"/>
        </a:dk2>
        <a:lt2>
          <a:srgbClr val="969696"/>
        </a:lt2>
        <a:accent1>
          <a:srgbClr val="E68B2C"/>
        </a:accent1>
        <a:accent2>
          <a:srgbClr val="F2C977"/>
        </a:accent2>
        <a:accent3>
          <a:srgbClr val="F8F8F2"/>
        </a:accent3>
        <a:accent4>
          <a:srgbClr val="C4C8B8"/>
        </a:accent4>
        <a:accent5>
          <a:srgbClr val="F0C4AC"/>
        </a:accent5>
        <a:accent6>
          <a:srgbClr val="DBB66B"/>
        </a:accent6>
        <a:hlink>
          <a:srgbClr val="980000"/>
        </a:hlink>
        <a:folHlink>
          <a:srgbClr val="660000"/>
        </a:folHlink>
      </a:clrScheme>
      <a:clrMap bg1="lt1" tx1="dk1" bg2="lt2" tx2="dk2" accent1="accent1" accent2="accent2" accent3="accent3" accent4="accent4" accent5="accent5" accent6="accent6" hlink="hlink" folHlink="folHlink"/>
    </a:extraClrScheme>
    <a:extraClrScheme>
      <a:clrScheme name="Office Theme 4">
        <a:dk1>
          <a:srgbClr val="6289D8"/>
        </a:dk1>
        <a:lt1>
          <a:srgbClr val="FFFFFF"/>
        </a:lt1>
        <a:dk2>
          <a:srgbClr val="99CCFF"/>
        </a:dk2>
        <a:lt2>
          <a:srgbClr val="969696"/>
        </a:lt2>
        <a:accent1>
          <a:srgbClr val="C7DABE"/>
        </a:accent1>
        <a:accent2>
          <a:srgbClr val="FF9966"/>
        </a:accent2>
        <a:accent3>
          <a:srgbClr val="FFFFFF"/>
        </a:accent3>
        <a:accent4>
          <a:srgbClr val="5374B8"/>
        </a:accent4>
        <a:accent5>
          <a:srgbClr val="E0EADB"/>
        </a:accent5>
        <a:accent6>
          <a:srgbClr val="E78A5C"/>
        </a:accent6>
        <a:hlink>
          <a:srgbClr val="A8451A"/>
        </a:hlink>
        <a:folHlink>
          <a:srgbClr val="996600"/>
        </a:folHlink>
      </a:clrScheme>
      <a:clrMap bg1="lt1" tx1="dk1" bg2="lt2" tx2="dk2" accent1="accent1" accent2="accent2" accent3="accent3" accent4="accent4" accent5="accent5" accent6="accent6" hlink="hlink" folHlink="folHlink"/>
    </a:extraClrScheme>
    <a:extraClrScheme>
      <a:clrScheme name="Office Theme 5">
        <a:dk1>
          <a:srgbClr val="3E3E5C"/>
        </a:dk1>
        <a:lt1>
          <a:srgbClr val="FFFFFF"/>
        </a:lt1>
        <a:dk2>
          <a:srgbClr val="CCCCFF"/>
        </a:dk2>
        <a:lt2>
          <a:srgbClr val="FFFFFF"/>
        </a:lt2>
        <a:accent1>
          <a:srgbClr val="60597B"/>
        </a:accent1>
        <a:accent2>
          <a:srgbClr val="6666FF"/>
        </a:accent2>
        <a:accent3>
          <a:srgbClr val="E2E2FF"/>
        </a:accent3>
        <a:accent4>
          <a:srgbClr val="DADADA"/>
        </a:accent4>
        <a:accent5>
          <a:srgbClr val="B6B5BF"/>
        </a:accent5>
        <a:accent6>
          <a:srgbClr val="5C5CE7"/>
        </a:accent6>
        <a:hlink>
          <a:srgbClr val="99CCFF"/>
        </a:hlink>
        <a:folHlink>
          <a:srgbClr val="CCECFF"/>
        </a:folHlink>
      </a:clrScheme>
      <a:clrMap bg1="dk2" tx1="lt1" bg2="dk1" tx2="lt2" accent1="accent1" accent2="accent2" accent3="accent3" accent4="accent4" accent5="accent5" accent6="accent6" hlink="hlink" folHlink="folHlink"/>
    </a:extraClrScheme>
    <a:extraClrScheme>
      <a:clrScheme name="Office Theme 6">
        <a:dk1>
          <a:srgbClr val="81DEFF"/>
        </a:dk1>
        <a:lt1>
          <a:srgbClr val="FFFFFF"/>
        </a:lt1>
        <a:dk2>
          <a:srgbClr val="CCECFF"/>
        </a:dk2>
        <a:lt2>
          <a:srgbClr val="808080"/>
        </a:lt2>
        <a:accent1>
          <a:srgbClr val="0099CC"/>
        </a:accent1>
        <a:accent2>
          <a:srgbClr val="CCCCFF"/>
        </a:accent2>
        <a:accent3>
          <a:srgbClr val="FFFFFF"/>
        </a:accent3>
        <a:accent4>
          <a:srgbClr val="6DBDDA"/>
        </a:accent4>
        <a:accent5>
          <a:srgbClr val="AACAE2"/>
        </a:accent5>
        <a:accent6>
          <a:srgbClr val="B9B9E7"/>
        </a:accent6>
        <a:hlink>
          <a:srgbClr val="3333CC"/>
        </a:hlink>
        <a:folHlink>
          <a:srgbClr val="CCCCFF"/>
        </a:folHlink>
      </a:clrScheme>
      <a:clrMap bg1="lt1" tx1="dk1" bg2="lt2" tx2="dk2" accent1="accent1" accent2="accent2" accent3="accent3" accent4="accent4" accent5="accent5" accent6="accent6" hlink="hlink" folHlink="folHlink"/>
    </a:extraClrScheme>
    <a:extraClrScheme>
      <a:clrScheme name="Office Theme 7">
        <a:dk1>
          <a:srgbClr val="777777"/>
        </a:dk1>
        <a:lt1>
          <a:srgbClr val="FFFFFF"/>
        </a:lt1>
        <a:dk2>
          <a:srgbClr val="FFFFD9"/>
        </a:dk2>
        <a:lt2>
          <a:srgbClr val="EAEAEA"/>
        </a:lt2>
        <a:accent1>
          <a:srgbClr val="0099CC"/>
        </a:accent1>
        <a:accent2>
          <a:srgbClr val="33CCCC"/>
        </a:accent2>
        <a:accent3>
          <a:srgbClr val="FFFFE9"/>
        </a:accent3>
        <a:accent4>
          <a:srgbClr val="DADADA"/>
        </a:accent4>
        <a:accent5>
          <a:srgbClr val="AACAE2"/>
        </a:accent5>
        <a:accent6>
          <a:srgbClr val="2DB9B9"/>
        </a:accent6>
        <a:hlink>
          <a:srgbClr val="FFCC66"/>
        </a:hlink>
        <a:folHlink>
          <a:srgbClr val="CCFFFF"/>
        </a:folHlink>
      </a:clrScheme>
      <a:clrMap bg1="dk2" tx1="lt1" bg2="dk1" tx2="lt2" accent1="accent1" accent2="accent2" accent3="accent3" accent4="accent4" accent5="accent5" accent6="accent6" hlink="hlink" folHlink="folHlink"/>
    </a:extraClrScheme>
    <a:extraClrScheme>
      <a:clrScheme name="Office Theme 8">
        <a:dk1>
          <a:srgbClr val="969696"/>
        </a:dk1>
        <a:lt1>
          <a:srgbClr val="FFFFFF"/>
        </a:lt1>
        <a:dk2>
          <a:srgbClr val="DDDDDD"/>
        </a:dk2>
        <a:lt2>
          <a:srgbClr val="333333"/>
        </a:lt2>
        <a:accent1>
          <a:srgbClr val="EAEAEA"/>
        </a:accent1>
        <a:accent2>
          <a:srgbClr val="808080"/>
        </a:accent2>
        <a:accent3>
          <a:srgbClr val="FFFFFF"/>
        </a:accent3>
        <a:accent4>
          <a:srgbClr val="7F7F7F"/>
        </a:accent4>
        <a:accent5>
          <a:srgbClr val="F3F3F3"/>
        </a:accent5>
        <a:accent6>
          <a:srgbClr val="737373"/>
        </a:accent6>
        <a:hlink>
          <a:srgbClr val="4D4D4D"/>
        </a:hlink>
        <a:folHlink>
          <a:srgbClr val="B2B2B2"/>
        </a:folHlink>
      </a:clrScheme>
      <a:clrMap bg1="lt1" tx1="dk1" bg2="lt2" tx2="dk2" accent1="accent1" accent2="accent2" accent3="accent3" accent4="accent4" accent5="accent5" accent6="accent6" hlink="hlink" folHlink="folHlink"/>
    </a:extraClrScheme>
    <a:extraClrScheme>
      <a:clrScheme name="Office Theme 9">
        <a:dk1>
          <a:srgbClr val="5886B4"/>
        </a:dk1>
        <a:lt1>
          <a:srgbClr val="FFFFFF"/>
        </a:lt1>
        <a:dk2>
          <a:srgbClr val="CDF1FF"/>
        </a:dk2>
        <a:lt2>
          <a:srgbClr val="808080"/>
        </a:lt2>
        <a:accent1>
          <a:srgbClr val="BBE0E3"/>
        </a:accent1>
        <a:accent2>
          <a:srgbClr val="333399"/>
        </a:accent2>
        <a:accent3>
          <a:srgbClr val="FFFFFF"/>
        </a:accent3>
        <a:accent4>
          <a:srgbClr val="4A7299"/>
        </a:accent4>
        <a:accent5>
          <a:srgbClr val="DAEDEF"/>
        </a:accent5>
        <a:accent6>
          <a:srgbClr val="2D2D8A"/>
        </a:accent6>
        <a:hlink>
          <a:srgbClr val="009999"/>
        </a:hlink>
        <a:folHlink>
          <a:srgbClr val="000099"/>
        </a:folHlink>
      </a:clrScheme>
      <a:clrMap bg1="lt1" tx1="dk1" bg2="lt2" tx2="dk2" accent1="accent1" accent2="accent2" accent3="accent3" accent4="accent4" accent5="accent5" accent6="accent6" hlink="hlink" folHlink="folHlink"/>
    </a:extraClrScheme>
    <a:extraClrScheme>
      <a:clrScheme name="Office Theme 10">
        <a:dk1>
          <a:srgbClr val="5886B4"/>
        </a:dk1>
        <a:lt1>
          <a:srgbClr val="F4F4E8"/>
        </a:lt1>
        <a:dk2>
          <a:srgbClr val="00AAE6"/>
        </a:dk2>
        <a:lt2>
          <a:srgbClr val="808080"/>
        </a:lt2>
        <a:accent1>
          <a:srgbClr val="D0E2F5"/>
        </a:accent1>
        <a:accent2>
          <a:srgbClr val="6699CC"/>
        </a:accent2>
        <a:accent3>
          <a:srgbClr val="F8F8F2"/>
        </a:accent3>
        <a:accent4>
          <a:srgbClr val="4A7299"/>
        </a:accent4>
        <a:accent5>
          <a:srgbClr val="E4EEF9"/>
        </a:accent5>
        <a:accent6>
          <a:srgbClr val="5C8AB9"/>
        </a:accent6>
        <a:hlink>
          <a:srgbClr val="FF6600"/>
        </a:hlink>
        <a:folHlink>
          <a:srgbClr val="993300"/>
        </a:folHlink>
      </a:clrScheme>
      <a:clrMap bg1="lt1" tx1="dk1" bg2="lt2" tx2="dk2" accent1="accent1" accent2="accent2" accent3="accent3" accent4="accent4" accent5="accent5" accent6="accent6" hlink="hlink" folHlink="folHlink"/>
    </a:extraClrScheme>
    <a:extraClrScheme>
      <a:clrScheme name="Office Theme 11">
        <a:dk1>
          <a:srgbClr val="005A58"/>
        </a:dk1>
        <a:lt1>
          <a:srgbClr val="FFFFFF"/>
        </a:lt1>
        <a:dk2>
          <a:srgbClr val="0099CC"/>
        </a:dk2>
        <a:lt2>
          <a:srgbClr val="CCECFF"/>
        </a:lt2>
        <a:accent1>
          <a:srgbClr val="005EAC"/>
        </a:accent1>
        <a:accent2>
          <a:srgbClr val="6D6FC7"/>
        </a:accent2>
        <a:accent3>
          <a:srgbClr val="AACAE2"/>
        </a:accent3>
        <a:accent4>
          <a:srgbClr val="DADADA"/>
        </a:accent4>
        <a:accent5>
          <a:srgbClr val="AAB6D2"/>
        </a:accent5>
        <a:accent6>
          <a:srgbClr val="6264B4"/>
        </a:accent6>
        <a:hlink>
          <a:srgbClr val="99CCFF"/>
        </a:hlink>
        <a:folHlink>
          <a:srgbClr val="CCCCFF"/>
        </a:folHlink>
      </a:clrScheme>
      <a:clrMap bg1="dk2" tx1="lt1" bg2="dk1" tx2="lt2" accent1="accent1" accent2="accent2" accent3="accent3" accent4="accent4" accent5="accent5" accent6="accent6" hlink="hlink" folHlink="folHlink"/>
    </a:extraClrScheme>
    <a:extraClrScheme>
      <a:clrScheme name="Office Theme 12">
        <a:dk1>
          <a:srgbClr val="336699"/>
        </a:dk1>
        <a:lt1>
          <a:srgbClr val="FFFFFF"/>
        </a:lt1>
        <a:dk2>
          <a:srgbClr val="99CCFF"/>
        </a:dk2>
        <a:lt2>
          <a:srgbClr val="E3EBF1"/>
        </a:lt2>
        <a:accent1>
          <a:srgbClr val="003399"/>
        </a:accent1>
        <a:accent2>
          <a:srgbClr val="457A8B"/>
        </a:accent2>
        <a:accent3>
          <a:srgbClr val="CAE2FF"/>
        </a:accent3>
        <a:accent4>
          <a:srgbClr val="DADADA"/>
        </a:accent4>
        <a:accent5>
          <a:srgbClr val="AAADCA"/>
        </a:accent5>
        <a:accent6>
          <a:srgbClr val="3E6E7D"/>
        </a:accent6>
        <a:hlink>
          <a:srgbClr val="66CCFF"/>
        </a:hlink>
        <a:folHlink>
          <a:srgbClr val="CCECFF"/>
        </a:folHlink>
      </a:clrScheme>
      <a:clrMap bg1="dk2" tx1="lt1" bg2="dk1" tx2="lt2" accent1="accent1" accent2="accent2" accent3="accent3" accent4="accent4" accent5="accent5" accent6="accent6" hlink="hlink" folHlink="folHlink"/>
    </a:extraClrScheme>
    <a:extraClrScheme>
      <a:clrScheme name="Office Theme 13">
        <a:dk1>
          <a:srgbClr val="003366"/>
        </a:dk1>
        <a:lt1>
          <a:srgbClr val="CCFFFF"/>
        </a:lt1>
        <a:dk2>
          <a:srgbClr val="6699FF"/>
        </a:dk2>
        <a:lt2>
          <a:srgbClr val="0785DB"/>
        </a:lt2>
        <a:accent1>
          <a:srgbClr val="4B78D3"/>
        </a:accent1>
        <a:accent2>
          <a:srgbClr val="00B000"/>
        </a:accent2>
        <a:accent3>
          <a:srgbClr val="B8CAFF"/>
        </a:accent3>
        <a:accent4>
          <a:srgbClr val="AEDADA"/>
        </a:accent4>
        <a:accent5>
          <a:srgbClr val="B1BEE6"/>
        </a:accent5>
        <a:accent6>
          <a:srgbClr val="009F00"/>
        </a:accent6>
        <a:hlink>
          <a:srgbClr val="66CCFF"/>
        </a:hlink>
        <a:folHlink>
          <a:srgbClr val="CCFFCC"/>
        </a:folHlink>
      </a:clrScheme>
      <a:clrMap bg1="dk2" tx1="lt1" bg2="dk1" tx2="lt2" accent1="accent1" accent2="accent2" accent3="accent3" accent4="accent4" accent5="accent5" accent6="accent6" hlink="hlink" folHlink="folHlink"/>
    </a:extraClrScheme>
    <a:extraClrScheme>
      <a:clrScheme name="Office Theme 14">
        <a:dk1>
          <a:srgbClr val="81DEFF"/>
        </a:dk1>
        <a:lt1>
          <a:srgbClr val="FFFFFF"/>
        </a:lt1>
        <a:dk2>
          <a:srgbClr val="CCECFF"/>
        </a:dk2>
        <a:lt2>
          <a:srgbClr val="808080"/>
        </a:lt2>
        <a:accent1>
          <a:srgbClr val="0B6FC1"/>
        </a:accent1>
        <a:accent2>
          <a:srgbClr val="CCCCFF"/>
        </a:accent2>
        <a:accent3>
          <a:srgbClr val="FFFFFF"/>
        </a:accent3>
        <a:accent4>
          <a:srgbClr val="6DBDDA"/>
        </a:accent4>
        <a:accent5>
          <a:srgbClr val="AABBDD"/>
        </a:accent5>
        <a:accent6>
          <a:srgbClr val="B9B9E7"/>
        </a:accent6>
        <a:hlink>
          <a:srgbClr val="3333CC"/>
        </a:hlink>
        <a:folHlink>
          <a:srgbClr val="CCCCFF"/>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DDEF043-05CD-4D6C-BE80-AF21ED34D6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Plantilla de diseño de gel azul</Template>
  <TotalTime>67</TotalTime>
  <Words>601</Words>
  <Application>Microsoft Office PowerPoint</Application>
  <PresentationFormat>Presentación en pantalla (4:3)</PresentationFormat>
  <Paragraphs>87</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Arial Black</vt:lpstr>
      <vt:lpstr>Myriad Pro</vt:lpstr>
      <vt:lpstr>Wingdings</vt:lpstr>
      <vt:lpstr>Tema de Office</vt:lpstr>
      <vt:lpstr>Past Perfect Simple &amp; Continuous, Past Simple</vt:lpstr>
      <vt:lpstr>Past Perfect Simple</vt:lpstr>
      <vt:lpstr>Form of the past perfect simple:</vt:lpstr>
      <vt:lpstr>Note:</vt:lpstr>
      <vt:lpstr>The use of the past perfect simple</vt:lpstr>
      <vt:lpstr>Examples:</vt:lpstr>
      <vt:lpstr>Past Perfect Continuous ( Progressive)</vt:lpstr>
      <vt:lpstr>Form of the past perfect continuous: </vt:lpstr>
      <vt:lpstr>The use of the past perfect continuous</vt:lpstr>
      <vt:lpstr>Examples:</vt:lpstr>
      <vt:lpstr>Another use </vt:lpstr>
      <vt:lpstr>The Past Simple</vt:lpstr>
      <vt:lpstr>Remember that…..</vt:lpstr>
      <vt:lpstr>Regular verbs </vt:lpstr>
      <vt:lpstr>The use of the past simple</vt:lpstr>
      <vt:lpstr>Continuing with the rules</vt:lpstr>
    </vt:vector>
  </TitlesOfParts>
  <Manager/>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Past perfect simple &amp; continuous, past simple</dc:title>
  <dc:subject/>
  <dc:creator>Any Quinonez de Pineda</dc:creator>
  <cp:keywords/>
  <dc:description/>
  <cp:lastModifiedBy>Any Quinonez de Pineda</cp:lastModifiedBy>
  <cp:revision>8</cp:revision>
  <dcterms:created xsi:type="dcterms:W3CDTF">2015-05-17T22:40:00Z</dcterms:created>
  <dcterms:modified xsi:type="dcterms:W3CDTF">2015-05-17T23:47:24Z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TC010721193082</vt:lpwstr>
  </property>
</Properties>
</file>