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GERUNDS AND INFINITIVES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4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Verb + Gerund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admit          enjoy         keep      suggest      avoid     appreciate     can’t help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Mind             miss          postpone     don’t mind     quit      recall     defend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Delay     dislike     finish     imagine     mention     recommend     report</a:t>
            </a:r>
          </a:p>
          <a:p>
            <a:r>
              <a:rPr lang="en-US" smtClean="0">
                <a:solidFill>
                  <a:schemeClr val="tx1"/>
                </a:solidFill>
              </a:rPr>
              <a:t>Resent     resist     </a:t>
            </a:r>
            <a:r>
              <a:rPr lang="en-US" dirty="0" smtClean="0">
                <a:solidFill>
                  <a:schemeClr val="tx1"/>
                </a:solidFill>
              </a:rPr>
              <a:t>risk     tolerate     understand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I enjoy traveling with my family to </a:t>
            </a:r>
            <a:r>
              <a:rPr lang="en-US" sz="2400" b="1" dirty="0" err="1">
                <a:solidFill>
                  <a:schemeClr val="tx1"/>
                </a:solidFill>
              </a:rPr>
              <a:t>Tela</a:t>
            </a:r>
            <a:r>
              <a:rPr lang="en-US" sz="2400" b="1" dirty="0">
                <a:solidFill>
                  <a:schemeClr val="tx1"/>
                </a:solidFill>
              </a:rPr>
              <a:t> in Summer.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She keeps talking about her daughter. I’m bored.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I recall leaving my keys on the desk.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I suggest going to </a:t>
            </a:r>
            <a:r>
              <a:rPr lang="en-US" sz="2400" b="1" dirty="0" err="1">
                <a:solidFill>
                  <a:schemeClr val="tx1"/>
                </a:solidFill>
              </a:rPr>
              <a:t>Roatan</a:t>
            </a:r>
            <a:r>
              <a:rPr lang="en-US" sz="2400" b="1" dirty="0">
                <a:solidFill>
                  <a:schemeClr val="tx1"/>
                </a:solidFill>
              </a:rPr>
              <a:t> instead of </a:t>
            </a:r>
            <a:r>
              <a:rPr lang="en-US" sz="2400" b="1" dirty="0" err="1">
                <a:solidFill>
                  <a:schemeClr val="tx1"/>
                </a:solidFill>
              </a:rPr>
              <a:t>Tela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I avoid eating greasy food and sweets.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I don’t mind traveling with you to </a:t>
            </a:r>
            <a:r>
              <a:rPr lang="en-US" sz="2400" b="1" dirty="0" err="1">
                <a:solidFill>
                  <a:schemeClr val="tx1"/>
                </a:solidFill>
              </a:rPr>
              <a:t>Siguatepeque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Luis dislikes eating </a:t>
            </a:r>
            <a:r>
              <a:rPr lang="en-US" sz="2400" b="1" dirty="0" err="1">
                <a:solidFill>
                  <a:schemeClr val="tx1"/>
                </a:solidFill>
              </a:rPr>
              <a:t>Mondongo</a:t>
            </a:r>
            <a:r>
              <a:rPr lang="en-US" sz="2400" dirty="0">
                <a:solidFill>
                  <a:schemeClr val="tx1"/>
                </a:solidFill>
              </a:rPr>
              <a:t> soup.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3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VERB + INFINITIVE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agree     appear     arrange     ask     choose     claim     decide     demand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Deserve      expect     fail     hesitate     hope     intend     learn     manage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Need     offer     plan     prepare     pretend     promise     refuse     seem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Swear      tend     threaten     wait     want     wish     would like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72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tx1"/>
                </a:solidFill>
              </a:rPr>
              <a:t>The players appear to be tired.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Thank God the driver managed to control the bus.</a:t>
            </a:r>
          </a:p>
          <a:p>
            <a:r>
              <a:rPr lang="en-US" sz="2000" dirty="0">
                <a:solidFill>
                  <a:schemeClr val="tx1"/>
                </a:solidFill>
              </a:rPr>
              <a:t>We need to buy a new </a:t>
            </a:r>
            <a:r>
              <a:rPr lang="en-US" sz="2000" dirty="0" err="1">
                <a:solidFill>
                  <a:schemeClr val="tx1"/>
                </a:solidFill>
              </a:rPr>
              <a:t>tv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r>
              <a:rPr lang="en-US" sz="2000" dirty="0">
                <a:solidFill>
                  <a:schemeClr val="tx1"/>
                </a:solidFill>
              </a:rPr>
              <a:t>Mary wants to go to La </a:t>
            </a:r>
            <a:r>
              <a:rPr lang="en-US" sz="2000" dirty="0" err="1">
                <a:solidFill>
                  <a:schemeClr val="tx1"/>
                </a:solidFill>
              </a:rPr>
              <a:t>Ceiba</a:t>
            </a:r>
            <a:r>
              <a:rPr lang="en-US" sz="2000" dirty="0">
                <a:solidFill>
                  <a:schemeClr val="tx1"/>
                </a:solidFill>
              </a:rPr>
              <a:t> on Holy Week.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doctor would like to check him again.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man pretended to be a doctor.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thief refused to enter into the police car.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Verb + object + infinitive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Teach     request     allow     ask     advise     encourage      urge     warn     invite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Expect     cause     forbid     force     help     instruct     leave     need     oblige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Order     permit     recommend      remind     tell     tempt     want     wish     beg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82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chemeClr val="tx1"/>
                </a:solidFill>
              </a:rPr>
              <a:t>The teacher allowed us to eat in class.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policemen forced him to enter the car.</a:t>
            </a:r>
          </a:p>
          <a:p>
            <a:r>
              <a:rPr lang="en-US" sz="2000" dirty="0">
                <a:solidFill>
                  <a:schemeClr val="tx1"/>
                </a:solidFill>
              </a:rPr>
              <a:t>She invited my family to travel to her beach house.</a:t>
            </a:r>
          </a:p>
          <a:p>
            <a:r>
              <a:rPr lang="en-US" sz="2000" dirty="0">
                <a:solidFill>
                  <a:schemeClr val="tx1"/>
                </a:solidFill>
              </a:rPr>
              <a:t>Carlos reminded me to pay the electricity bill.</a:t>
            </a:r>
          </a:p>
          <a:p>
            <a:r>
              <a:rPr lang="en-US" sz="2000" dirty="0">
                <a:solidFill>
                  <a:schemeClr val="tx1"/>
                </a:solidFill>
              </a:rPr>
              <a:t>I taught my little boy how to ride on a bike.</a:t>
            </a:r>
          </a:p>
          <a:p>
            <a:r>
              <a:rPr lang="en-US" sz="2000" dirty="0">
                <a:solidFill>
                  <a:schemeClr val="tx1"/>
                </a:solidFill>
              </a:rPr>
              <a:t>I would like all the employees to work this Saturday morning.</a:t>
            </a:r>
          </a:p>
          <a:p>
            <a:r>
              <a:rPr lang="en-US" sz="2000" dirty="0">
                <a:solidFill>
                  <a:schemeClr val="tx1"/>
                </a:solidFill>
              </a:rPr>
              <a:t>I will tell her to buy the tickets for 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95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Adjectives + Infinitive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happy      ready      organized     lucky     fortunate     glad     pleased     delighted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Calm     eager     reluctant     angry      awful     cold     confident     worried     delicious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Hot      hungry     smart      prepared     short     ugly     wild     perfect     gorgeous  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60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I am glad to work with you.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are delighted to have you here.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am ready to begin the race.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Most of the students are eager to participate in the social project.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Pablito</a:t>
            </a:r>
            <a:r>
              <a:rPr lang="en-US" dirty="0" smtClean="0">
                <a:solidFill>
                  <a:schemeClr val="tx1"/>
                </a:solidFill>
              </a:rPr>
              <a:t> is reluctant to be part of the Christmas program.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He is lucky to be married with her.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It is too hot to wear a jacket.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am very happy to see you.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00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Verbs followed by an object and a base form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She helped her daughter expand her business.</a:t>
            </a:r>
          </a:p>
          <a:p>
            <a:r>
              <a:rPr lang="en-US" dirty="0">
                <a:solidFill>
                  <a:schemeClr val="tx1"/>
                </a:solidFill>
              </a:rPr>
              <a:t>I always hear her cry at night.</a:t>
            </a:r>
          </a:p>
          <a:p>
            <a:r>
              <a:rPr lang="en-US" dirty="0">
                <a:solidFill>
                  <a:schemeClr val="tx1"/>
                </a:solidFill>
              </a:rPr>
              <a:t>I saw her work all day.</a:t>
            </a:r>
          </a:p>
          <a:p>
            <a:r>
              <a:rPr lang="en-US" dirty="0">
                <a:solidFill>
                  <a:schemeClr val="tx1"/>
                </a:solidFill>
              </a:rPr>
              <a:t>They watched him do his homework.</a:t>
            </a:r>
          </a:p>
          <a:p>
            <a:r>
              <a:rPr lang="en-US" dirty="0">
                <a:solidFill>
                  <a:schemeClr val="tx1"/>
                </a:solidFill>
              </a:rPr>
              <a:t>We noticed John get angry after the game.</a:t>
            </a:r>
          </a:p>
          <a:p>
            <a:r>
              <a:rPr lang="en-US" dirty="0">
                <a:solidFill>
                  <a:schemeClr val="tx1"/>
                </a:solidFill>
              </a:rPr>
              <a:t>She makes her son clean the house on Saturday mornings.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Thanks for letting me play with your toys.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97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solidFill>
                  <a:schemeClr val="tx1"/>
                </a:solidFill>
              </a:rPr>
              <a:t>GERUNDS AND INFINITIVES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Verbs followed by a Gerund or an Infinitive without a change in meaning.</a:t>
            </a:r>
          </a:p>
          <a:p>
            <a:pPr marL="514350" indent="-514350">
              <a:buAutoNum type="arabicParenR"/>
            </a:pPr>
            <a:r>
              <a:rPr lang="en-US" b="1" dirty="0">
                <a:solidFill>
                  <a:schemeClr val="tx1"/>
                </a:solidFill>
              </a:rPr>
              <a:t>Can’t bear           </a:t>
            </a:r>
            <a:r>
              <a:rPr lang="en-US" b="1" dirty="0" smtClean="0">
                <a:solidFill>
                  <a:schemeClr val="tx1"/>
                </a:solidFill>
              </a:rPr>
              <a:t>                   </a:t>
            </a:r>
            <a:r>
              <a:rPr lang="en-US" b="1" dirty="0">
                <a:solidFill>
                  <a:schemeClr val="tx1"/>
                </a:solidFill>
              </a:rPr>
              <a:t>7) Love </a:t>
            </a:r>
          </a:p>
          <a:p>
            <a:pPr marL="514350" indent="-514350">
              <a:buAutoNum type="arabicParenR" startAt="2"/>
            </a:pPr>
            <a:r>
              <a:rPr lang="en-US" b="1" dirty="0">
                <a:solidFill>
                  <a:schemeClr val="tx1"/>
                </a:solidFill>
              </a:rPr>
              <a:t>Can’t Stand            </a:t>
            </a:r>
            <a:r>
              <a:rPr lang="en-US" b="1" dirty="0" smtClean="0">
                <a:solidFill>
                  <a:schemeClr val="tx1"/>
                </a:solidFill>
              </a:rPr>
              <a:t>              8</a:t>
            </a:r>
            <a:r>
              <a:rPr lang="en-US" b="1" dirty="0">
                <a:solidFill>
                  <a:schemeClr val="tx1"/>
                </a:solidFill>
              </a:rPr>
              <a:t>) Neglect</a:t>
            </a:r>
          </a:p>
          <a:p>
            <a:pPr marL="514350" indent="-514350">
              <a:buAutoNum type="arabicParenR" startAt="3"/>
            </a:pPr>
            <a:r>
              <a:rPr lang="en-US" b="1" dirty="0">
                <a:solidFill>
                  <a:schemeClr val="tx1"/>
                </a:solidFill>
              </a:rPr>
              <a:t>Cease                     </a:t>
            </a:r>
            <a:r>
              <a:rPr lang="en-US" b="1" dirty="0" smtClean="0">
                <a:solidFill>
                  <a:schemeClr val="tx1"/>
                </a:solidFill>
              </a:rPr>
              <a:t>                 </a:t>
            </a:r>
            <a:r>
              <a:rPr lang="en-US" b="1" dirty="0">
                <a:solidFill>
                  <a:schemeClr val="tx1"/>
                </a:solidFill>
              </a:rPr>
              <a:t>9) Prefer</a:t>
            </a:r>
          </a:p>
          <a:p>
            <a:pPr marL="514350" indent="-514350">
              <a:buAutoNum type="arabicParenR" startAt="4"/>
            </a:pPr>
            <a:r>
              <a:rPr lang="en-US" b="1" dirty="0">
                <a:solidFill>
                  <a:schemeClr val="tx1"/>
                </a:solidFill>
              </a:rPr>
              <a:t>Continue             </a:t>
            </a:r>
            <a:r>
              <a:rPr lang="en-US" b="1" dirty="0" smtClean="0">
                <a:solidFill>
                  <a:schemeClr val="tx1"/>
                </a:solidFill>
              </a:rPr>
              <a:t>               </a:t>
            </a:r>
            <a:r>
              <a:rPr lang="en-US" b="1" dirty="0">
                <a:solidFill>
                  <a:schemeClr val="tx1"/>
                </a:solidFill>
              </a:rPr>
              <a:t>10) Propose </a:t>
            </a:r>
          </a:p>
          <a:p>
            <a:pPr marL="514350" indent="-514350">
              <a:buAutoNum type="arabicParenR" startAt="5"/>
            </a:pPr>
            <a:r>
              <a:rPr lang="en-US" b="1" dirty="0">
                <a:solidFill>
                  <a:schemeClr val="tx1"/>
                </a:solidFill>
              </a:rPr>
              <a:t>Hate                      </a:t>
            </a:r>
            <a:r>
              <a:rPr lang="en-US" b="1" dirty="0" smtClean="0">
                <a:solidFill>
                  <a:schemeClr val="tx1"/>
                </a:solidFill>
              </a:rPr>
              <a:t>              11</a:t>
            </a:r>
            <a:r>
              <a:rPr lang="en-US" b="1" dirty="0">
                <a:solidFill>
                  <a:schemeClr val="tx1"/>
                </a:solidFill>
              </a:rPr>
              <a:t>) Begin</a:t>
            </a:r>
          </a:p>
          <a:p>
            <a:pPr marL="514350" indent="-514350">
              <a:buAutoNum type="arabicParenR" startAt="6"/>
            </a:pPr>
            <a:r>
              <a:rPr lang="en-US" b="1" dirty="0">
                <a:solidFill>
                  <a:schemeClr val="tx1"/>
                </a:solidFill>
              </a:rPr>
              <a:t>Like                       </a:t>
            </a:r>
            <a:r>
              <a:rPr lang="en-US" b="1" dirty="0" smtClean="0">
                <a:solidFill>
                  <a:schemeClr val="tx1"/>
                </a:solidFill>
              </a:rPr>
              <a:t>              12</a:t>
            </a:r>
            <a:r>
              <a:rPr lang="en-US" b="1" dirty="0">
                <a:solidFill>
                  <a:schemeClr val="tx1"/>
                </a:solidFill>
              </a:rPr>
              <a:t>) Start</a:t>
            </a:r>
          </a:p>
          <a:p>
            <a:r>
              <a:rPr lang="en-US" b="1" dirty="0">
                <a:solidFill>
                  <a:schemeClr val="tx1"/>
                </a:solidFill>
              </a:rPr>
              <a:t>                                     </a:t>
            </a:r>
            <a:r>
              <a:rPr lang="en-US" b="1" dirty="0" smtClean="0">
                <a:solidFill>
                  <a:schemeClr val="tx1"/>
                </a:solidFill>
              </a:rPr>
              <a:t>              13</a:t>
            </a:r>
            <a:r>
              <a:rPr lang="en-US" b="1" dirty="0">
                <a:solidFill>
                  <a:schemeClr val="tx1"/>
                </a:solidFill>
              </a:rPr>
              <a:t>) Try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06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chemeClr val="tx1"/>
                </a:solidFill>
              </a:rPr>
              <a:t>SENTENCES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I can’t stand living in this horrible town.</a:t>
            </a:r>
          </a:p>
          <a:p>
            <a:r>
              <a:rPr lang="en-US" b="1" dirty="0">
                <a:solidFill>
                  <a:schemeClr val="tx1"/>
                </a:solidFill>
              </a:rPr>
              <a:t>I can’t stand to live in this horrible town.</a:t>
            </a:r>
          </a:p>
          <a:p>
            <a:r>
              <a:rPr lang="en-US" b="1" dirty="0">
                <a:solidFill>
                  <a:schemeClr val="tx1"/>
                </a:solidFill>
              </a:rPr>
              <a:t>She can’t bear spending time with Robert’s older brother.</a:t>
            </a:r>
          </a:p>
          <a:p>
            <a:r>
              <a:rPr lang="en-US" b="1" dirty="0">
                <a:solidFill>
                  <a:schemeClr val="tx1"/>
                </a:solidFill>
              </a:rPr>
              <a:t>She can’t bear to spend time with Robert’s older brother.</a:t>
            </a:r>
          </a:p>
          <a:p>
            <a:r>
              <a:rPr lang="en-US" b="1" dirty="0">
                <a:solidFill>
                  <a:schemeClr val="tx1"/>
                </a:solidFill>
              </a:rPr>
              <a:t>The government ceased charging new taxes to the enterprises.</a:t>
            </a:r>
          </a:p>
          <a:p>
            <a:r>
              <a:rPr lang="en-US" b="1" dirty="0">
                <a:solidFill>
                  <a:schemeClr val="tx1"/>
                </a:solidFill>
              </a:rPr>
              <a:t>The government ceased to charge new taxes to the enterprises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will try eating more healthy.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will try to eat more healthy.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65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He will continue doing a lot of noise with those drums.</a:t>
            </a:r>
          </a:p>
          <a:p>
            <a:r>
              <a:rPr lang="en-US" b="1" dirty="0">
                <a:solidFill>
                  <a:schemeClr val="tx1"/>
                </a:solidFill>
              </a:rPr>
              <a:t>He will continue to do a lot of noise with those drums.</a:t>
            </a:r>
          </a:p>
          <a:p>
            <a:r>
              <a:rPr lang="en-US" b="1" dirty="0">
                <a:solidFill>
                  <a:schemeClr val="tx1"/>
                </a:solidFill>
              </a:rPr>
              <a:t>Mary hates washing dishes after dinner.</a:t>
            </a:r>
          </a:p>
          <a:p>
            <a:r>
              <a:rPr lang="en-US" b="1" dirty="0">
                <a:solidFill>
                  <a:schemeClr val="tx1"/>
                </a:solidFill>
              </a:rPr>
              <a:t>Mary hates to wash dishes after dinner.</a:t>
            </a:r>
          </a:p>
          <a:p>
            <a:r>
              <a:rPr lang="en-US" b="1" dirty="0">
                <a:solidFill>
                  <a:schemeClr val="tx1"/>
                </a:solidFill>
              </a:rPr>
              <a:t>Peter likes playing soccer on Sunday mornings.</a:t>
            </a:r>
          </a:p>
          <a:p>
            <a:r>
              <a:rPr lang="en-US" b="1" dirty="0">
                <a:solidFill>
                  <a:schemeClr val="tx1"/>
                </a:solidFill>
              </a:rPr>
              <a:t>Peter likes to play soccer on Sunday mornings.</a:t>
            </a:r>
          </a:p>
          <a:p>
            <a:r>
              <a:rPr lang="en-US" b="1" dirty="0">
                <a:solidFill>
                  <a:schemeClr val="tx1"/>
                </a:solidFill>
              </a:rPr>
              <a:t>I love spending time with my nephews.</a:t>
            </a:r>
          </a:p>
          <a:p>
            <a:r>
              <a:rPr lang="en-US" b="1" dirty="0">
                <a:solidFill>
                  <a:schemeClr val="tx1"/>
                </a:solidFill>
              </a:rPr>
              <a:t>I love to spend time with my nephews.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94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He neglected taking care of his little brother.</a:t>
            </a:r>
          </a:p>
          <a:p>
            <a:r>
              <a:rPr lang="en-US" b="1" dirty="0">
                <a:solidFill>
                  <a:schemeClr val="tx1"/>
                </a:solidFill>
              </a:rPr>
              <a:t>He neglected to take care of his little brother.</a:t>
            </a:r>
          </a:p>
          <a:p>
            <a:r>
              <a:rPr lang="en-US" b="1" dirty="0">
                <a:solidFill>
                  <a:schemeClr val="tx1"/>
                </a:solidFill>
              </a:rPr>
              <a:t>Susan prefers running than doing exercise at the gym.</a:t>
            </a:r>
          </a:p>
          <a:p>
            <a:r>
              <a:rPr lang="en-US" b="1" dirty="0">
                <a:solidFill>
                  <a:prstClr val="black"/>
                </a:solidFill>
              </a:rPr>
              <a:t>Susan prefers to run than doing exercise at the gym.</a:t>
            </a:r>
          </a:p>
          <a:p>
            <a:r>
              <a:rPr lang="en-US" b="1" dirty="0">
                <a:solidFill>
                  <a:prstClr val="black"/>
                </a:solidFill>
              </a:rPr>
              <a:t>I’m sure he’ll propose eating Chinese food.</a:t>
            </a:r>
          </a:p>
          <a:p>
            <a:r>
              <a:rPr lang="en-US" b="1" dirty="0">
                <a:solidFill>
                  <a:prstClr val="black"/>
                </a:solidFill>
              </a:rPr>
              <a:t>I’m sure he’ll propose to eat Chinese food.</a:t>
            </a:r>
          </a:p>
          <a:p>
            <a:r>
              <a:rPr lang="en-US" b="1" dirty="0">
                <a:solidFill>
                  <a:prstClr val="black"/>
                </a:solidFill>
              </a:rPr>
              <a:t>She will begin crying again.</a:t>
            </a:r>
          </a:p>
          <a:p>
            <a:pPr lvl="0"/>
            <a:r>
              <a:rPr lang="en-US" b="1" dirty="0">
                <a:solidFill>
                  <a:prstClr val="black"/>
                </a:solidFill>
              </a:rPr>
              <a:t>She will begin to cry again.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90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Verbs followed by a Gerund or an Infinitive with a change in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solidFill>
                  <a:schemeClr val="tx1"/>
                </a:solidFill>
              </a:rPr>
              <a:t>Remember + Infinitive</a:t>
            </a:r>
            <a:r>
              <a:rPr lang="en-US" b="1" dirty="0">
                <a:solidFill>
                  <a:schemeClr val="tx1"/>
                </a:solidFill>
              </a:rPr>
              <a:t>: Remember to do something important.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 - I remembered to buy my mom’s medicine.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 - She didn’t remember to turn off the stove.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 - Carlos won’t remember to pay all the bills.</a:t>
            </a:r>
          </a:p>
          <a:p>
            <a:pPr lvl="0"/>
            <a:r>
              <a:rPr lang="en-US" dirty="0" smtClean="0"/>
              <a:t> </a:t>
            </a:r>
            <a:r>
              <a:rPr lang="en-US" sz="2400" b="1" u="sng" dirty="0">
                <a:solidFill>
                  <a:prstClr val="black"/>
                </a:solidFill>
              </a:rPr>
              <a:t>Remember + Gerund:</a:t>
            </a:r>
            <a:r>
              <a:rPr lang="en-US" sz="2400" b="1" dirty="0">
                <a:solidFill>
                  <a:prstClr val="black"/>
                </a:solidFill>
              </a:rPr>
              <a:t> Remember something that happened in the past.</a:t>
            </a:r>
          </a:p>
          <a:p>
            <a:pPr marL="0" lvl="0" indent="0">
              <a:buNone/>
            </a:pPr>
            <a:r>
              <a:rPr lang="en-US" sz="2400" b="1" dirty="0">
                <a:solidFill>
                  <a:prstClr val="black"/>
                </a:solidFill>
              </a:rPr>
              <a:t> - Marco remembers visiting his uncle when he </a:t>
            </a:r>
            <a:r>
              <a:rPr lang="en-US" sz="2400" b="1" dirty="0" smtClean="0">
                <a:solidFill>
                  <a:prstClr val="black"/>
                </a:solidFill>
              </a:rPr>
              <a:t>was  </a:t>
            </a:r>
            <a:r>
              <a:rPr lang="en-US" sz="2400" b="1" dirty="0">
                <a:solidFill>
                  <a:prstClr val="black"/>
                </a:solidFill>
              </a:rPr>
              <a:t>a kid.</a:t>
            </a:r>
          </a:p>
          <a:p>
            <a:pPr marL="0" lvl="0" indent="0">
              <a:buNone/>
            </a:pPr>
            <a:r>
              <a:rPr lang="en-US" sz="2400" b="1" dirty="0">
                <a:solidFill>
                  <a:prstClr val="black"/>
                </a:solidFill>
              </a:rPr>
              <a:t>- I remember seeing the ocean for the first time.</a:t>
            </a:r>
          </a:p>
          <a:p>
            <a:pPr marL="0" lvl="0" indent="0">
              <a:buNone/>
            </a:pPr>
            <a:r>
              <a:rPr lang="en-US" sz="2400" b="1" dirty="0">
                <a:solidFill>
                  <a:prstClr val="black"/>
                </a:solidFill>
              </a:rPr>
              <a:t>- Luis doesn’t remember insulting the waitress. He was very drunk.</a:t>
            </a:r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2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>
                <a:solidFill>
                  <a:schemeClr val="tx1"/>
                </a:solidFill>
              </a:rPr>
              <a:t>Forget + Infinitive:</a:t>
            </a:r>
            <a:r>
              <a:rPr lang="en-US" b="1" dirty="0">
                <a:solidFill>
                  <a:schemeClr val="tx1"/>
                </a:solidFill>
              </a:rPr>
              <a:t> Forget to do something important.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Marco forgot to bring his office keys again.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My brother never forgets to check his car before traveling.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I am sure Carlos will forget to call you early tomorrow.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Forget + Gerund:</a:t>
            </a:r>
            <a:r>
              <a:rPr lang="en-US" b="1" dirty="0">
                <a:solidFill>
                  <a:schemeClr val="tx1"/>
                </a:solidFill>
              </a:rPr>
              <a:t> Forget something from the past.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I forgot fighting with you when we were in third grade.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She forgot insulting me when we were in High  School.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 forgot visiting my aunt Daisy in  Santa Barbara. I was a little boy.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31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>
                <a:solidFill>
                  <a:schemeClr val="tx1"/>
                </a:solidFill>
              </a:rPr>
              <a:t>Stop + Gerund:</a:t>
            </a:r>
            <a:r>
              <a:rPr lang="en-US" b="1" dirty="0">
                <a:solidFill>
                  <a:schemeClr val="tx1"/>
                </a:solidFill>
              </a:rPr>
              <a:t> Stop a continuous action.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Thank God, Peter stopped drinking last year.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We need to stop fooling around in class.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Sofia wants to stop eating sweets, but she can’t.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Stop + Infinitive:</a:t>
            </a:r>
            <a:r>
              <a:rPr lang="en-US" b="1" dirty="0">
                <a:solidFill>
                  <a:schemeClr val="tx1"/>
                </a:solidFill>
              </a:rPr>
              <a:t> To stop to do something else.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We need to stop to buy some medicine for Fernando.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I want to stop in Comayagua to eat breakfast.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chemeClr val="tx1"/>
                </a:solidFill>
              </a:rPr>
              <a:t>We </a:t>
            </a:r>
            <a:r>
              <a:rPr lang="en-US" b="1" dirty="0">
                <a:solidFill>
                  <a:schemeClr val="tx1"/>
                </a:solidFill>
              </a:rPr>
              <a:t>have to stop fooling around to pay attention in class.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In 30 minutes, I will stop watching </a:t>
            </a:r>
            <a:r>
              <a:rPr lang="en-US" b="1" dirty="0" err="1">
                <a:solidFill>
                  <a:schemeClr val="tx1"/>
                </a:solidFill>
              </a:rPr>
              <a:t>tv</a:t>
            </a:r>
            <a:r>
              <a:rPr lang="en-US" b="1" dirty="0">
                <a:solidFill>
                  <a:schemeClr val="tx1"/>
                </a:solidFill>
              </a:rPr>
              <a:t> to study.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7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Regret + Gerund: Regret about something from the past.</a:t>
            </a:r>
          </a:p>
          <a:p>
            <a:pPr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I regret not studying English when I was a child.</a:t>
            </a:r>
          </a:p>
          <a:p>
            <a:pPr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They regret traveling to that boring place.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She </a:t>
            </a:r>
            <a:r>
              <a:rPr lang="en-US" dirty="0">
                <a:solidFill>
                  <a:schemeClr val="tx1"/>
                </a:solidFill>
              </a:rPr>
              <a:t>really regrets marrying that guy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>Regret + Infinitive: To regret to transmit negative news to other people.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We regret to inform you that your son died in battle.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I regret to tell you that you won’t play tomorrow.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chemeClr val="tx1"/>
                </a:solidFill>
              </a:rPr>
              <a:t>We regret to communicate to you that you’re fired.</a:t>
            </a:r>
          </a:p>
          <a:p>
            <a:pPr>
              <a:buFontTx/>
              <a:buChar char="-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15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1055</TotalTime>
  <Words>1127</Words>
  <Application>Microsoft Office PowerPoint</Application>
  <PresentationFormat>Panorámica</PresentationFormat>
  <Paragraphs>124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1" baseType="lpstr">
      <vt:lpstr>Arial</vt:lpstr>
      <vt:lpstr>Corbel</vt:lpstr>
      <vt:lpstr>Basis</vt:lpstr>
      <vt:lpstr>GERUNDS AND INFINITIVES</vt:lpstr>
      <vt:lpstr>GERUNDS AND INFINITIVES</vt:lpstr>
      <vt:lpstr>SENTENCES</vt:lpstr>
      <vt:lpstr>Presentación de PowerPoint</vt:lpstr>
      <vt:lpstr>Presentación de PowerPoint</vt:lpstr>
      <vt:lpstr>Verbs followed by a Gerund or an Infinitive with a change in meaning</vt:lpstr>
      <vt:lpstr>Presentación de PowerPoint</vt:lpstr>
      <vt:lpstr>Presentación de PowerPoint</vt:lpstr>
      <vt:lpstr>Presentación de PowerPoint</vt:lpstr>
      <vt:lpstr>Verb + Gerund</vt:lpstr>
      <vt:lpstr>Presentación de PowerPoint</vt:lpstr>
      <vt:lpstr>VERB + INFINITIVE</vt:lpstr>
      <vt:lpstr>Presentación de PowerPoint</vt:lpstr>
      <vt:lpstr>Verb + object + infinitive</vt:lpstr>
      <vt:lpstr>Presentación de PowerPoint</vt:lpstr>
      <vt:lpstr>Adjectives + Infinitive</vt:lpstr>
      <vt:lpstr>Presentación de PowerPoint</vt:lpstr>
      <vt:lpstr>Verbs followed by an object and a base form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GERUNDS AND INFINITIVES</dc:title>
  <dc:creator>English Academy</dc:creator>
  <cp:lastModifiedBy>Mama y Papa</cp:lastModifiedBy>
  <cp:revision>28</cp:revision>
  <dcterms:created xsi:type="dcterms:W3CDTF">2020-02-03T22:11:49Z</dcterms:created>
  <dcterms:modified xsi:type="dcterms:W3CDTF">2020-10-24T15:02:45Z</dcterms:modified>
</cp:coreProperties>
</file>