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300" r:id="rId45"/>
    <p:sldId id="301" r:id="rId46"/>
    <p:sldId id="302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79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16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4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783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77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178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77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6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307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91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DAC7CA-EA4B-405E-9630-6D6E34531485}" type="datetimeFigureOut">
              <a:rPr lang="en-US" smtClean="0"/>
              <a:t>3/8/2019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ABB7C-5CE9-447E-AED4-F43055D2A0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511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6001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PRESENTATION UNIT 6</a:t>
            </a:r>
            <a:br>
              <a:rPr lang="en-US" sz="2400" dirty="0" smtClean="0"/>
            </a:br>
            <a:r>
              <a:rPr lang="en-US" sz="2400" dirty="0" smtClean="0"/>
              <a:t>PASSIVE-ACTIVE VOICE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886200"/>
          </a:xfrm>
        </p:spPr>
        <p:txBody>
          <a:bodyPr>
            <a:normAutofit/>
          </a:bodyPr>
          <a:lstStyle/>
          <a:p>
            <a:pPr algn="l"/>
            <a:r>
              <a:rPr lang="en-US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Simple Present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(</a:t>
            </a:r>
            <a:r>
              <a:rPr lang="en-US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is,am,are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Past Participle)</a:t>
            </a:r>
          </a:p>
          <a:p>
            <a:pPr algn="l"/>
            <a:r>
              <a:rPr lang="en-US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Passive voice</a:t>
            </a:r>
            <a:r>
              <a:rPr lang="en-US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important speech is </a:t>
            </a:r>
            <a:r>
              <a:rPr lang="en-US" sz="2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given </a:t>
            </a:r>
            <a:r>
              <a:rPr lang="en-US" sz="240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everyday</a:t>
            </a: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boxes are sent to Costa Rica on Friday morning.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dogs are washed once a week by my neighbors.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Cesar’s car is checked and repaired by Fernando’s brother.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557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Carlos is doing two investigations about climate change.</a:t>
            </a:r>
          </a:p>
          <a:p>
            <a:r>
              <a:rPr lang="en-US" dirty="0" smtClean="0"/>
              <a:t>People on the streets are breaking the store windows while protesting.</a:t>
            </a:r>
          </a:p>
          <a:p>
            <a:r>
              <a:rPr lang="en-US" dirty="0" smtClean="0"/>
              <a:t> Fernanda is cooking </a:t>
            </a:r>
            <a:r>
              <a:rPr lang="en-US" dirty="0" err="1" smtClean="0"/>
              <a:t>Mondongo</a:t>
            </a:r>
            <a:r>
              <a:rPr lang="en-US" dirty="0" smtClean="0"/>
              <a:t> soup on Sunday.</a:t>
            </a:r>
          </a:p>
          <a:p>
            <a:r>
              <a:rPr lang="en-US" dirty="0" smtClean="0"/>
              <a:t>My car is making a funny noise.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42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Past Continuous: (</a:t>
            </a:r>
            <a:r>
              <a:rPr lang="en-US" b="1" dirty="0" err="1" smtClean="0"/>
              <a:t>was,were</a:t>
            </a:r>
            <a:r>
              <a:rPr lang="en-US" b="1" dirty="0" smtClean="0"/>
              <a:t> + being + Past Part.)</a:t>
            </a:r>
          </a:p>
          <a:p>
            <a:pPr marL="0" indent="0">
              <a:buNone/>
            </a:pPr>
            <a:r>
              <a:rPr lang="en-US" b="1" dirty="0" smtClean="0"/>
              <a:t>Passive Voice:</a:t>
            </a:r>
          </a:p>
          <a:p>
            <a:r>
              <a:rPr lang="en-US" dirty="0" smtClean="0"/>
              <a:t>A lot of homework was being given by the teacher.</a:t>
            </a:r>
          </a:p>
          <a:p>
            <a:r>
              <a:rPr lang="en-US" dirty="0" smtClean="0"/>
              <a:t>All the trucks were being revised by our mechanics.</a:t>
            </a:r>
          </a:p>
          <a:p>
            <a:r>
              <a:rPr lang="en-US" dirty="0" smtClean="0"/>
              <a:t>Ten employees were being fired last week.</a:t>
            </a:r>
          </a:p>
          <a:p>
            <a:r>
              <a:rPr lang="en-US" dirty="0" smtClean="0"/>
              <a:t>Ten thousand shirts were being produced for exportation.</a:t>
            </a:r>
          </a:p>
          <a:p>
            <a:r>
              <a:rPr lang="en-US" dirty="0" smtClean="0"/>
              <a:t>The dogs were being vaccinated by the vet.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46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My car was being repaired when I arrived home.</a:t>
            </a:r>
          </a:p>
          <a:p>
            <a:pPr marL="0" indent="0">
              <a:buNone/>
            </a:pPr>
            <a:r>
              <a:rPr lang="en-US" b="1" dirty="0" smtClean="0"/>
              <a:t>Active Voice:</a:t>
            </a:r>
          </a:p>
          <a:p>
            <a:r>
              <a:rPr lang="en-US" dirty="0" smtClean="0"/>
              <a:t>My brother was cleaning his room when I called him.</a:t>
            </a:r>
          </a:p>
          <a:p>
            <a:r>
              <a:rPr lang="en-US" dirty="0" smtClean="0"/>
              <a:t>My little cousin was eating chocolates without any permission.</a:t>
            </a:r>
          </a:p>
          <a:p>
            <a:r>
              <a:rPr lang="en-US" dirty="0" smtClean="0"/>
              <a:t>His mother was baking a lot of chocolate chip cookies.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55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teacher was giving a lot of instructions before the exam.</a:t>
            </a:r>
          </a:p>
          <a:p>
            <a:r>
              <a:rPr lang="en-US" dirty="0" smtClean="0"/>
              <a:t>The car was making a strange noise while traveling to San Pedro Sula.</a:t>
            </a:r>
          </a:p>
          <a:p>
            <a:r>
              <a:rPr lang="en-US" dirty="0" smtClean="0"/>
              <a:t>Our aunt was preparing ceviche for us when she had the accident.</a:t>
            </a:r>
          </a:p>
          <a:p>
            <a:pPr marL="0" indent="0">
              <a:buNone/>
            </a:pPr>
            <a:r>
              <a:rPr lang="en-US" b="1" u="sng" dirty="0" smtClean="0"/>
              <a:t>Present Perfect Tense: </a:t>
            </a:r>
            <a:r>
              <a:rPr lang="en-US" b="1" dirty="0" smtClean="0"/>
              <a:t>(Have/has + been +Past Part.)</a:t>
            </a:r>
          </a:p>
          <a:p>
            <a:pPr marL="0" indent="0">
              <a:buNone/>
            </a:pPr>
            <a:r>
              <a:rPr lang="en-US" b="1" u="sng" dirty="0" smtClean="0"/>
              <a:t>Passive Voice:</a:t>
            </a:r>
          </a:p>
          <a:p>
            <a:r>
              <a:rPr lang="en-US" b="1" dirty="0" smtClean="0"/>
              <a:t>The buses have been checked twice this week.</a:t>
            </a:r>
          </a:p>
          <a:p>
            <a:r>
              <a:rPr lang="en-US" b="1" dirty="0" smtClean="0"/>
              <a:t>She has been promoted many times in two years.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931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the employees have been trained by American Executives.</a:t>
            </a:r>
          </a:p>
          <a:p>
            <a:r>
              <a:rPr lang="en-US" dirty="0" smtClean="0"/>
              <a:t>It has been remodeled twice this decade.</a:t>
            </a:r>
          </a:p>
          <a:p>
            <a:r>
              <a:rPr lang="en-US" dirty="0" smtClean="0"/>
              <a:t>Our car hasn’t been checked by a mechanic in three months.</a:t>
            </a:r>
          </a:p>
          <a:p>
            <a:r>
              <a:rPr lang="en-US" dirty="0" smtClean="0"/>
              <a:t>Hector hasn’t been grounded by his parents this week.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72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Active Voice:</a:t>
            </a:r>
          </a:p>
          <a:p>
            <a:r>
              <a:rPr lang="en-US" b="1" dirty="0" smtClean="0"/>
              <a:t>The cat has already eaten all the food.</a:t>
            </a:r>
          </a:p>
          <a:p>
            <a:r>
              <a:rPr lang="en-US" b="1" dirty="0" smtClean="0"/>
              <a:t>We haven’t ever visited Puerto Rico.</a:t>
            </a:r>
          </a:p>
          <a:p>
            <a:r>
              <a:rPr lang="en-US" b="1" dirty="0" smtClean="0"/>
              <a:t>Lucia has tasted snake before.</a:t>
            </a:r>
          </a:p>
          <a:p>
            <a:r>
              <a:rPr lang="en-US" b="1" dirty="0" smtClean="0"/>
              <a:t>I have completed both investigations.</a:t>
            </a:r>
          </a:p>
          <a:p>
            <a:r>
              <a:rPr lang="en-US" b="1" dirty="0" smtClean="0"/>
              <a:t>The machines have produced more than 5,000 shirts in a two day period.</a:t>
            </a:r>
          </a:p>
          <a:p>
            <a:r>
              <a:rPr lang="en-US" b="1" dirty="0" smtClean="0"/>
              <a:t>The mechanics have repaired three of the four  trucks.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239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Past Perfect Tense: </a:t>
            </a:r>
            <a:r>
              <a:rPr lang="en-US" b="1" dirty="0" smtClean="0"/>
              <a:t>(had + been + Past Part.)</a:t>
            </a:r>
          </a:p>
          <a:p>
            <a:pPr marL="0" indent="0">
              <a:buNone/>
            </a:pPr>
            <a:r>
              <a:rPr lang="en-US" b="1" u="sng" dirty="0" smtClean="0"/>
              <a:t>Active Voice: </a:t>
            </a:r>
          </a:p>
          <a:p>
            <a:r>
              <a:rPr lang="en-US" b="1" dirty="0" smtClean="0"/>
              <a:t>Marco had already given an important speech when we arrived to the hotel.</a:t>
            </a:r>
          </a:p>
          <a:p>
            <a:r>
              <a:rPr lang="en-US" b="1" dirty="0" smtClean="0"/>
              <a:t>Luis hadn’t yet bought his house in 1998.</a:t>
            </a:r>
          </a:p>
          <a:p>
            <a:r>
              <a:rPr lang="en-US" b="1" dirty="0" smtClean="0"/>
              <a:t>Hurricane Mitch hadn’t yet struck Honduras in 1997.</a:t>
            </a:r>
          </a:p>
          <a:p>
            <a:r>
              <a:rPr lang="en-US" b="1" dirty="0" smtClean="0"/>
              <a:t>Fernando had already finished his Science project at 10:00 A.M.</a:t>
            </a:r>
          </a:p>
          <a:p>
            <a:r>
              <a:rPr lang="en-US" b="1" dirty="0" smtClean="0"/>
              <a:t>Mike had already  cooked dinner when I called him.</a:t>
            </a:r>
          </a:p>
          <a:p>
            <a:r>
              <a:rPr lang="en-US" b="1" dirty="0" smtClean="0"/>
              <a:t>My brother had already remodeled his house in 2010.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2074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u="sng" dirty="0" smtClean="0"/>
              <a:t>Passive Voice:</a:t>
            </a:r>
          </a:p>
          <a:p>
            <a:r>
              <a:rPr lang="en-US" b="1" dirty="0" smtClean="0"/>
              <a:t>An important speech had already been given at 3:00 P.M.</a:t>
            </a:r>
          </a:p>
          <a:p>
            <a:r>
              <a:rPr lang="en-US" b="1" dirty="0" smtClean="0"/>
              <a:t>The classrooms had already been decorated at 5:00 P.M.</a:t>
            </a:r>
          </a:p>
          <a:p>
            <a:r>
              <a:rPr lang="en-US" b="1" dirty="0" smtClean="0"/>
              <a:t>Michael hadn’t yet been taken to the hospital when I called.</a:t>
            </a:r>
          </a:p>
          <a:p>
            <a:r>
              <a:rPr lang="en-US" b="1" dirty="0" smtClean="0"/>
              <a:t>All the cookies had been baked at noon.</a:t>
            </a:r>
          </a:p>
          <a:p>
            <a:r>
              <a:rPr lang="en-US" b="1" dirty="0" smtClean="0"/>
              <a:t>Most of the boxes hadn’t been sealed last Wednesday evening.</a:t>
            </a:r>
          </a:p>
          <a:p>
            <a:r>
              <a:rPr lang="en-US" b="1" dirty="0"/>
              <a:t>F</a:t>
            </a:r>
            <a:r>
              <a:rPr lang="en-US" b="1" dirty="0" smtClean="0"/>
              <a:t>ive of the ten  cars had already been fixed yesterday at 2:00 P.M.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8980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Passive Causative</a:t>
            </a:r>
            <a:br>
              <a:rPr lang="en-US" dirty="0" smtClean="0"/>
            </a:br>
            <a:r>
              <a:rPr lang="en-US" dirty="0" smtClean="0"/>
              <a:t>(Arranging Services)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en-US" dirty="0" smtClean="0"/>
              <a:t>Have/get + Object + Past Participle</a:t>
            </a:r>
          </a:p>
          <a:p>
            <a:r>
              <a:rPr lang="en-US" dirty="0" smtClean="0"/>
              <a:t>I always have my car washed by Pedro.</a:t>
            </a:r>
          </a:p>
          <a:p>
            <a:r>
              <a:rPr lang="en-US" dirty="0" smtClean="0"/>
              <a:t>We will get our house remodeled by the “ABC” Company.</a:t>
            </a:r>
          </a:p>
          <a:p>
            <a:r>
              <a:rPr lang="en-US" dirty="0" smtClean="0"/>
              <a:t>Mary got her car repaired last weekend.</a:t>
            </a:r>
          </a:p>
          <a:p>
            <a:r>
              <a:rPr lang="en-US" dirty="0" smtClean="0"/>
              <a:t>She has had her reports printed twice this week by Virginia.</a:t>
            </a:r>
          </a:p>
          <a:p>
            <a:r>
              <a:rPr lang="en-US" dirty="0" smtClean="0"/>
              <a:t>By the time she arrived to her house, she had gotten her washing machine repaired by Marco.</a:t>
            </a:r>
          </a:p>
          <a:p>
            <a:r>
              <a:rPr lang="en-US" dirty="0" smtClean="0"/>
              <a:t>I am getting my car painted next month.</a:t>
            </a:r>
          </a:p>
          <a:p>
            <a:r>
              <a:rPr lang="en-US" dirty="0" smtClean="0"/>
              <a:t>Pablo won’t </a:t>
            </a:r>
            <a:r>
              <a:rPr lang="en-US" smtClean="0"/>
              <a:t>have his </a:t>
            </a:r>
            <a:r>
              <a:rPr lang="en-US" dirty="0" smtClean="0"/>
              <a:t>house remodeled by Luis. He will get it remodeled by an important architect.</a:t>
            </a:r>
          </a:p>
          <a:p>
            <a:r>
              <a:rPr lang="en-US" dirty="0" smtClean="0"/>
              <a:t>We got our products sent to Costa Rica by </a:t>
            </a:r>
            <a:r>
              <a:rPr lang="en-US" dirty="0" err="1" smtClean="0"/>
              <a:t>Fedex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67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 haven’t had my car cleaned yet.</a:t>
            </a:r>
          </a:p>
          <a:p>
            <a:r>
              <a:rPr lang="en-US" dirty="0" smtClean="0"/>
              <a:t>Peter got his books covered by the English teacher.</a:t>
            </a:r>
          </a:p>
          <a:p>
            <a:r>
              <a:rPr lang="en-US" dirty="0" smtClean="0"/>
              <a:t>We are having the food served by Susan’s Company.</a:t>
            </a:r>
          </a:p>
          <a:p>
            <a:r>
              <a:rPr lang="en-US" dirty="0" smtClean="0"/>
              <a:t>She usually gets her house cleaned by Doña Paula.</a:t>
            </a:r>
          </a:p>
          <a:p>
            <a:r>
              <a:rPr lang="en-US" dirty="0" smtClean="0"/>
              <a:t>At 3:00 P.M., we hadn’t gotten our food prepared by the chef. We had it served at 3:30 P.M.</a:t>
            </a:r>
          </a:p>
          <a:p>
            <a:r>
              <a:rPr lang="en-US" dirty="0" smtClean="0"/>
              <a:t>Hector will have his hair cut by Miriam.</a:t>
            </a:r>
          </a:p>
          <a:p>
            <a:r>
              <a:rPr lang="en-US" dirty="0" smtClean="0"/>
              <a:t>Mr. Smith has his plants watered by the gardener.</a:t>
            </a:r>
          </a:p>
          <a:p>
            <a:r>
              <a:rPr lang="en-US" dirty="0" smtClean="0"/>
              <a:t>My mother is getting her nails and hair done at “ Yolanda’s Beauty Salon”.</a:t>
            </a:r>
          </a:p>
          <a:p>
            <a:r>
              <a:rPr lang="en-US" dirty="0" smtClean="0"/>
              <a:t>She has been getting her pictures framed in this place for </a:t>
            </a:r>
            <a:r>
              <a:rPr lang="en-US" smtClean="0"/>
              <a:t>the last </a:t>
            </a:r>
            <a:r>
              <a:rPr lang="en-US" dirty="0" smtClean="0"/>
              <a:t>12 years.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21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employees are usually supervised.</a:t>
            </a:r>
          </a:p>
          <a:p>
            <a:r>
              <a:rPr lang="en-US" dirty="0" smtClean="0"/>
              <a:t>My brother is promoted every 3 years.</a:t>
            </a:r>
          </a:p>
          <a:p>
            <a:endParaRPr lang="en-US" dirty="0"/>
          </a:p>
          <a:p>
            <a:r>
              <a:rPr lang="en-US" b="1" u="sng" dirty="0" smtClean="0"/>
              <a:t>Active Voice:</a:t>
            </a:r>
          </a:p>
          <a:p>
            <a:r>
              <a:rPr lang="en-US" dirty="0" smtClean="0"/>
              <a:t>Luis cleans the rooms every day.</a:t>
            </a:r>
          </a:p>
          <a:p>
            <a:r>
              <a:rPr lang="en-US" dirty="0" smtClean="0"/>
              <a:t>Our mechanics check the buses three times a week.</a:t>
            </a:r>
          </a:p>
          <a:p>
            <a:r>
              <a:rPr lang="en-US" dirty="0" smtClean="0"/>
              <a:t>The machine produces 45 tortillas per minute.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7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Passive Causative</a:t>
            </a:r>
            <a:br>
              <a:rPr lang="en-US" dirty="0" smtClean="0"/>
            </a:br>
            <a:r>
              <a:rPr lang="en-US" dirty="0" smtClean="0"/>
              <a:t>(persuading and obligation)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 Persuading: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have + Base form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get + Infinitive</a:t>
            </a:r>
          </a:p>
          <a:p>
            <a:r>
              <a:rPr lang="en-US" b="1" dirty="0" smtClean="0"/>
              <a:t>I had my brother clean my room. (I convinced him)</a:t>
            </a:r>
          </a:p>
          <a:p>
            <a:r>
              <a:rPr lang="en-US" b="1" dirty="0" smtClean="0"/>
              <a:t>I got my brother to clean my room. (The same)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7468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 smtClean="0"/>
              <a:t>Obligating:</a:t>
            </a:r>
          </a:p>
          <a:p>
            <a:pPr marL="0" indent="0">
              <a:buNone/>
            </a:pPr>
            <a:r>
              <a:rPr lang="en-US" b="1" dirty="0" smtClean="0"/>
              <a:t>Make + Base form</a:t>
            </a:r>
          </a:p>
          <a:p>
            <a:r>
              <a:rPr lang="en-US" b="1" dirty="0" smtClean="0"/>
              <a:t>She always makes her son clean his room.</a:t>
            </a:r>
          </a:p>
          <a:p>
            <a:r>
              <a:rPr lang="en-US" b="1" dirty="0" smtClean="0"/>
              <a:t>I will make my secretary copy all this information.</a:t>
            </a:r>
          </a:p>
          <a:p>
            <a:r>
              <a:rPr lang="en-US" b="1" dirty="0" smtClean="0"/>
              <a:t>Mario made his wife cook for all his friends.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2533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QUITE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 Quite means very: It is an intensifier.</a:t>
            </a:r>
          </a:p>
          <a:p>
            <a:r>
              <a:rPr lang="en-US" dirty="0" smtClean="0"/>
              <a:t>She’s quite rich.</a:t>
            </a:r>
          </a:p>
          <a:p>
            <a:r>
              <a:rPr lang="en-US" dirty="0" smtClean="0"/>
              <a:t>They are quite nervous.</a:t>
            </a:r>
          </a:p>
          <a:p>
            <a:r>
              <a:rPr lang="en-US" dirty="0" smtClean="0"/>
              <a:t>My father is quite angry.</a:t>
            </a:r>
          </a:p>
          <a:p>
            <a:r>
              <a:rPr lang="en-US" dirty="0" smtClean="0"/>
              <a:t>Many animals at the zoo are quite skinny.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It can mean to some degree or totally in front of verbs such as like, enjoy, understand, and agree.</a:t>
            </a:r>
          </a:p>
          <a:p>
            <a:pPr marL="0" indent="0">
              <a:buNone/>
            </a:pPr>
            <a:r>
              <a:rPr lang="en-US" dirty="0" smtClean="0"/>
              <a:t>I quite like your shoes. (I like them to some degree)</a:t>
            </a:r>
          </a:p>
          <a:p>
            <a:pPr marL="0" indent="0">
              <a:buNone/>
            </a:pPr>
            <a:r>
              <a:rPr lang="en-US" dirty="0" smtClean="0"/>
              <a:t>I quite enjoyed the trip. (I enjoyed it to some degree.)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quite agree with you. (I totally agree with you)</a:t>
            </a:r>
          </a:p>
          <a:p>
            <a:r>
              <a:rPr lang="en-US" dirty="0" smtClean="0"/>
              <a:t>I quite understand the plan. (I totally understand the plan)</a:t>
            </a:r>
          </a:p>
          <a:p>
            <a:r>
              <a:rPr lang="en-US" dirty="0" smtClean="0"/>
              <a:t>I quite disagree with you. (I totally disagree with you)</a:t>
            </a:r>
          </a:p>
          <a:p>
            <a:r>
              <a:rPr lang="en-US" dirty="0" smtClean="0"/>
              <a:t>I quite don’t understand the plan. (I totally do not understand it)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8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Quite can be used in front of quantifiers intensifying the quantity.</a:t>
            </a:r>
          </a:p>
          <a:p>
            <a:r>
              <a:rPr lang="en-US" dirty="0" smtClean="0"/>
              <a:t>She has quite some money in her account.(She has more than some)</a:t>
            </a:r>
          </a:p>
          <a:p>
            <a:r>
              <a:rPr lang="en-US" dirty="0" smtClean="0"/>
              <a:t>Pablo has quite a few problems. (He has more than a few)</a:t>
            </a:r>
          </a:p>
          <a:p>
            <a:r>
              <a:rPr lang="en-US" dirty="0" smtClean="0"/>
              <a:t>Mary has quite a lot of pets. (She has more than a lot)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4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NEGATIVE INFINITIVE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We form the negative infinitive by putting not in front of the infinitive. We often use the negative infinitive to give advice or orders about what not to do.</a:t>
            </a:r>
          </a:p>
          <a:p>
            <a:r>
              <a:rPr lang="en-US" sz="2400" dirty="0" smtClean="0"/>
              <a:t>It would be better for you not to meet him tomorrow.</a:t>
            </a:r>
          </a:p>
          <a:p>
            <a:r>
              <a:rPr lang="en-US" sz="2400" dirty="0" smtClean="0"/>
              <a:t>We decided not to go abroad on vacation this year.</a:t>
            </a:r>
          </a:p>
          <a:p>
            <a:r>
              <a:rPr lang="en-US" sz="2400" dirty="0" smtClean="0"/>
              <a:t>He expects not to flunk a class this year.</a:t>
            </a:r>
          </a:p>
          <a:p>
            <a:r>
              <a:rPr lang="en-US" sz="2400" dirty="0" smtClean="0"/>
              <a:t>He managed not to do the presentation on Friday.</a:t>
            </a:r>
          </a:p>
          <a:p>
            <a:r>
              <a:rPr lang="en-US" sz="2400" dirty="0" smtClean="0"/>
              <a:t>Carlos appeared not to be nervous during the speech.</a:t>
            </a:r>
          </a:p>
          <a:p>
            <a:r>
              <a:rPr lang="en-US" sz="2400" dirty="0" smtClean="0"/>
              <a:t>She chose not to work this weekend.</a:t>
            </a:r>
          </a:p>
          <a:p>
            <a:r>
              <a:rPr lang="en-US" sz="2400" dirty="0" smtClean="0"/>
              <a:t>The employees requested not to use a uniform on Saturday morning.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0845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WANT-WOULD LIKE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To make a sentence negative with want and would like, we make the main verb negative. We </a:t>
            </a:r>
            <a:r>
              <a:rPr lang="en-US" sz="2400" smtClean="0"/>
              <a:t>use these </a:t>
            </a:r>
            <a:r>
              <a:rPr lang="en-US" sz="2400" dirty="0" smtClean="0"/>
              <a:t>structures to talk about a wish not to do something in the future.</a:t>
            </a:r>
          </a:p>
          <a:p>
            <a:r>
              <a:rPr lang="en-US" sz="2400" dirty="0" smtClean="0"/>
              <a:t>She didn’t want to visit India.</a:t>
            </a:r>
          </a:p>
          <a:p>
            <a:r>
              <a:rPr lang="en-US" sz="2400" dirty="0" smtClean="0"/>
              <a:t>They don’t want to have the test tomorrow.</a:t>
            </a:r>
          </a:p>
          <a:p>
            <a:r>
              <a:rPr lang="en-US" sz="2400" dirty="0" smtClean="0"/>
              <a:t>Peter doesn’t want to clean his room.</a:t>
            </a:r>
          </a:p>
          <a:p>
            <a:r>
              <a:rPr lang="en-US" sz="2400" dirty="0" smtClean="0"/>
              <a:t>The dog didn’t want to enter the house.</a:t>
            </a:r>
          </a:p>
          <a:p>
            <a:r>
              <a:rPr lang="en-US" sz="2400" dirty="0" smtClean="0"/>
              <a:t>They wouldn’t like to work there.</a:t>
            </a:r>
          </a:p>
          <a:p>
            <a:r>
              <a:rPr lang="en-US" sz="2400" dirty="0" smtClean="0"/>
              <a:t>She wouldn’t like to be included in Mary’s work group.</a:t>
            </a:r>
          </a:p>
          <a:p>
            <a:r>
              <a:rPr lang="en-US" sz="2400" dirty="0" smtClean="0"/>
              <a:t>I wouldn’t like her to be my teacher. She’s too demanding.</a:t>
            </a:r>
          </a:p>
          <a:p>
            <a:r>
              <a:rPr lang="en-US" sz="2400" dirty="0" smtClean="0"/>
              <a:t>Paola wouldn’t like to participate in the contest.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298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MUST NOT-HAVE TO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The negative form of must is must not (mustn’t), and the negative form of have to is don’t/doesn’t have to.</a:t>
            </a:r>
          </a:p>
          <a:p>
            <a:r>
              <a:rPr lang="en-US" sz="2400" dirty="0" smtClean="0"/>
              <a:t>You must not travel without your passport.</a:t>
            </a:r>
          </a:p>
          <a:p>
            <a:r>
              <a:rPr lang="en-US" sz="2400" dirty="0" smtClean="0"/>
              <a:t>We must not fool around in class. It’s a waste of time.</a:t>
            </a:r>
          </a:p>
          <a:p>
            <a:r>
              <a:rPr lang="en-US" sz="2400" dirty="0" smtClean="0"/>
              <a:t>She mustn’t have any money. She walks home every day.</a:t>
            </a:r>
          </a:p>
          <a:p>
            <a:r>
              <a:rPr lang="en-US" sz="2400" dirty="0" smtClean="0"/>
              <a:t>Marco must not arrive late every day.  That will affect him.</a:t>
            </a:r>
          </a:p>
          <a:p>
            <a:r>
              <a:rPr lang="en-US" sz="2400" dirty="0" smtClean="0"/>
              <a:t>She doesn’t have to study today. She finished her exams in the morning.</a:t>
            </a:r>
          </a:p>
          <a:p>
            <a:r>
              <a:rPr lang="en-US" sz="2400" dirty="0" smtClean="0"/>
              <a:t>Mary and John don’t have to travel this month.</a:t>
            </a:r>
          </a:p>
          <a:p>
            <a:r>
              <a:rPr lang="en-US" sz="2400" dirty="0" smtClean="0"/>
              <a:t>I don’t have to go to the university this week.</a:t>
            </a:r>
          </a:p>
          <a:p>
            <a:r>
              <a:rPr lang="en-US" sz="2400" dirty="0" smtClean="0"/>
              <a:t>We don’t have to do bad things to other people.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2675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HOPE AND THINK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smtClean="0"/>
              <a:t>The negative forms of hope and think are different. When we form a negative sentence with hope, we make the verb that follows negative. When we form a negative sentence with think, we use don’t/doesn’t/didn’t think.</a:t>
            </a:r>
          </a:p>
          <a:p>
            <a:r>
              <a:rPr lang="en-US" sz="2400" b="1" dirty="0" smtClean="0"/>
              <a:t>I hope he isn’t late.</a:t>
            </a:r>
          </a:p>
          <a:p>
            <a:r>
              <a:rPr lang="en-US" sz="2400" b="1" dirty="0" smtClean="0"/>
              <a:t>I hope not to flunk Math class this year.</a:t>
            </a:r>
          </a:p>
          <a:p>
            <a:r>
              <a:rPr lang="en-US" sz="2400" b="1" dirty="0" smtClean="0"/>
              <a:t>I hope they aren’t upset with us.</a:t>
            </a:r>
          </a:p>
          <a:p>
            <a:r>
              <a:rPr lang="en-US" sz="2400" b="1" dirty="0" smtClean="0"/>
              <a:t>She hopes not to see him again.</a:t>
            </a:r>
          </a:p>
          <a:p>
            <a:r>
              <a:rPr lang="en-US" sz="2400" b="1" dirty="0" smtClean="0"/>
              <a:t>I hope he doesn’t know about our relationship.</a:t>
            </a:r>
          </a:p>
          <a:p>
            <a:r>
              <a:rPr lang="en-US" sz="2400" b="1" dirty="0" smtClean="0"/>
              <a:t>He doesn’t think she should travel alone.</a:t>
            </a:r>
          </a:p>
          <a:p>
            <a:r>
              <a:rPr lang="en-US" sz="2400" b="1" dirty="0" smtClean="0"/>
              <a:t>I don’t think we can enter this place without any permission.</a:t>
            </a:r>
          </a:p>
          <a:p>
            <a:r>
              <a:rPr lang="en-US" sz="2400" b="1" dirty="0" smtClean="0"/>
              <a:t>My father doesn’t think I should study here. He thinks I should study abroad.</a:t>
            </a:r>
          </a:p>
          <a:p>
            <a:r>
              <a:rPr lang="en-US" sz="2400" b="1" dirty="0" smtClean="0"/>
              <a:t>They didn’t think that Pedro was Mexican.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241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To form the negative of Let’s we use let’s not.</a:t>
            </a:r>
          </a:p>
          <a:p>
            <a:r>
              <a:rPr lang="en-US" sz="2400" b="1" dirty="0" smtClean="0"/>
              <a:t>Let’s not go on vacation this year.</a:t>
            </a:r>
          </a:p>
          <a:p>
            <a:r>
              <a:rPr lang="en-US" sz="2400" b="1" dirty="0" smtClean="0"/>
              <a:t>Let’s not bother him anymore.</a:t>
            </a:r>
          </a:p>
          <a:p>
            <a:r>
              <a:rPr lang="en-US" sz="2400" b="1" dirty="0" smtClean="0"/>
              <a:t>Let’s not go to the movies this weekend. Let’s go to the zoo.</a:t>
            </a:r>
          </a:p>
          <a:p>
            <a:r>
              <a:rPr lang="en-US" sz="2400" b="1" dirty="0" smtClean="0"/>
              <a:t>Let’s not rent a movie. Let’s go to the cinema.</a:t>
            </a:r>
          </a:p>
          <a:p>
            <a:r>
              <a:rPr lang="en-US" sz="2400" b="1" dirty="0" smtClean="0"/>
              <a:t>Let’s not fool around in class. Let’s pay attention.</a:t>
            </a:r>
          </a:p>
          <a:p>
            <a:r>
              <a:rPr lang="en-US" sz="2400" b="1" dirty="0" smtClean="0"/>
              <a:t>Let’s not travel to </a:t>
            </a:r>
            <a:r>
              <a:rPr lang="en-US" sz="2400" b="1" dirty="0" err="1" smtClean="0"/>
              <a:t>Omoa</a:t>
            </a:r>
            <a:r>
              <a:rPr lang="en-US" sz="2400" b="1" dirty="0" smtClean="0"/>
              <a:t>. Let’s travel to </a:t>
            </a:r>
            <a:r>
              <a:rPr lang="en-US" sz="2400" b="1" dirty="0" err="1" smtClean="0"/>
              <a:t>Tela</a:t>
            </a:r>
            <a:r>
              <a:rPr lang="en-US" sz="2400" b="1" dirty="0" smtClean="0"/>
              <a:t> on vacation.</a:t>
            </a:r>
          </a:p>
          <a:p>
            <a:r>
              <a:rPr lang="en-US" sz="2400" b="1" dirty="0" smtClean="0"/>
              <a:t>Let’s not speak in Spanish. Let’s only talk in English.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6929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Hector almost always bakes brownies and a chocolate cake on the weekend.</a:t>
            </a:r>
          </a:p>
          <a:p>
            <a:r>
              <a:rPr lang="en-US" dirty="0" smtClean="0"/>
              <a:t> My father punishes us every time we misbehave.</a:t>
            </a:r>
          </a:p>
          <a:p>
            <a:r>
              <a:rPr lang="en-US" dirty="0" smtClean="0"/>
              <a:t>The factory produces </a:t>
            </a:r>
            <a:r>
              <a:rPr lang="en-US" dirty="0"/>
              <a:t>2</a:t>
            </a:r>
            <a:r>
              <a:rPr lang="en-US" dirty="0" smtClean="0"/>
              <a:t>0,000 shirts per month.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u="sng" dirty="0" smtClean="0"/>
              <a:t>Simple Past: </a:t>
            </a:r>
            <a:r>
              <a:rPr lang="en-US" b="1" dirty="0" smtClean="0"/>
              <a:t>(</a:t>
            </a:r>
            <a:r>
              <a:rPr lang="en-US" b="1" dirty="0" err="1" smtClean="0"/>
              <a:t>was,were</a:t>
            </a:r>
            <a:r>
              <a:rPr lang="en-US" b="1" dirty="0" smtClean="0"/>
              <a:t> + Past Participle)</a:t>
            </a:r>
          </a:p>
          <a:p>
            <a:pPr marL="0" indent="0">
              <a:buNone/>
            </a:pPr>
            <a:r>
              <a:rPr lang="en-US" b="1" u="sng" dirty="0"/>
              <a:t> </a:t>
            </a:r>
            <a:r>
              <a:rPr lang="en-US" b="1" u="sng" dirty="0" smtClean="0"/>
              <a:t>Passive Voice:</a:t>
            </a:r>
          </a:p>
          <a:p>
            <a:r>
              <a:rPr lang="en-US" dirty="0" smtClean="0"/>
              <a:t>Most of the classrooms were decorated last week.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78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TAG QUESTIONS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Verb to be:</a:t>
            </a:r>
          </a:p>
          <a:p>
            <a:r>
              <a:rPr lang="en-US" sz="2400" b="1" dirty="0" smtClean="0"/>
              <a:t>Mario is a pilot, isn’t 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  Yes, he’s a pilot, No, he’s not a pilot. He’s a doctor.</a:t>
            </a:r>
          </a:p>
          <a:p>
            <a:r>
              <a:rPr lang="en-US" sz="2400" b="1" dirty="0" smtClean="0"/>
              <a:t>Mario isn’t a pilot, is he?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 smtClean="0"/>
              <a:t>They are from Mexico, aren’t they?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 they are from Mexico, No, they aren’t from Mexico. They’re from Bolivia.</a:t>
            </a:r>
          </a:p>
          <a:p>
            <a:r>
              <a:rPr lang="en-US" sz="2400" b="1" dirty="0" smtClean="0"/>
              <a:t>They aren’t from Mexico, are they?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89852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Simple Present Tense:</a:t>
            </a:r>
          </a:p>
          <a:p>
            <a:r>
              <a:rPr lang="en-US" sz="2400" b="1" dirty="0" smtClean="0"/>
              <a:t>Carlos plays the guitar, doesn’t 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 he plays it, No, he doesn’t play it.</a:t>
            </a:r>
          </a:p>
          <a:p>
            <a:r>
              <a:rPr lang="en-US" sz="2400" b="1" dirty="0" smtClean="0"/>
              <a:t>Luis doesn’t practice volleyball, does he?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 smtClean="0"/>
              <a:t>The gardener works on Sundays, doesn’t 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Yes, he works that day, No, he doesn’t work on Sundays.</a:t>
            </a:r>
          </a:p>
          <a:p>
            <a:r>
              <a:rPr lang="en-US" sz="2400" b="1" dirty="0" smtClean="0"/>
              <a:t>The teacher doesn’t leave homework on the weekend, does she?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1306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Simple Past:</a:t>
            </a:r>
          </a:p>
          <a:p>
            <a:r>
              <a:rPr lang="en-US" sz="2400" b="1" dirty="0" smtClean="0"/>
              <a:t>Peter found his keys, didn’t 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 he found them, No he didn’t find them.</a:t>
            </a:r>
          </a:p>
          <a:p>
            <a:r>
              <a:rPr lang="en-US" sz="2400" b="1" dirty="0" smtClean="0"/>
              <a:t>Oscar didn’t pass his class, did he?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 smtClean="0"/>
              <a:t>The dog bit the little boy, didn’t it?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Yes, it bit the boy   No, It didn’t bite him.</a:t>
            </a:r>
          </a:p>
          <a:p>
            <a:r>
              <a:rPr lang="en-US" sz="2400" b="1" dirty="0" smtClean="0"/>
              <a:t>Her grandmother didn’t arrive yesterday, did she?</a:t>
            </a:r>
          </a:p>
          <a:p>
            <a:pPr marL="0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4753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Future:</a:t>
            </a:r>
          </a:p>
          <a:p>
            <a:r>
              <a:rPr lang="en-US" sz="2400" b="1" dirty="0" smtClean="0"/>
              <a:t>Your mother will make a chocolate cake, won’t she?</a:t>
            </a:r>
          </a:p>
          <a:p>
            <a:pPr marL="0" indent="0">
              <a:buNone/>
            </a:pPr>
            <a:r>
              <a:rPr lang="en-US" sz="2400" b="1" dirty="0" smtClean="0"/>
              <a:t>Yes, she will make it. No, she won’t make it.</a:t>
            </a:r>
          </a:p>
          <a:p>
            <a:r>
              <a:rPr lang="en-US" sz="2400" b="1" dirty="0" smtClean="0"/>
              <a:t>The teacher won’t punish me, will he?</a:t>
            </a:r>
          </a:p>
          <a:p>
            <a:pPr marL="0" indent="0">
              <a:buNone/>
            </a:pPr>
            <a:endParaRPr lang="en-US" sz="2400" b="1" dirty="0" smtClean="0"/>
          </a:p>
          <a:p>
            <a:r>
              <a:rPr lang="en-US" sz="2400" b="1" dirty="0" smtClean="0"/>
              <a:t>She will help us, won’t she?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Yes, she will help you, No, she won’t do it.</a:t>
            </a:r>
          </a:p>
          <a:p>
            <a:r>
              <a:rPr lang="en-US" sz="2400" b="1" dirty="0" smtClean="0"/>
              <a:t>He won’t repair the car today, will he? </a:t>
            </a:r>
            <a:endParaRPr lang="en-US" sz="2400" b="1" dirty="0"/>
          </a:p>
          <a:p>
            <a:pPr marL="0" indent="0">
              <a:buNone/>
            </a:pPr>
            <a:r>
              <a:rPr lang="en-US" b="1" dirty="0" smtClean="0"/>
              <a:t>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7958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Present Perfect:</a:t>
            </a:r>
          </a:p>
          <a:p>
            <a:r>
              <a:rPr lang="en-US" sz="2400" b="1" dirty="0" smtClean="0"/>
              <a:t>Mary has lost her keys twice this month, hasn’t she?</a:t>
            </a:r>
          </a:p>
          <a:p>
            <a:pPr marL="0" indent="0">
              <a:buNone/>
            </a:pPr>
            <a:r>
              <a:rPr lang="en-US" sz="2400" b="1" dirty="0" smtClean="0"/>
              <a:t>Yes, she has lost them twice, No, she hasn’t lost them twice. Only once.</a:t>
            </a:r>
          </a:p>
          <a:p>
            <a:r>
              <a:rPr lang="en-US" sz="2400" b="1" dirty="0" smtClean="0"/>
              <a:t>The guard hasn’t closed the gate, has he?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 smtClean="0"/>
              <a:t>Our cousin has visited Egypt before, hasn’t she?</a:t>
            </a:r>
          </a:p>
          <a:p>
            <a:pPr marL="0" indent="0">
              <a:buNone/>
            </a:pPr>
            <a:r>
              <a:rPr lang="en-US" sz="2400" b="1" dirty="0" smtClean="0"/>
              <a:t>Yes, she has visited that place before, No, she hasn’t ever visited it.</a:t>
            </a:r>
          </a:p>
          <a:p>
            <a:r>
              <a:rPr lang="en-US" sz="2400" b="1" dirty="0" smtClean="0"/>
              <a:t>They haven’t finished their project yet, have they?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506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 smtClean="0"/>
              <a:t>Past Perfect:</a:t>
            </a:r>
          </a:p>
          <a:p>
            <a:r>
              <a:rPr lang="en-US" sz="2400" b="1" dirty="0" smtClean="0"/>
              <a:t>He had already repaired the car when you called him, hadn’t he?</a:t>
            </a:r>
          </a:p>
          <a:p>
            <a:pPr marL="0" indent="0">
              <a:buNone/>
            </a:pPr>
            <a:r>
              <a:rPr lang="en-US" sz="2400" b="1" dirty="0" smtClean="0"/>
              <a:t>Yes he had already repaired it when I called, No, he hadn’t yet repaired it when I called him.</a:t>
            </a:r>
          </a:p>
          <a:p>
            <a:r>
              <a:rPr lang="en-US" sz="2400" b="1" dirty="0" smtClean="0"/>
              <a:t>Marco hadn’t yet arrived home at 9:30 P.M., had he?</a:t>
            </a:r>
          </a:p>
          <a:p>
            <a:pPr marL="0" indent="0">
              <a:buNone/>
            </a:pPr>
            <a:endParaRPr lang="en-US" sz="2400" b="1" dirty="0"/>
          </a:p>
          <a:p>
            <a:r>
              <a:rPr lang="en-US" sz="2400" b="1" dirty="0" smtClean="0"/>
              <a:t>We had already arrived to </a:t>
            </a:r>
            <a:r>
              <a:rPr lang="en-US" sz="2400" b="1" dirty="0" err="1" smtClean="0"/>
              <a:t>Tela</a:t>
            </a:r>
            <a:r>
              <a:rPr lang="en-US" sz="2400" b="1" dirty="0" smtClean="0"/>
              <a:t> at 1:00 P.M., hadn’t we?</a:t>
            </a:r>
          </a:p>
          <a:p>
            <a:pPr marL="0" indent="0">
              <a:buNone/>
            </a:pPr>
            <a:r>
              <a:rPr lang="en-US" sz="2400" b="1" dirty="0" smtClean="0"/>
              <a:t>Yes, we had already arrived at that hour, No, we hadn’t yet arrived at 1:00 O’clock.</a:t>
            </a:r>
          </a:p>
          <a:p>
            <a:r>
              <a:rPr lang="en-US" sz="2400" b="1" dirty="0" smtClean="0"/>
              <a:t>She hadn’t yet finished the project at 11:00 P.M. yesterday, had she?</a:t>
            </a:r>
            <a:endParaRPr lang="en-US" sz="2400" b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1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Present Continuous:</a:t>
            </a:r>
          </a:p>
          <a:p>
            <a:r>
              <a:rPr lang="en-US" sz="2400" b="1" dirty="0" smtClean="0"/>
              <a:t>She is making a chocolate cake, isn’t she?</a:t>
            </a:r>
          </a:p>
          <a:p>
            <a:pPr marL="0" indent="0">
              <a:buNone/>
            </a:pPr>
            <a:r>
              <a:rPr lang="en-US" sz="2400" b="1" dirty="0" smtClean="0"/>
              <a:t>Yes, she is preparing it right now, No, she isn’t making a cake.</a:t>
            </a:r>
          </a:p>
          <a:p>
            <a:r>
              <a:rPr lang="en-US" sz="2400" b="1" dirty="0" smtClean="0"/>
              <a:t>Carlos and Juan aren’t studying enough, are they?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Past Continuous:</a:t>
            </a:r>
          </a:p>
          <a:p>
            <a:r>
              <a:rPr lang="en-US" sz="2400" b="1" dirty="0" smtClean="0"/>
              <a:t>She was crying when you entered, wasn’t she?</a:t>
            </a:r>
          </a:p>
          <a:p>
            <a:pPr marL="0" indent="0">
              <a:buNone/>
            </a:pPr>
            <a:r>
              <a:rPr lang="en-US" sz="2400" b="1" dirty="0" smtClean="0"/>
              <a:t>Yes, she was crying when I entered the room, No, she wasn’t crying when I entered.</a:t>
            </a:r>
          </a:p>
          <a:p>
            <a:r>
              <a:rPr lang="en-US" sz="2400" b="1" dirty="0" smtClean="0"/>
              <a:t>They weren’t fighting, were they?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9151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Present Perfect Continuous:</a:t>
            </a:r>
          </a:p>
          <a:p>
            <a:r>
              <a:rPr lang="en-US" sz="2400" b="1" dirty="0" smtClean="0"/>
              <a:t>They have been watching the same movie since yesterday, haven’t they?</a:t>
            </a:r>
          </a:p>
          <a:p>
            <a:pPr marL="0" indent="0">
              <a:buNone/>
            </a:pPr>
            <a:r>
              <a:rPr lang="en-US" sz="2400" b="1" dirty="0" smtClean="0"/>
              <a:t>Yes, they have been watching the same movie, No, they haven’t been watching it</a:t>
            </a:r>
          </a:p>
          <a:p>
            <a:r>
              <a:rPr lang="en-US" sz="2400" b="1" dirty="0" smtClean="0"/>
              <a:t>She hasn’t been studying all day long, has she?</a:t>
            </a:r>
          </a:p>
          <a:p>
            <a:pPr marL="0" indent="0">
              <a:buNone/>
            </a:pPr>
            <a:r>
              <a:rPr lang="en-US" sz="2400" b="1" dirty="0" smtClean="0"/>
              <a:t>Past Perfect Continuous:</a:t>
            </a:r>
          </a:p>
          <a:p>
            <a:r>
              <a:rPr lang="en-US" sz="2400" b="1" dirty="0" smtClean="0"/>
              <a:t>They had already been cleaning when you arrived, hadn’t they?</a:t>
            </a:r>
          </a:p>
          <a:p>
            <a:pPr marL="0" indent="0">
              <a:buNone/>
            </a:pPr>
            <a:r>
              <a:rPr lang="en-US" sz="2400" b="1" dirty="0" smtClean="0"/>
              <a:t>Yes, they had already been cleaning the room, No, they hadn’t yet been cleaning it when I arrived.</a:t>
            </a:r>
          </a:p>
          <a:p>
            <a:r>
              <a:rPr lang="en-US" sz="2400" b="1" dirty="0" smtClean="0"/>
              <a:t>Manuel hadn’t been exporting his products by the year 2001,  had he?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10729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 smtClean="0"/>
              <a:t>Future Perfect:</a:t>
            </a:r>
          </a:p>
          <a:p>
            <a:r>
              <a:rPr lang="en-US" sz="2400" b="1" dirty="0" smtClean="0"/>
              <a:t>Mary will have saved lots of money by the end of the year, won’t she?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Yes, she’ll have saved it, No, she won’t have saved it by that time.</a:t>
            </a:r>
          </a:p>
          <a:p>
            <a:r>
              <a:rPr lang="en-US" sz="2400" b="1" dirty="0" smtClean="0"/>
              <a:t>We won’t have arrived to </a:t>
            </a:r>
            <a:r>
              <a:rPr lang="en-US" sz="2400" b="1" dirty="0" err="1" smtClean="0"/>
              <a:t>Tela</a:t>
            </a:r>
            <a:r>
              <a:rPr lang="en-US" sz="2400" b="1" dirty="0" smtClean="0"/>
              <a:t> at 2:00 O’clock, will we?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Future Continuous:</a:t>
            </a:r>
          </a:p>
          <a:p>
            <a:r>
              <a:rPr lang="en-US" sz="2400" b="1" dirty="0" smtClean="0"/>
              <a:t>You will be sleeping at 9:00 tonight, won’t you?</a:t>
            </a:r>
          </a:p>
          <a:p>
            <a:pPr marL="0" indent="0">
              <a:buNone/>
            </a:pPr>
            <a:r>
              <a:rPr lang="en-US" sz="2400" b="1" dirty="0"/>
              <a:t> </a:t>
            </a:r>
            <a:r>
              <a:rPr lang="en-US" sz="2400" b="1" dirty="0" smtClean="0"/>
              <a:t>Yes I will be sleeping at that hour  No, I won’t be sleeping. I’ll be studying.</a:t>
            </a:r>
          </a:p>
          <a:p>
            <a:r>
              <a:rPr lang="en-US" sz="2400" b="1" dirty="0" smtClean="0"/>
              <a:t>Marco won’t be working tomorrow afternoon, will he?</a:t>
            </a: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8028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200" b="1" dirty="0" smtClean="0"/>
              <a:t>She was stealing the money when you saw her</a:t>
            </a:r>
          </a:p>
          <a:p>
            <a:r>
              <a:rPr lang="en-US" sz="2200" b="1" dirty="0" smtClean="0"/>
              <a:t>The dog wasn’t barking when the man entered the yard</a:t>
            </a:r>
          </a:p>
          <a:p>
            <a:r>
              <a:rPr lang="en-US" sz="2200" b="1" dirty="0" smtClean="0"/>
              <a:t>Your brother lost his wallet at the stadium</a:t>
            </a:r>
          </a:p>
          <a:p>
            <a:r>
              <a:rPr lang="en-US" sz="2200" b="1" dirty="0" smtClean="0"/>
              <a:t>Carlos hasn’t yet presented his report</a:t>
            </a:r>
          </a:p>
          <a:p>
            <a:r>
              <a:rPr lang="en-US" sz="2200" b="1" dirty="0" smtClean="0"/>
              <a:t>You had already woken up at 7:00</a:t>
            </a:r>
          </a:p>
          <a:p>
            <a:r>
              <a:rPr lang="en-US" sz="2200" b="1" dirty="0" smtClean="0"/>
              <a:t>She won’t learn to drive a car in one week</a:t>
            </a:r>
          </a:p>
          <a:p>
            <a:r>
              <a:rPr lang="en-US" sz="2200" b="1" dirty="0" smtClean="0"/>
              <a:t>They won’t have returned from France by August 1</a:t>
            </a:r>
            <a:r>
              <a:rPr lang="en-US" sz="2200" b="1" baseline="30000" dirty="0" smtClean="0"/>
              <a:t>st</a:t>
            </a:r>
            <a:endParaRPr lang="en-US" sz="2200" b="1" dirty="0" smtClean="0"/>
          </a:p>
          <a:p>
            <a:r>
              <a:rPr lang="en-US" b="1" dirty="0" smtClean="0"/>
              <a:t> </a:t>
            </a:r>
            <a:r>
              <a:rPr lang="en-US" sz="2200" b="1" dirty="0" smtClean="0"/>
              <a:t>Hector will be eating when we arrive home</a:t>
            </a:r>
          </a:p>
          <a:p>
            <a:r>
              <a:rPr lang="en-US" sz="2200" b="1" dirty="0" smtClean="0"/>
              <a:t>Maria hasn’t ever been to Copan</a:t>
            </a:r>
          </a:p>
          <a:p>
            <a:r>
              <a:rPr lang="en-US" sz="2200" b="1" dirty="0" smtClean="0"/>
              <a:t>The guard has captured 2 thieves during the week</a:t>
            </a:r>
          </a:p>
          <a:p>
            <a:r>
              <a:rPr lang="en-US" sz="2200" b="1" dirty="0" smtClean="0"/>
              <a:t>Our sister won’t have bought her house by the year 2018</a:t>
            </a:r>
          </a:p>
          <a:p>
            <a:r>
              <a:rPr lang="en-US" sz="2200" b="1" dirty="0" smtClean="0"/>
              <a:t>Her mother was in the backyard when the accident happened</a:t>
            </a:r>
          </a:p>
          <a:p>
            <a:r>
              <a:rPr lang="en-US" sz="2200" b="1" dirty="0" smtClean="0"/>
              <a:t>She didn’t know about the accident</a:t>
            </a:r>
          </a:p>
          <a:p>
            <a:r>
              <a:rPr lang="en-US" sz="2200" b="1" dirty="0" smtClean="0"/>
              <a:t>Carlos had already met with him when you called</a:t>
            </a:r>
          </a:p>
          <a:p>
            <a:r>
              <a:rPr lang="en-US" sz="2200" b="1" dirty="0" smtClean="0"/>
              <a:t>His brother  was sleeping when he received the call</a:t>
            </a:r>
          </a:p>
          <a:p>
            <a:r>
              <a:rPr lang="en-US" sz="2200" b="1" dirty="0" smtClean="0"/>
              <a:t>She will get married at the end of the year 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31421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cat was taken to the </a:t>
            </a:r>
            <a:r>
              <a:rPr lang="en-US" smtClean="0"/>
              <a:t>veterinarian this </a:t>
            </a:r>
            <a:r>
              <a:rPr lang="en-US" dirty="0" smtClean="0"/>
              <a:t>morning.</a:t>
            </a:r>
          </a:p>
          <a:p>
            <a:r>
              <a:rPr lang="en-US" dirty="0" smtClean="0"/>
              <a:t>Many of the employees were suspended by the company’s President.</a:t>
            </a:r>
          </a:p>
          <a:p>
            <a:r>
              <a:rPr lang="en-US" dirty="0" smtClean="0"/>
              <a:t>Her car was repaired by Fernando’s cousin.</a:t>
            </a:r>
          </a:p>
          <a:p>
            <a:r>
              <a:rPr lang="en-US" dirty="0" smtClean="0"/>
              <a:t>The boy wasn’t expelled by the school Principal.</a:t>
            </a:r>
          </a:p>
          <a:p>
            <a:r>
              <a:rPr lang="en-US" dirty="0" smtClean="0"/>
              <a:t>The engineers weren’t fired last Friday afternoon.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79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/>
              <a:t>Yes, she had already received the money by last month.</a:t>
            </a:r>
          </a:p>
          <a:p>
            <a:r>
              <a:rPr lang="en-US" sz="2000" b="1" dirty="0" smtClean="0"/>
              <a:t>No, we hadn’t yet met at 9:00 A.M..</a:t>
            </a:r>
          </a:p>
          <a:p>
            <a:r>
              <a:rPr lang="en-US" sz="2000" b="1" dirty="0" smtClean="0"/>
              <a:t>Yes, Carlos found his wallet under the sofa.</a:t>
            </a:r>
          </a:p>
          <a:p>
            <a:r>
              <a:rPr lang="en-US" sz="2000" b="1" dirty="0" smtClean="0"/>
              <a:t>No, she won’t have had another baby by next year.</a:t>
            </a:r>
          </a:p>
          <a:p>
            <a:r>
              <a:rPr lang="en-US" sz="2000" b="1" dirty="0" smtClean="0"/>
              <a:t>Yes, he’ll be living in Canada in 2020.</a:t>
            </a:r>
          </a:p>
          <a:p>
            <a:r>
              <a:rPr lang="en-US" sz="2000" b="1" dirty="0" smtClean="0"/>
              <a:t>No, Peter won’t fix his car today.</a:t>
            </a:r>
          </a:p>
          <a:p>
            <a:r>
              <a:rPr lang="en-US" sz="2000" b="1" dirty="0" smtClean="0"/>
              <a:t>Yes, I have been to Trujillo before.</a:t>
            </a:r>
          </a:p>
          <a:p>
            <a:r>
              <a:rPr lang="en-US" sz="2000" b="1" dirty="0" smtClean="0"/>
              <a:t>No, she hasn’t ever tasted snake.</a:t>
            </a:r>
          </a:p>
          <a:p>
            <a:r>
              <a:rPr lang="en-US" sz="2000" b="1" dirty="0" smtClean="0"/>
              <a:t>Yes, we will have arrived at 11:00 A.M..</a:t>
            </a:r>
          </a:p>
          <a:p>
            <a:r>
              <a:rPr lang="en-US" sz="2000" b="1" dirty="0" smtClean="0"/>
              <a:t>Yes, the teacher gave us a lot of homework last Friday.</a:t>
            </a:r>
          </a:p>
          <a:p>
            <a:r>
              <a:rPr lang="en-US" sz="2000" b="1" dirty="0" smtClean="0"/>
              <a:t>No, she didn’t help us during the carnival.</a:t>
            </a:r>
          </a:p>
          <a:p>
            <a:r>
              <a:rPr lang="en-US" sz="2000" b="1" dirty="0" smtClean="0"/>
              <a:t>Yes, my brother had already gotten married by the year 2000.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7867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MODAL VERBS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use modal verbs to talk about what is allowed:</a:t>
            </a:r>
          </a:p>
          <a:p>
            <a:r>
              <a:rPr lang="en-US" b="1" u="sng" dirty="0" smtClean="0"/>
              <a:t>Have to/has to</a:t>
            </a:r>
          </a:p>
          <a:p>
            <a:r>
              <a:rPr lang="en-US" b="1" dirty="0" smtClean="0"/>
              <a:t>We use have to/has to and must to say if something is obligatory.</a:t>
            </a:r>
          </a:p>
          <a:p>
            <a:endParaRPr lang="en-US" dirty="0"/>
          </a:p>
          <a:p>
            <a:r>
              <a:rPr lang="en-US" dirty="0" smtClean="0"/>
              <a:t>You have to follow the recipe.</a:t>
            </a:r>
          </a:p>
          <a:p>
            <a:r>
              <a:rPr lang="en-US" dirty="0" smtClean="0"/>
              <a:t>Maria has to study for her exam.</a:t>
            </a:r>
          </a:p>
          <a:p>
            <a:r>
              <a:rPr lang="en-US" dirty="0" smtClean="0"/>
              <a:t>We have to finish the monthly reports.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51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Must:</a:t>
            </a:r>
            <a:r>
              <a:rPr lang="en-US" b="1" dirty="0" smtClean="0"/>
              <a:t> (100% obligation)</a:t>
            </a:r>
          </a:p>
          <a:p>
            <a:r>
              <a:rPr lang="en-US" dirty="0" smtClean="0"/>
              <a:t>We must present the monthly reports on Monday.</a:t>
            </a:r>
          </a:p>
          <a:p>
            <a:r>
              <a:rPr lang="en-US" dirty="0" smtClean="0"/>
              <a:t>All citizens must respect the law.</a:t>
            </a:r>
          </a:p>
          <a:p>
            <a:r>
              <a:rPr lang="en-US" dirty="0" smtClean="0"/>
              <a:t>They must leave at 5:00 A.M. to arrive at 1:00 P.M.</a:t>
            </a:r>
          </a:p>
          <a:p>
            <a:r>
              <a:rPr lang="en-US" dirty="0" smtClean="0"/>
              <a:t>She must take good care of her baby.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676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Don’t/doesn’t have to:</a:t>
            </a:r>
          </a:p>
          <a:p>
            <a:r>
              <a:rPr lang="en-US" b="1" dirty="0" smtClean="0"/>
              <a:t>We use don’t/doesn’t have to  </a:t>
            </a:r>
            <a:r>
              <a:rPr lang="en-US" b="1" dirty="0" err="1" smtClean="0"/>
              <a:t>to</a:t>
            </a:r>
            <a:r>
              <a:rPr lang="en-US" b="1" dirty="0" smtClean="0"/>
              <a:t> show that something isn’t important or necessary.</a:t>
            </a:r>
          </a:p>
          <a:p>
            <a:r>
              <a:rPr lang="en-US" dirty="0" smtClean="0"/>
              <a:t>We don’t have to study today.</a:t>
            </a:r>
          </a:p>
          <a:p>
            <a:r>
              <a:rPr lang="en-US" dirty="0" smtClean="0"/>
              <a:t>You don’t have to assist if you don’t want to.</a:t>
            </a:r>
          </a:p>
          <a:p>
            <a:r>
              <a:rPr lang="en-US" dirty="0" smtClean="0"/>
              <a:t>Carlos doesn’t have to go with us.</a:t>
            </a:r>
          </a:p>
          <a:p>
            <a:r>
              <a:rPr lang="en-US" dirty="0" smtClean="0"/>
              <a:t>Mario doesn’t have to travel this week.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4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Can - is/are allowed to:</a:t>
            </a:r>
          </a:p>
          <a:p>
            <a:r>
              <a:rPr lang="en-US" b="1" dirty="0" smtClean="0"/>
              <a:t>We use can and is/are allowed to </a:t>
            </a:r>
            <a:r>
              <a:rPr lang="en-US" b="1" dirty="0" err="1" smtClean="0"/>
              <a:t>to</a:t>
            </a:r>
            <a:r>
              <a:rPr lang="en-US" b="1" dirty="0" smtClean="0"/>
              <a:t> talk about permission.</a:t>
            </a:r>
          </a:p>
          <a:p>
            <a:r>
              <a:rPr lang="en-US" dirty="0" smtClean="0"/>
              <a:t>She can go with you to the movies.</a:t>
            </a:r>
          </a:p>
          <a:p>
            <a:r>
              <a:rPr lang="en-US" dirty="0" smtClean="0"/>
              <a:t>We are allowed to eat our lunch here.</a:t>
            </a:r>
          </a:p>
          <a:p>
            <a:r>
              <a:rPr lang="en-US" dirty="0" smtClean="0"/>
              <a:t>They can use these tools to work.</a:t>
            </a:r>
          </a:p>
          <a:p>
            <a:r>
              <a:rPr lang="en-US" dirty="0" smtClean="0"/>
              <a:t>John is allowed to drive the manager’s car.</a:t>
            </a:r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75333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Can’t – isn’t/aren’t allowed:</a:t>
            </a:r>
          </a:p>
          <a:p>
            <a:r>
              <a:rPr lang="en-US" b="1" dirty="0" smtClean="0"/>
              <a:t>We use can’t- isn’t/aren’t allowed to say if we don’t have permission or it is important not to do something.</a:t>
            </a:r>
          </a:p>
          <a:p>
            <a:r>
              <a:rPr lang="en-US" dirty="0" smtClean="0"/>
              <a:t>We can’t eat in this area.</a:t>
            </a:r>
          </a:p>
          <a:p>
            <a:r>
              <a:rPr lang="en-US" dirty="0" smtClean="0"/>
              <a:t>We aren’t allowed to wear this type of clothing.</a:t>
            </a:r>
          </a:p>
          <a:p>
            <a:r>
              <a:rPr lang="en-US" dirty="0" smtClean="0"/>
              <a:t>Luis can’t  use the teacher’s book.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75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Should/shouldn’t:</a:t>
            </a:r>
          </a:p>
          <a:p>
            <a:r>
              <a:rPr lang="en-US" b="1" dirty="0" smtClean="0"/>
              <a:t>We use should/shouldn’t to make a recommendation or give advice.</a:t>
            </a:r>
          </a:p>
          <a:p>
            <a:r>
              <a:rPr lang="en-US" dirty="0" smtClean="0"/>
              <a:t>You shouldn’t eat raw seafood.</a:t>
            </a:r>
          </a:p>
          <a:p>
            <a:r>
              <a:rPr lang="en-US" dirty="0" smtClean="0"/>
              <a:t>We shouldn’t bother him anymore.</a:t>
            </a:r>
          </a:p>
          <a:p>
            <a:r>
              <a:rPr lang="en-US" dirty="0" smtClean="0"/>
              <a:t>She should eat healthier to lose weight.</a:t>
            </a:r>
          </a:p>
          <a:p>
            <a:r>
              <a:rPr lang="en-US" dirty="0" smtClean="0"/>
              <a:t>Paola should travel with us tomorrow.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53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u="sng" dirty="0" smtClean="0"/>
              <a:t>Active Voice:</a:t>
            </a:r>
          </a:p>
          <a:p>
            <a:r>
              <a:rPr lang="en-US" dirty="0" smtClean="0"/>
              <a:t>My brother didn’t check his car.</a:t>
            </a:r>
          </a:p>
          <a:p>
            <a:r>
              <a:rPr lang="en-US" dirty="0" smtClean="0"/>
              <a:t>Our teacher gave us yesterday a lot of assignments.</a:t>
            </a:r>
          </a:p>
          <a:p>
            <a:r>
              <a:rPr lang="en-US" dirty="0" smtClean="0"/>
              <a:t>Marcos bought our concert tickets early in the morning.</a:t>
            </a:r>
          </a:p>
          <a:p>
            <a:r>
              <a:rPr lang="en-US" dirty="0" smtClean="0"/>
              <a:t>The General Manager trained most of the employees in the sales department.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64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Luis didn’t help the poor people.</a:t>
            </a:r>
          </a:p>
          <a:p>
            <a:r>
              <a:rPr lang="en-US" dirty="0" smtClean="0"/>
              <a:t>Claudia didn’t find Mario’s car keys.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u="sng" dirty="0" smtClean="0"/>
              <a:t>Future Tense: </a:t>
            </a:r>
            <a:r>
              <a:rPr lang="en-US" b="1" dirty="0" smtClean="0"/>
              <a:t>(will+ be + Past Participle)</a:t>
            </a:r>
          </a:p>
          <a:p>
            <a:pPr marL="0" indent="0">
              <a:buNone/>
            </a:pPr>
            <a:r>
              <a:rPr lang="en-US" b="1" u="sng" dirty="0" smtClean="0"/>
              <a:t>Passive Voice: </a:t>
            </a:r>
          </a:p>
          <a:p>
            <a:r>
              <a:rPr lang="en-US" dirty="0" smtClean="0"/>
              <a:t>The church will be painted next weekend.</a:t>
            </a:r>
          </a:p>
          <a:p>
            <a:r>
              <a:rPr lang="en-US" dirty="0" smtClean="0"/>
              <a:t>An important speech will be given on the weekend.</a:t>
            </a:r>
          </a:p>
          <a:p>
            <a:r>
              <a:rPr lang="en-US" dirty="0" smtClean="0"/>
              <a:t>Carlos will be expelled next Monday.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59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Our maid will be taken to the hospital.</a:t>
            </a:r>
          </a:p>
          <a:p>
            <a:r>
              <a:rPr lang="en-US" dirty="0" smtClean="0"/>
              <a:t>Her pets will be vaccinated tomorrow.</a:t>
            </a:r>
          </a:p>
          <a:p>
            <a:r>
              <a:rPr lang="en-US" dirty="0" smtClean="0"/>
              <a:t>His house won’t be remodeled by Humberto.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Active Voice:</a:t>
            </a:r>
          </a:p>
          <a:p>
            <a:r>
              <a:rPr lang="en-US" dirty="0" smtClean="0"/>
              <a:t>The architect will design their new building.</a:t>
            </a:r>
          </a:p>
          <a:p>
            <a:r>
              <a:rPr lang="en-US" dirty="0" smtClean="0"/>
              <a:t>Paola will cook the food for the party.</a:t>
            </a:r>
          </a:p>
          <a:p>
            <a:r>
              <a:rPr lang="en-US" dirty="0" smtClean="0"/>
              <a:t>Mike will not help us.</a:t>
            </a:r>
          </a:p>
          <a:p>
            <a:r>
              <a:rPr lang="en-US" dirty="0" smtClean="0"/>
              <a:t>The employees will seal all the boxes early tomorrow.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6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My uncle will construct many houses in the new neighborhood.</a:t>
            </a:r>
          </a:p>
          <a:p>
            <a:r>
              <a:rPr lang="en-US" dirty="0" smtClean="0"/>
              <a:t>The machine will produce 50,000 tortillas this week.</a:t>
            </a:r>
          </a:p>
          <a:p>
            <a:pPr marL="0" indent="0">
              <a:buNone/>
            </a:pPr>
            <a:r>
              <a:rPr lang="en-US" b="1" u="sng" dirty="0" smtClean="0"/>
              <a:t>Present Continuous: </a:t>
            </a:r>
            <a:r>
              <a:rPr lang="en-US" b="1" dirty="0" smtClean="0"/>
              <a:t>(</a:t>
            </a:r>
            <a:r>
              <a:rPr lang="en-US" b="1" dirty="0" err="1" smtClean="0"/>
              <a:t>is,am,are</a:t>
            </a:r>
            <a:r>
              <a:rPr lang="en-US" b="1" dirty="0" smtClean="0"/>
              <a:t> +being+ Past Part.)</a:t>
            </a:r>
          </a:p>
          <a:p>
            <a:pPr marL="0" indent="0">
              <a:buNone/>
            </a:pPr>
            <a:r>
              <a:rPr lang="en-US" b="1" u="sng" dirty="0" smtClean="0"/>
              <a:t>Passive Voice:</a:t>
            </a:r>
          </a:p>
          <a:p>
            <a:r>
              <a:rPr lang="en-US" dirty="0" smtClean="0"/>
              <a:t>The desks are being repaired by the carpenter.</a:t>
            </a:r>
          </a:p>
          <a:p>
            <a:r>
              <a:rPr lang="en-US" dirty="0" smtClean="0"/>
              <a:t>Luisa is being promoted this year.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29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boxes are being sealed on Friday morning.</a:t>
            </a:r>
          </a:p>
          <a:p>
            <a:r>
              <a:rPr lang="en-US" dirty="0" smtClean="0"/>
              <a:t>Our family is being invited to Roberto’s wedding in Mexico.</a:t>
            </a:r>
          </a:p>
          <a:p>
            <a:r>
              <a:rPr lang="en-US" dirty="0" smtClean="0"/>
              <a:t>The thieves are being taken to jail.</a:t>
            </a:r>
          </a:p>
          <a:p>
            <a:r>
              <a:rPr lang="en-US" dirty="0" smtClean="0"/>
              <a:t>His dog is being washed right now.</a:t>
            </a:r>
          </a:p>
          <a:p>
            <a:pPr marL="0" indent="0">
              <a:buNone/>
            </a:pPr>
            <a:r>
              <a:rPr lang="en-US" b="1" u="sng" dirty="0" smtClean="0"/>
              <a:t>Active Voice:</a:t>
            </a:r>
          </a:p>
          <a:p>
            <a:r>
              <a:rPr lang="en-US" dirty="0" smtClean="0"/>
              <a:t>His father is preparing delicious dinner for us.</a:t>
            </a:r>
          </a:p>
          <a:p>
            <a:r>
              <a:rPr lang="en-US" dirty="0" smtClean="0"/>
              <a:t>My aunt is baking two delicious cakes for Sofia’s birthday party.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18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1998</TotalTime>
  <Words>3260</Words>
  <Application>Microsoft Office PowerPoint</Application>
  <PresentationFormat>On-screen Show (4:3)</PresentationFormat>
  <Paragraphs>347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9" baseType="lpstr">
      <vt:lpstr>Arial</vt:lpstr>
      <vt:lpstr>Calibri</vt:lpstr>
      <vt:lpstr>Office Theme</vt:lpstr>
      <vt:lpstr>PRESENTATION UNIT 6 PASSIVE-ACTIVE VOICE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Passive Causative (Arranging Services)</vt:lpstr>
      <vt:lpstr>PowerPoint Presentation</vt:lpstr>
      <vt:lpstr>Passive Causative (persuading and obligation)</vt:lpstr>
      <vt:lpstr>PowerPoint Presentation</vt:lpstr>
      <vt:lpstr>QUITE</vt:lpstr>
      <vt:lpstr>PowerPoint Presentation</vt:lpstr>
      <vt:lpstr>PowerPoint Presentation</vt:lpstr>
      <vt:lpstr>NEGATIVE INFINITIVE</vt:lpstr>
      <vt:lpstr>WANT-WOULD LIKE</vt:lpstr>
      <vt:lpstr>MUST NOT-HAVE TO</vt:lpstr>
      <vt:lpstr>HOPE AND THINK</vt:lpstr>
      <vt:lpstr>LET’S</vt:lpstr>
      <vt:lpstr>TAG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MODAL VERBS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UNIT 6 PASSIVE-ACTIVE VOICE</dc:title>
  <dc:creator>English Academy</dc:creator>
  <cp:lastModifiedBy>English Academy</cp:lastModifiedBy>
  <cp:revision>117</cp:revision>
  <dcterms:created xsi:type="dcterms:W3CDTF">2015-08-05T23:17:00Z</dcterms:created>
  <dcterms:modified xsi:type="dcterms:W3CDTF">2019-03-09T01:33:49Z</dcterms:modified>
</cp:coreProperties>
</file>