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8" r:id="rId4"/>
    <p:sldId id="259" r:id="rId5"/>
    <p:sldId id="278" r:id="rId6"/>
    <p:sldId id="266" r:id="rId7"/>
    <p:sldId id="267" r:id="rId8"/>
    <p:sldId id="268" r:id="rId9"/>
    <p:sldId id="269" r:id="rId10"/>
    <p:sldId id="270" r:id="rId11"/>
    <p:sldId id="261" r:id="rId12"/>
    <p:sldId id="260" r:id="rId13"/>
    <p:sldId id="262" r:id="rId14"/>
    <p:sldId id="263" r:id="rId15"/>
    <p:sldId id="264" r:id="rId16"/>
    <p:sldId id="265" r:id="rId17"/>
    <p:sldId id="271" r:id="rId18"/>
    <p:sldId id="272" r:id="rId19"/>
    <p:sldId id="273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76" autoAdjust="0"/>
  </p:normalViewPr>
  <p:slideViewPr>
    <p:cSldViewPr>
      <p:cViewPr>
        <p:scale>
          <a:sx n="100" d="100"/>
          <a:sy n="100" d="100"/>
        </p:scale>
        <p:origin x="516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orizon.png"/>
          <p:cNvPicPr>
            <a:picLocks noChangeAspect="1"/>
          </p:cNvPicPr>
          <p:nvPr/>
        </p:nvPicPr>
        <p:blipFill>
          <a:blip r:embed="rId2"/>
          <a:srcRect t="33333"/>
          <a:stretch>
            <a:fillRect/>
          </a:stretch>
        </p:blipFill>
        <p:spPr bwMode="auto">
          <a:xfrm>
            <a:off x="0" y="0"/>
            <a:ext cx="9144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/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F2A94-D613-4336-AAC5-DD7AD48F82C4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14662-8402-4F7E-9F38-7D3DC6EE862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074D8-B64C-419F-9CF1-10E8E7A3AE76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F003A-2FA1-4DF0-B72C-A5B5C8B3F37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E4014-5AB1-4827-A109-99A4F676EFB5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3387A-1DEE-4550-81E4-6D4C8777014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98B53-9040-468A-9234-D620CBD059F6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60726-9701-4576-8686-0953DC45D2A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/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1B5F0-53D1-4AB0-AD7D-2BAF54A5B49B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B0BCD-9315-4BDE-AD11-AEAB25FDD5F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67759-A6B8-4470-BB3D-8BDA95620DAF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803E4-1F36-415B-8C9E-69294AF6531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5DAEB-09DC-4B79-94D6-1668680BABCB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1B610-E82A-4786-8D41-70053059929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A307C-E630-4D63-8A17-F5D204D2DCCF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6C779-3308-49A4-804D-8B3051D6E24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DEAC4-D1DB-4990-8FED-E7E0EDD99422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AA64F-3ABA-43B0-9355-30504B92BB3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A3DC9-7B79-416D-BCE1-85569F12E457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1FB5D-8039-476A-BD47-5DD692A60CF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horizon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8708F-DD5A-4647-BB2C-80D938F72AF5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41C1B-4022-492C-B1BC-B1A92BB3C5B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orizon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trike="noStrike" spc="60" baseline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60E03B5C-8694-4C1B-BBBE-8C33C86F77A6}" type="datetimeFigureOut">
              <a:rPr lang="es-ES"/>
              <a:pPr>
                <a:defRPr/>
              </a:pPr>
              <a:t>06/02/2019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cap="all" spc="60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aseline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A0EE50F3-70D3-40A4-AC12-D9F9E36C6A0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0" r:id="rId1"/>
    <p:sldLayoutId id="2147483959" r:id="rId2"/>
    <p:sldLayoutId id="2147483961" r:id="rId3"/>
    <p:sldLayoutId id="2147483958" r:id="rId4"/>
    <p:sldLayoutId id="2147483957" r:id="rId5"/>
    <p:sldLayoutId id="2147483956" r:id="rId6"/>
    <p:sldLayoutId id="2147483955" r:id="rId7"/>
    <p:sldLayoutId id="2147483954" r:id="rId8"/>
    <p:sldLayoutId id="2147483962" r:id="rId9"/>
    <p:sldLayoutId id="2147483953" r:id="rId10"/>
    <p:sldLayoutId id="214748395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all" spc="5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088" y="1052513"/>
            <a:ext cx="7345362" cy="1752600"/>
          </a:xfrm>
        </p:spPr>
        <p:txBody>
          <a:bodyPr>
            <a:noAutofit/>
          </a:bodyPr>
          <a:lstStyle/>
          <a:p>
            <a:pPr algn="just" fontAlgn="auto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continuous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progress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temporary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situations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often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continuous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describe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events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activities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interrupted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complete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4213" y="188913"/>
            <a:ext cx="7772400" cy="7921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PAST CONTINUOUS TENSE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827088" y="3500438"/>
            <a:ext cx="7345362" cy="331311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exercising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5:00 a.m.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car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horrible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noise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while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traveling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teacher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instructions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engineers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bridge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Sunday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morning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night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mother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baleadas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home.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9</a:t>
            </a:r>
            <a:r>
              <a:rPr lang="en-US" sz="2400" b="1" dirty="0" smtClean="0"/>
              <a:t>. To talk about professional groups: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The Navy, The police, The Army, The Air Force, The committee, the platoon, the battalion.</a:t>
            </a:r>
          </a:p>
          <a:p>
            <a:pPr marL="0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1918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4213" y="260350"/>
            <a:ext cx="7772400" cy="79216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THE ARTICLE THE(ABSTRACT NOUNS)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836613" y="1125538"/>
            <a:ext cx="7345362" cy="10080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defRPr/>
            </a:pP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never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abstract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non-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countable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appears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beginning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a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sentence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900113" y="2276475"/>
            <a:ext cx="7343775" cy="100806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Honduras has a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problems</a:t>
            </a: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traffic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terrible at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rush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poverty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Honduras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serious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issue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music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helps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relax.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imagination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has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a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kid`s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mind</a:t>
            </a: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think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bag. (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Subtítulo"/>
          <p:cNvSpPr txBox="1">
            <a:spLocks/>
          </p:cNvSpPr>
          <p:nvPr/>
        </p:nvSpPr>
        <p:spPr>
          <a:xfrm>
            <a:off x="755650" y="549275"/>
            <a:ext cx="7345363" cy="100806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seminar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very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interesting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don`t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know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like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food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overty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issues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discussed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Racism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something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totally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.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really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important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lives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health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ministry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really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well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Honduras.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Subtítulo"/>
          <p:cNvSpPr txBox="1">
            <a:spLocks/>
          </p:cNvSpPr>
          <p:nvPr/>
        </p:nvSpPr>
        <p:spPr>
          <a:xfrm>
            <a:off x="755650" y="549275"/>
            <a:ext cx="7345363" cy="100806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defRPr/>
            </a:pPr>
            <a:r>
              <a:rPr lang="es-ES" sz="2400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 WITH PREPOSITIONS </a:t>
            </a:r>
          </a:p>
          <a:p>
            <a:pPr algn="l" fontAlgn="auto"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prepositions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usually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preposition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fontAlgn="auto">
              <a:lnSpc>
                <a:spcPct val="200000"/>
              </a:lnSpc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Subtítulo"/>
          <p:cNvSpPr txBox="1">
            <a:spLocks/>
          </p:cNvSpPr>
          <p:nvPr/>
        </p:nvSpPr>
        <p:spPr>
          <a:xfrm>
            <a:off x="755650" y="1773238"/>
            <a:ext cx="7345363" cy="10080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speaking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picture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laughing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 txBox="1">
            <a:spLocks/>
          </p:cNvSpPr>
          <p:nvPr/>
        </p:nvSpPr>
        <p:spPr>
          <a:xfrm>
            <a:off x="727075" y="1052513"/>
            <a:ext cx="7345363" cy="10080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turned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lights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off?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What`s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book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u="sng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interested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 txBox="1">
            <a:spLocks/>
          </p:cNvSpPr>
          <p:nvPr/>
        </p:nvSpPr>
        <p:spPr>
          <a:xfrm>
            <a:off x="727075" y="1052513"/>
            <a:ext cx="7345363" cy="10080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__________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crying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	__________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shall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__________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waiting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__________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candidate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voted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waiting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___________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terrible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nightmare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night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l" fontAlgn="auto">
              <a:lnSpc>
                <a:spcPct val="150000"/>
              </a:lnSpc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B: Oh no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__________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 txBox="1">
            <a:spLocks/>
          </p:cNvSpPr>
          <p:nvPr/>
        </p:nvSpPr>
        <p:spPr>
          <a:xfrm>
            <a:off x="727075" y="1052513"/>
            <a:ext cx="7345363" cy="1008062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I`m going on a holiday next week.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None/>
            </a:pPr>
            <a:r>
              <a:rPr lang="es-ES" sz="2400">
                <a:latin typeface="Calibri" pitchFamily="34" charset="0"/>
              </a:rPr>
              <a:t>     B. Where </a:t>
            </a:r>
            <a:r>
              <a:rPr lang="es-ES" sz="2400" u="sng">
                <a:latin typeface="Calibri" pitchFamily="34" charset="0"/>
              </a:rPr>
              <a:t>_________?</a:t>
            </a:r>
            <a:r>
              <a:rPr lang="es-ES" sz="2400">
                <a:latin typeface="Calibri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Char char="•"/>
            </a:pPr>
            <a:endParaRPr lang="es-ES" sz="240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Char char="•"/>
            </a:pPr>
            <a:endParaRPr lang="es-ES" sz="240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None/>
            </a:pPr>
            <a:endParaRPr lang="es-ES" sz="240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Char char="•"/>
            </a:pPr>
            <a:endParaRPr lang="es-ES" sz="240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Char char="•"/>
            </a:pPr>
            <a:endParaRPr lang="es-ES" sz="2400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-ING FORM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/>
              <a:t>Some verbs are followed by gerunds (-</a:t>
            </a:r>
            <a:r>
              <a:rPr lang="en-US" sz="1800" b="1" dirty="0" err="1" smtClean="0"/>
              <a:t>ing</a:t>
            </a:r>
            <a:r>
              <a:rPr lang="en-US" sz="1800" b="1" dirty="0" smtClean="0"/>
              <a:t> form). We use this form in the following cases:</a:t>
            </a:r>
          </a:p>
          <a:p>
            <a:r>
              <a:rPr lang="en-US" sz="1800" b="1" dirty="0" smtClean="0"/>
              <a:t>1)  After some verbs that are followed by a gerund (-</a:t>
            </a:r>
            <a:r>
              <a:rPr lang="en-US" sz="1800" b="1" dirty="0" err="1" smtClean="0"/>
              <a:t>ing</a:t>
            </a:r>
            <a:r>
              <a:rPr lang="en-US" sz="1800" b="1" dirty="0" smtClean="0"/>
              <a:t> form).:</a:t>
            </a:r>
          </a:p>
          <a:p>
            <a:r>
              <a:rPr lang="en-US" sz="1800" b="1" dirty="0" smtClean="0"/>
              <a:t>- enjoy     -dislike    - suggest    - finish    - </a:t>
            </a:r>
            <a:r>
              <a:rPr lang="en-US" sz="1800" b="1" u="sng" dirty="0" smtClean="0"/>
              <a:t>love</a:t>
            </a:r>
            <a:r>
              <a:rPr lang="en-US" sz="1800" b="1" dirty="0" smtClean="0"/>
              <a:t>    - can’t help    - </a:t>
            </a:r>
            <a:r>
              <a:rPr lang="en-US" sz="1800" b="1" u="sng" dirty="0" smtClean="0"/>
              <a:t>Can’t Stand</a:t>
            </a:r>
          </a:p>
          <a:p>
            <a:r>
              <a:rPr lang="en-US" sz="1800" b="1" dirty="0" smtClean="0"/>
              <a:t>- keep    - consider    - </a:t>
            </a:r>
            <a:r>
              <a:rPr lang="en-US" sz="1800" b="1" u="sng" dirty="0" smtClean="0"/>
              <a:t>prefer</a:t>
            </a:r>
            <a:r>
              <a:rPr lang="en-US" sz="1800" b="1" dirty="0" smtClean="0"/>
              <a:t>    -imagine    </a:t>
            </a:r>
            <a:r>
              <a:rPr lang="en-US" sz="1800" b="1" u="sng" dirty="0" smtClean="0"/>
              <a:t>- hate</a:t>
            </a:r>
            <a:r>
              <a:rPr lang="en-US" sz="1800" b="1" dirty="0" smtClean="0"/>
              <a:t>     - post pone   -practice</a:t>
            </a:r>
          </a:p>
          <a:p>
            <a:r>
              <a:rPr lang="en-US" sz="1800" b="1" dirty="0" smtClean="0"/>
              <a:t>- miss     -involve       - report    - risk     </a:t>
            </a:r>
            <a:r>
              <a:rPr lang="en-US" sz="1800" b="1" u="sng" dirty="0" smtClean="0"/>
              <a:t>- like</a:t>
            </a:r>
            <a:r>
              <a:rPr lang="en-US" sz="1800" b="1" dirty="0" smtClean="0"/>
              <a:t>    </a:t>
            </a:r>
            <a:r>
              <a:rPr lang="en-US" sz="1800" b="1" u="sng" dirty="0" smtClean="0"/>
              <a:t>-  star</a:t>
            </a:r>
            <a:r>
              <a:rPr lang="en-US" sz="1800" b="1" dirty="0" smtClean="0"/>
              <a:t>t     - </a:t>
            </a:r>
            <a:r>
              <a:rPr lang="en-US" sz="1800" b="1" u="sng" dirty="0" smtClean="0"/>
              <a:t>begin</a:t>
            </a:r>
          </a:p>
          <a:p>
            <a:r>
              <a:rPr lang="en-US" sz="1800" b="1" dirty="0" smtClean="0"/>
              <a:t> I suggest eating Chinese food tonight.</a:t>
            </a:r>
          </a:p>
          <a:p>
            <a:r>
              <a:rPr lang="en-US" sz="1800" b="1" dirty="0" smtClean="0"/>
              <a:t>She can’t help eating sweets.</a:t>
            </a:r>
          </a:p>
          <a:p>
            <a:r>
              <a:rPr lang="en-US" sz="1800" b="1" dirty="0" smtClean="0"/>
              <a:t>I dislike washing dishes.</a:t>
            </a:r>
          </a:p>
          <a:p>
            <a:r>
              <a:rPr lang="en-US" sz="1800" b="1" dirty="0" smtClean="0"/>
              <a:t>Mary prefers jogging than going to the gym.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08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Please, keep studying to maintain your good grades.</a:t>
            </a:r>
          </a:p>
          <a:p>
            <a:r>
              <a:rPr lang="en-US" b="1" dirty="0" smtClean="0"/>
              <a:t>The General Manager postponed having the meeting tomorrow. Now, it is on Friday morning.</a:t>
            </a:r>
          </a:p>
          <a:p>
            <a:r>
              <a:rPr lang="en-US" b="1" dirty="0"/>
              <a:t>Peter can’t stand working with him.</a:t>
            </a:r>
          </a:p>
          <a:p>
            <a:endParaRPr lang="en-US" b="1" dirty="0" smtClean="0"/>
          </a:p>
          <a:p>
            <a:r>
              <a:rPr lang="en-US" b="1" dirty="0" smtClean="0"/>
              <a:t>2)  As the subject of the sentence:</a:t>
            </a:r>
          </a:p>
          <a:p>
            <a:r>
              <a:rPr lang="en-US" b="1" dirty="0" smtClean="0"/>
              <a:t>Dancing is something that she loves.</a:t>
            </a:r>
          </a:p>
          <a:p>
            <a:r>
              <a:rPr lang="en-US" b="1" dirty="0" smtClean="0"/>
              <a:t>Drinking water is really healthy for our body.</a:t>
            </a:r>
          </a:p>
          <a:p>
            <a:r>
              <a:rPr lang="en-US" b="1" dirty="0" smtClean="0"/>
              <a:t>Eating lots of fast food is harmful for our health.</a:t>
            </a:r>
          </a:p>
          <a:p>
            <a:r>
              <a:rPr lang="en-US" b="1" dirty="0" smtClean="0"/>
              <a:t>Driving my new car relaxes me a lot.</a:t>
            </a:r>
          </a:p>
          <a:p>
            <a:r>
              <a:rPr lang="en-US" b="1" dirty="0" smtClean="0"/>
              <a:t>Washing dishes is an activity that I hate.</a:t>
            </a:r>
          </a:p>
          <a:p>
            <a:r>
              <a:rPr lang="en-US" b="1" dirty="0" smtClean="0"/>
              <a:t>Walking everyday is considered a good exercise.</a:t>
            </a:r>
          </a:p>
          <a:p>
            <a:r>
              <a:rPr lang="en-US" b="1" dirty="0" smtClean="0"/>
              <a:t>Avoiding sweets helps us to lose weight.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9225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3) </a:t>
            </a:r>
            <a:r>
              <a:rPr lang="en-US" b="1" dirty="0" smtClean="0"/>
              <a:t>After a preposition:</a:t>
            </a:r>
          </a:p>
          <a:p>
            <a:r>
              <a:rPr lang="en-US" b="1" dirty="0" smtClean="0"/>
              <a:t>I am really quick at learning English.</a:t>
            </a:r>
          </a:p>
          <a:p>
            <a:r>
              <a:rPr lang="en-US" b="1" dirty="0" smtClean="0"/>
              <a:t>You </a:t>
            </a:r>
            <a:r>
              <a:rPr lang="en-US" b="1" dirty="0" err="1" smtClean="0"/>
              <a:t>shoiudn’t</a:t>
            </a:r>
            <a:r>
              <a:rPr lang="en-US" b="1" dirty="0" smtClean="0"/>
              <a:t> drink sodas before eating breakfast.</a:t>
            </a:r>
          </a:p>
          <a:p>
            <a:r>
              <a:rPr lang="en-US" b="1" dirty="0" smtClean="0"/>
              <a:t>After eating lunch we could play videogames.</a:t>
            </a:r>
          </a:p>
          <a:p>
            <a:r>
              <a:rPr lang="en-US" b="1" dirty="0" smtClean="0"/>
              <a:t>I finished the project yesterday by working all weekend without stopping.</a:t>
            </a:r>
          </a:p>
          <a:p>
            <a:r>
              <a:rPr lang="en-US" b="1" dirty="0" smtClean="0"/>
              <a:t>He told the joke without laughing.</a:t>
            </a:r>
          </a:p>
          <a:p>
            <a:r>
              <a:rPr lang="en-US" b="1" dirty="0" smtClean="0"/>
              <a:t>What was her reaction on hearing the news?</a:t>
            </a:r>
          </a:p>
          <a:p>
            <a:r>
              <a:rPr lang="en-US" b="1" dirty="0" smtClean="0"/>
              <a:t>Mike is really good at swimming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07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539750" y="692150"/>
            <a:ext cx="7345363" cy="48974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playing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video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games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mother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room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He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wasn`t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studying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wearing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seatbelt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accident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Gloria and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walking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street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killed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accident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Mary`s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car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spilling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coolant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principal,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door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INFINITIVE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Some verbs are followed directly by an infinitive (Infinitive form  - to + Base form)</a:t>
            </a:r>
          </a:p>
          <a:p>
            <a:r>
              <a:rPr lang="en-US" b="1" dirty="0"/>
              <a:t>-  Afford    - agree    - arrange     - manage     - </a:t>
            </a:r>
            <a:r>
              <a:rPr lang="en-US" b="1" u="sng" dirty="0"/>
              <a:t>Can’t bear</a:t>
            </a:r>
            <a:r>
              <a:rPr lang="en-US" b="1" dirty="0"/>
              <a:t>     - decide     - demand</a:t>
            </a:r>
          </a:p>
          <a:p>
            <a:r>
              <a:rPr lang="en-US" b="1" dirty="0"/>
              <a:t>- expect    - hope    - intend     - learn     - need     - want    - offer     - plan     - </a:t>
            </a:r>
            <a:r>
              <a:rPr lang="en-US" b="1" u="sng" dirty="0"/>
              <a:t>neglect</a:t>
            </a:r>
          </a:p>
          <a:p>
            <a:r>
              <a:rPr lang="en-US" b="1" dirty="0"/>
              <a:t>- prepare     - promise     - refuse     - seem    - wish     - would like     - </a:t>
            </a:r>
            <a:r>
              <a:rPr lang="en-US" b="1" u="sng" dirty="0"/>
              <a:t>stop</a:t>
            </a:r>
            <a:r>
              <a:rPr lang="en-US" b="1" dirty="0"/>
              <a:t>     - </a:t>
            </a:r>
            <a:r>
              <a:rPr lang="en-US" b="1" u="sng" dirty="0"/>
              <a:t>regret</a:t>
            </a:r>
            <a:r>
              <a:rPr lang="en-US" b="1" dirty="0"/>
              <a:t>  </a:t>
            </a:r>
          </a:p>
          <a:p>
            <a:r>
              <a:rPr lang="en-US" b="1" dirty="0"/>
              <a:t> - </a:t>
            </a:r>
            <a:r>
              <a:rPr lang="en-US" b="1" u="sng" dirty="0"/>
              <a:t>remember</a:t>
            </a:r>
            <a:r>
              <a:rPr lang="en-US" b="1" dirty="0"/>
              <a:t>     - </a:t>
            </a:r>
            <a:r>
              <a:rPr lang="en-US" b="1" u="sng" dirty="0"/>
              <a:t>forget</a:t>
            </a:r>
            <a:r>
              <a:rPr lang="en-US" b="1" dirty="0"/>
              <a:t>     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She wants to travel to Cancun again.</a:t>
            </a:r>
          </a:p>
          <a:p>
            <a:r>
              <a:rPr lang="en-US" b="1" dirty="0" smtClean="0"/>
              <a:t>We can’t afford to buy a Range Rover.</a:t>
            </a:r>
          </a:p>
          <a:p>
            <a:r>
              <a:rPr lang="en-US" b="1" dirty="0" smtClean="0"/>
              <a:t>Carlos intends to cross the lake swimming.</a:t>
            </a:r>
          </a:p>
          <a:p>
            <a:r>
              <a:rPr lang="en-US" b="1" dirty="0" smtClean="0"/>
              <a:t>I hope not to see her again.</a:t>
            </a:r>
          </a:p>
          <a:p>
            <a:r>
              <a:rPr lang="en-US" b="1" dirty="0" smtClean="0"/>
              <a:t>My little boy learnt how to ride on a bike really quickly.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83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Modals  for  prediction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900" b="1" dirty="0" smtClean="0"/>
              <a:t>We use  going </a:t>
            </a:r>
            <a:r>
              <a:rPr lang="en-US" sz="1900" b="1" dirty="0" err="1" smtClean="0"/>
              <a:t>to,will</a:t>
            </a:r>
            <a:r>
              <a:rPr lang="en-US" sz="1900" b="1" dirty="0" smtClean="0"/>
              <a:t>, might, may, could (not) , + base form to make predictions about the future. </a:t>
            </a:r>
          </a:p>
          <a:p>
            <a:r>
              <a:rPr lang="en-US" sz="1900" b="1" dirty="0" smtClean="0"/>
              <a:t>We use will  + base form to talk about predictions we are certain about.(it’s  certain to happen, but low certainty) </a:t>
            </a:r>
            <a:r>
              <a:rPr lang="en-US" sz="1900" b="1" dirty="0"/>
              <a:t>The negative form is won’t. </a:t>
            </a:r>
            <a:endParaRPr lang="en-US" sz="1900" b="1" dirty="0" smtClean="0"/>
          </a:p>
          <a:p>
            <a:r>
              <a:rPr lang="en-US" sz="1900" b="1" dirty="0"/>
              <a:t> </a:t>
            </a:r>
            <a:r>
              <a:rPr lang="en-US" sz="1900" b="1" dirty="0" smtClean="0"/>
              <a:t>In ten years time, China will have  the World’s largest economy.</a:t>
            </a:r>
          </a:p>
          <a:p>
            <a:r>
              <a:rPr lang="en-US" sz="1900" b="1" dirty="0" smtClean="0"/>
              <a:t>By the year 2050, climate change will be in an advance stage.</a:t>
            </a:r>
          </a:p>
          <a:p>
            <a:r>
              <a:rPr lang="en-US" sz="1900" b="1" dirty="0" smtClean="0"/>
              <a:t>In 2022,  our company will be recognized as one of the most profitable in the country</a:t>
            </a:r>
            <a:r>
              <a:rPr lang="en-US" b="1" dirty="0" smtClean="0"/>
              <a:t>.</a:t>
            </a:r>
          </a:p>
          <a:p>
            <a:endParaRPr lang="en-US" b="1" dirty="0"/>
          </a:p>
          <a:p>
            <a:r>
              <a:rPr lang="en-US" sz="1900" b="1" dirty="0" smtClean="0"/>
              <a:t>We use may, might, and could + base form to talk about something we think is possible, but we are not certain. </a:t>
            </a:r>
            <a:r>
              <a:rPr lang="en-US" sz="1900" b="1" dirty="0" err="1" smtClean="0"/>
              <a:t>Ngative</a:t>
            </a:r>
            <a:r>
              <a:rPr lang="en-US" sz="1900" b="1" dirty="0" smtClean="0"/>
              <a:t> forms are might not, may not, and couldn’t.</a:t>
            </a:r>
          </a:p>
          <a:p>
            <a:r>
              <a:rPr lang="en-US" sz="1900" b="1" dirty="0" smtClean="0"/>
              <a:t>In ten years time, China could have the World’s largest economy. (China has the ability, but it’s not certain that this will happen.)</a:t>
            </a:r>
          </a:p>
          <a:p>
            <a:r>
              <a:rPr lang="en-US" sz="1900" b="1" dirty="0" smtClean="0"/>
              <a:t>In ten years, China may have the World’s greatest economy. (It’s not clear that China has the ability, so it’s less certain this will happen)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23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1800" dirty="0" smtClean="0"/>
              <a:t>In ten years time, China might have the World’s largest economy. (It’s possible, but far from certain.) </a:t>
            </a:r>
          </a:p>
          <a:p>
            <a:endParaRPr lang="en-US" sz="1800" dirty="0"/>
          </a:p>
          <a:p>
            <a:r>
              <a:rPr lang="en-US" sz="1800" dirty="0" smtClean="0"/>
              <a:t>We use going to + base form to make predictions with a higher degree of certainty. This certainty is based on information, statistics, evidence, or on what you see.</a:t>
            </a:r>
          </a:p>
          <a:p>
            <a:endParaRPr lang="en-US" sz="1800" dirty="0"/>
          </a:p>
          <a:p>
            <a:r>
              <a:rPr lang="en-US" sz="1800" dirty="0" smtClean="0"/>
              <a:t>Our team is going to win the game. They have expelled four players of the other team.</a:t>
            </a:r>
          </a:p>
          <a:p>
            <a:r>
              <a:rPr lang="en-US" sz="1800" dirty="0" smtClean="0"/>
              <a:t>Peter is not going to finish his thesis on time. He began 2 weeks ago and he has to present it in 2 weeks.</a:t>
            </a:r>
          </a:p>
          <a:p>
            <a:r>
              <a:rPr lang="en-US" sz="1800" dirty="0" smtClean="0"/>
              <a:t>Carlos wants to jump from the roof. His going to injure himself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80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088" y="1412875"/>
            <a:ext cx="7345362" cy="1439863"/>
          </a:xfrm>
        </p:spPr>
        <p:txBody>
          <a:bodyPr>
            <a:normAutofit fontScale="85000" lnSpcReduction="10000"/>
          </a:bodyPr>
          <a:lstStyle/>
          <a:p>
            <a:pPr algn="just" fontAlgn="auto">
              <a:buFont typeface="Arial" pitchFamily="34" charset="0"/>
              <a:buNone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tense to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events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happened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earlier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time.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tense can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demonstrate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order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happened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ES" sz="24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buFont typeface="Arial" pitchFamily="34" charset="0"/>
              <a:buNone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Participle</a:t>
            </a:r>
            <a:endParaRPr lang="es-ES" sz="2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4213" y="404813"/>
            <a:ext cx="7772400" cy="7921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PAST PERFECT TENSE</a:t>
            </a:r>
            <a:endParaRPr lang="es-E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827088" y="2924175"/>
            <a:ext cx="7345362" cy="331311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eaten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lunch at 11:00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a.m</a:t>
            </a:r>
            <a:endParaRPr lang="es-ES" sz="24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Carlos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hadn`t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bought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1996.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time he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27, he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traveled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 times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8:00 a.m., I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children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school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hadn`t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office.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finished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me. 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4213" y="260350"/>
            <a:ext cx="7772400" cy="79216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PAST PERFECT TENSE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836613" y="1125538"/>
            <a:ext cx="7345362" cy="331152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car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broken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down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Tela.</a:t>
            </a:r>
            <a:endParaRPr lang="es-ES" sz="24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Peter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President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July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26</a:t>
            </a:r>
            <a:r>
              <a:rPr lang="es-ES" sz="2400" b="1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Spain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uncle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built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December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2012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he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hadn`t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gotten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married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fixed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car,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arrived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home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came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asking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help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because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es-E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rr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robbed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4362" y="1628800"/>
            <a:ext cx="7924800" cy="4114800"/>
          </a:xfrm>
        </p:spPr>
        <p:txBody>
          <a:bodyPr>
            <a:normAutofit/>
          </a:bodyPr>
          <a:lstStyle/>
          <a:p>
            <a:r>
              <a:rPr lang="en-US" sz="2000" smtClean="0"/>
              <a:t>She </a:t>
            </a:r>
            <a:r>
              <a:rPr lang="en-US" sz="2000" dirty="0" smtClean="0"/>
              <a:t>had prepared dinner before I arrived with my brother.</a:t>
            </a:r>
          </a:p>
          <a:p>
            <a:r>
              <a:rPr lang="en-US" sz="2000" dirty="0" smtClean="0"/>
              <a:t>The ship hadn’t arrived yet by the time I woke up..</a:t>
            </a:r>
          </a:p>
          <a:p>
            <a:r>
              <a:rPr lang="en-US" sz="2000" dirty="0" smtClean="0"/>
              <a:t>After I had seen her I went back to the hotel.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6365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2400" b="1" dirty="0" smtClean="0">
                <a:latin typeface="Calibri" pitchFamily="34" charset="0"/>
              </a:rPr>
              <a:t>Articles in English are invariable. That is, they do not change according to the gender or number of the noun they refer to, e.g. the boy, the woman, the children</a:t>
            </a:r>
          </a:p>
          <a:p>
            <a:r>
              <a:rPr lang="en-US" sz="2400" b="1" dirty="0" smtClean="0">
                <a:latin typeface="Calibri" pitchFamily="34" charset="0"/>
              </a:rPr>
              <a:t>“The” is used:</a:t>
            </a:r>
          </a:p>
          <a:p>
            <a:r>
              <a:rPr lang="en-US" sz="2400" b="1" dirty="0" smtClean="0">
                <a:latin typeface="Calibri" pitchFamily="34" charset="0"/>
              </a:rPr>
              <a:t>1. to refer to something which has already been mentioned</a:t>
            </a:r>
            <a:r>
              <a:rPr lang="es-ES" sz="2400" b="1" dirty="0" smtClean="0">
                <a:latin typeface="Calibri" pitchFamily="34" charset="0"/>
              </a:rPr>
              <a:t> 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	An elephant and a mouse fell in love.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	The mouse loved the elephant's long trunk,</a:t>
            </a:r>
            <a:br>
              <a:rPr lang="en-US" sz="2400" b="1" dirty="0" smtClean="0">
                <a:latin typeface="Calibri" pitchFamily="34" charset="0"/>
              </a:rPr>
            </a:br>
            <a:r>
              <a:rPr lang="en-US" sz="2400" b="1" dirty="0" smtClean="0">
                <a:latin typeface="Calibri" pitchFamily="34" charset="0"/>
              </a:rPr>
              <a:t>and the elephant loved the mouse's tiny nose. </a:t>
            </a:r>
            <a:endParaRPr lang="es-ES" sz="2400" b="1" dirty="0" smtClean="0">
              <a:latin typeface="Calibri" pitchFamily="34" charset="0"/>
            </a:endParaRPr>
          </a:p>
        </p:txBody>
      </p:sp>
      <p:sp>
        <p:nvSpPr>
          <p:cNvPr id="2" name="1 Título"/>
          <p:cNvSpPr>
            <a:spLocks/>
          </p:cNvSpPr>
          <p:nvPr/>
        </p:nvSpPr>
        <p:spPr bwMode="auto">
          <a:xfrm>
            <a:off x="684213" y="260350"/>
            <a:ext cx="7772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3200" cap="all" spc="5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ARTICLE THE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/>
          </p:cNvSpPr>
          <p:nvPr>
            <p:ph type="body" idx="4294967295"/>
          </p:nvPr>
        </p:nvSpPr>
        <p:spPr bwMode="auto">
          <a:xfrm>
            <a:off x="609600" y="1350963"/>
            <a:ext cx="7924800" cy="452596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2. </a:t>
            </a:r>
            <a:r>
              <a:rPr lang="en-US" sz="2400" b="1" dirty="0" smtClean="0">
                <a:latin typeface="Calibri" pitchFamily="34" charset="0"/>
              </a:rPr>
              <a:t>When both the speaker and listener know what is being talked about, even if it has not been mentioned before.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    -  Where's the bathroom?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	 It's on the first floor. </a:t>
            </a:r>
          </a:p>
          <a:p>
            <a:pPr>
              <a:buFont typeface="Arial" charset="0"/>
              <a:buNone/>
            </a:pP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smtClean="0">
                <a:latin typeface="Calibri" pitchFamily="34" charset="0"/>
              </a:rPr>
              <a:t>    - What a mess! Pablo spilled all his beverage!</a:t>
            </a:r>
          </a:p>
          <a:p>
            <a:pPr>
              <a:buFont typeface="Arial" charset="0"/>
              <a:buNone/>
            </a:pPr>
            <a:r>
              <a:rPr lang="en-US" sz="2400" b="1" dirty="0">
                <a:latin typeface="Calibri" pitchFamily="34" charset="0"/>
              </a:rPr>
              <a:t> </a:t>
            </a:r>
            <a:r>
              <a:rPr lang="en-US" sz="2400" b="1" dirty="0" smtClean="0">
                <a:latin typeface="Calibri" pitchFamily="34" charset="0"/>
              </a:rPr>
              <a:t>      The mop is in the kitchen. </a:t>
            </a:r>
          </a:p>
          <a:p>
            <a:pPr>
              <a:buFont typeface="Arial" charset="0"/>
              <a:buNone/>
            </a:pPr>
            <a:endParaRPr lang="en-US" sz="1000" b="1" dirty="0" smtClean="0">
              <a:latin typeface="Calibri" pitchFamily="34" charset="0"/>
            </a:endParaRP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3. In sentences or clauses where we define or identify a particular person or object: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	The man who wrote this book is famous.</a:t>
            </a:r>
            <a:br>
              <a:rPr lang="en-US" sz="2400" b="1" dirty="0" smtClean="0">
                <a:latin typeface="Calibri" pitchFamily="34" charset="0"/>
              </a:rPr>
            </a:br>
            <a:r>
              <a:rPr lang="en-US" sz="2400" b="1" dirty="0" smtClean="0">
                <a:latin typeface="Calibri" pitchFamily="34" charset="0"/>
              </a:rPr>
              <a:t>Which car did you scratch? The red one.</a:t>
            </a:r>
            <a:br>
              <a:rPr lang="en-US" sz="2400" b="1" dirty="0" smtClean="0">
                <a:latin typeface="Calibri" pitchFamily="34" charset="0"/>
              </a:rPr>
            </a:br>
            <a:r>
              <a:rPr lang="en-US" sz="2400" b="1" dirty="0" smtClean="0">
                <a:latin typeface="Calibri" pitchFamily="34" charset="0"/>
              </a:rPr>
              <a:t>My house is the one with a blue door. </a:t>
            </a:r>
            <a:endParaRPr lang="es-ES" sz="2400" b="1" dirty="0" smtClean="0">
              <a:latin typeface="Calibri" pitchFamily="34" charset="0"/>
            </a:endParaRPr>
          </a:p>
        </p:txBody>
      </p:sp>
      <p:sp>
        <p:nvSpPr>
          <p:cNvPr id="2" name="1 Título"/>
          <p:cNvSpPr>
            <a:spLocks/>
          </p:cNvSpPr>
          <p:nvPr/>
        </p:nvSpPr>
        <p:spPr bwMode="auto">
          <a:xfrm>
            <a:off x="684213" y="260350"/>
            <a:ext cx="7772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3200" cap="all" spc="5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ARTICLE THE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/>
          </p:cNvSpPr>
          <p:nvPr>
            <p:ph type="body" idx="4294967295"/>
          </p:nvPr>
        </p:nvSpPr>
        <p:spPr bwMode="auto">
          <a:xfrm>
            <a:off x="611188" y="1412875"/>
            <a:ext cx="7924800" cy="452596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3. </a:t>
            </a:r>
            <a:r>
              <a:rPr lang="en-US" sz="2400" b="1" dirty="0" smtClean="0">
                <a:latin typeface="Calibri" pitchFamily="34" charset="0"/>
              </a:rPr>
              <a:t>In sentences or clauses where we define or identify a particular person or object: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	The man who wrote this book is famous.</a:t>
            </a:r>
            <a:br>
              <a:rPr lang="en-US" sz="2400" b="1" dirty="0" smtClean="0">
                <a:latin typeface="Calibri" pitchFamily="34" charset="0"/>
              </a:rPr>
            </a:br>
            <a:r>
              <a:rPr lang="en-US" sz="2400" b="1" dirty="0" smtClean="0">
                <a:latin typeface="Calibri" pitchFamily="34" charset="0"/>
              </a:rPr>
              <a:t>Which car did you scratch? The red one.</a:t>
            </a:r>
            <a:br>
              <a:rPr lang="en-US" sz="2400" b="1" dirty="0" smtClean="0">
                <a:latin typeface="Calibri" pitchFamily="34" charset="0"/>
              </a:rPr>
            </a:br>
            <a:r>
              <a:rPr lang="en-US" sz="2400" b="1" dirty="0" smtClean="0">
                <a:latin typeface="Calibri" pitchFamily="34" charset="0"/>
              </a:rPr>
              <a:t>My house is the one with a blue door.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4. To refer to objects we regard as unique: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	The sun, the moon, the world, the Space Shuttle, The Statue of Liberty, The President.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5. Before superlatives and ordinal numbers: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	The highest building, the first page, the last chapter, the smallest house, the most beautiful girl, the least important topic. </a:t>
            </a:r>
            <a:endParaRPr lang="es-ES" sz="2400" b="1" dirty="0" smtClean="0">
              <a:latin typeface="Calibri" pitchFamily="34" charset="0"/>
            </a:endParaRPr>
          </a:p>
        </p:txBody>
      </p:sp>
      <p:sp>
        <p:nvSpPr>
          <p:cNvPr id="2" name="1 Título"/>
          <p:cNvSpPr>
            <a:spLocks/>
          </p:cNvSpPr>
          <p:nvPr/>
        </p:nvSpPr>
        <p:spPr bwMode="auto">
          <a:xfrm>
            <a:off x="827088" y="260350"/>
            <a:ext cx="7772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3200" cap="all" spc="5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ARTICLE THE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6. </a:t>
            </a:r>
            <a:r>
              <a:rPr lang="en-US" sz="2400" b="1" dirty="0" smtClean="0">
                <a:latin typeface="Calibri" pitchFamily="34" charset="0"/>
              </a:rPr>
              <a:t>With adjectives, to refer to a whole group of people: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	The Japanese, the elder, the rich, the poor, the Hondurans, the Americans, the young.</a:t>
            </a:r>
          </a:p>
          <a:p>
            <a:pPr>
              <a:buFont typeface="Arial" charset="0"/>
              <a:buNone/>
            </a:pPr>
            <a:endParaRPr lang="en-US" sz="2400" b="1" dirty="0" smtClean="0">
              <a:latin typeface="Calibri" pitchFamily="34" charset="0"/>
            </a:endParaRP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7. With names of geographical areas and oceans, certain countries, lakes, rivers, mountain ranges, and deserts: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	The Caribbean, the Sahara, the Atlantic Ocean, The US., The </a:t>
            </a:r>
            <a:r>
              <a:rPr lang="en-US" sz="2400" b="1" dirty="0" err="1" smtClean="0">
                <a:latin typeface="Calibri" pitchFamily="34" charset="0"/>
              </a:rPr>
              <a:t>Philipines</a:t>
            </a:r>
            <a:r>
              <a:rPr lang="en-US" sz="2400" b="1" dirty="0" smtClean="0">
                <a:latin typeface="Calibri" pitchFamily="34" charset="0"/>
              </a:rPr>
              <a:t>, The United Arab Emirates, The Andes, The Himalayas, The Amazon. </a:t>
            </a:r>
          </a:p>
          <a:p>
            <a:pPr>
              <a:buFont typeface="Arial" charset="0"/>
              <a:buNone/>
            </a:pPr>
            <a:endParaRPr lang="en-US" sz="2400" b="1" dirty="0" smtClean="0">
              <a:latin typeface="Calibri" pitchFamily="34" charset="0"/>
            </a:endParaRP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8. With decades, or groups of years:</a:t>
            </a:r>
          </a:p>
          <a:p>
            <a:pPr>
              <a:buFont typeface="Arial" charset="0"/>
              <a:buNone/>
            </a:pPr>
            <a:r>
              <a:rPr lang="en-US" sz="2400" b="1" dirty="0" smtClean="0">
                <a:latin typeface="Calibri" pitchFamily="34" charset="0"/>
              </a:rPr>
              <a:t>	She grew up in the seventies, eighties, fifties, sixties.</a:t>
            </a:r>
          </a:p>
          <a:p>
            <a:pPr>
              <a:buFont typeface="Arial" charset="0"/>
              <a:buNone/>
            </a:pPr>
            <a:endParaRPr lang="en-US" sz="2400" b="1" dirty="0" smtClean="0">
              <a:latin typeface="Calibri" pitchFamily="34" charset="0"/>
            </a:endParaRPr>
          </a:p>
          <a:p>
            <a:pPr>
              <a:buFont typeface="Arial" charset="0"/>
              <a:buNone/>
            </a:pPr>
            <a:endParaRPr lang="es-ES" sz="2400" dirty="0" smtClean="0">
              <a:latin typeface="Calibri" pitchFamily="34" charset="0"/>
            </a:endParaRPr>
          </a:p>
        </p:txBody>
      </p:sp>
      <p:sp>
        <p:nvSpPr>
          <p:cNvPr id="2" name="1 Título"/>
          <p:cNvSpPr>
            <a:spLocks/>
          </p:cNvSpPr>
          <p:nvPr/>
        </p:nvSpPr>
        <p:spPr bwMode="auto">
          <a:xfrm>
            <a:off x="827088" y="260350"/>
            <a:ext cx="7772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3200" cap="all" spc="5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ARTICLE THE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2335</TotalTime>
  <Words>1541</Words>
  <Application>Microsoft Office PowerPoint</Application>
  <PresentationFormat>On-screen Show (4:3)</PresentationFormat>
  <Paragraphs>170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Arial Narrow</vt:lpstr>
      <vt:lpstr>Calibri</vt:lpstr>
      <vt:lpstr>Horizonte</vt:lpstr>
      <vt:lpstr>PAST CONTINUOUS TENSE</vt:lpstr>
      <vt:lpstr>PowerPoint Presentation</vt:lpstr>
      <vt:lpstr>PAST PERFECT TENSE</vt:lpstr>
      <vt:lpstr>PAST PERFECT TENSE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ARTICLE THE(ABSTRACT NOUNS)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-ING FORM</vt:lpstr>
      <vt:lpstr>PowerPoint Presentation</vt:lpstr>
      <vt:lpstr>PowerPoint Presentation</vt:lpstr>
      <vt:lpstr>INFINITIVE FORM</vt:lpstr>
      <vt:lpstr>Modals  for  prediction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CONTINUOUS TENSE</dc:title>
  <dc:creator>SCC</dc:creator>
  <cp:lastModifiedBy>English Academy</cp:lastModifiedBy>
  <cp:revision>102</cp:revision>
  <dcterms:created xsi:type="dcterms:W3CDTF">2013-10-31T02:19:25Z</dcterms:created>
  <dcterms:modified xsi:type="dcterms:W3CDTF">2019-02-07T02:57:35Z</dcterms:modified>
</cp:coreProperties>
</file>