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43D5-9660-4016-B5CE-BD69E6B739FA}" type="datetimeFigureOut">
              <a:rPr lang="es-ES" smtClean="0"/>
              <a:pPr/>
              <a:t>19/03/2014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C0B09B-E926-4345-B9B9-AEE11A7AC60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43D5-9660-4016-B5CE-BD69E6B739FA}" type="datetimeFigureOut">
              <a:rPr lang="es-ES" smtClean="0"/>
              <a:pPr/>
              <a:t>19/03/2014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B09B-E926-4345-B9B9-AEE11A7AC6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8C0B09B-E926-4345-B9B9-AEE11A7AC60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43D5-9660-4016-B5CE-BD69E6B739FA}" type="datetimeFigureOut">
              <a:rPr lang="es-ES" smtClean="0"/>
              <a:pPr/>
              <a:t>19/03/2014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43D5-9660-4016-B5CE-BD69E6B739FA}" type="datetimeFigureOut">
              <a:rPr lang="es-ES" smtClean="0"/>
              <a:pPr/>
              <a:t>19/03/2014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8C0B09B-E926-4345-B9B9-AEE11A7AC60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43D5-9660-4016-B5CE-BD69E6B739FA}" type="datetimeFigureOut">
              <a:rPr lang="es-ES" smtClean="0"/>
              <a:pPr/>
              <a:t>19/03/2014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C0B09B-E926-4345-B9B9-AEE11A7AC60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14C43D5-9660-4016-B5CE-BD69E6B739FA}" type="datetimeFigureOut">
              <a:rPr lang="es-ES" smtClean="0"/>
              <a:pPr/>
              <a:t>19/03/2014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B09B-E926-4345-B9B9-AEE11A7AC60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43D5-9660-4016-B5CE-BD69E6B739FA}" type="datetimeFigureOut">
              <a:rPr lang="es-ES" smtClean="0"/>
              <a:pPr/>
              <a:t>19/03/2014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8C0B09B-E926-4345-B9B9-AEE11A7AC60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43D5-9660-4016-B5CE-BD69E6B739FA}" type="datetimeFigureOut">
              <a:rPr lang="es-ES" smtClean="0"/>
              <a:pPr/>
              <a:t>19/03/2014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8C0B09B-E926-4345-B9B9-AEE11A7AC6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43D5-9660-4016-B5CE-BD69E6B739FA}" type="datetimeFigureOut">
              <a:rPr lang="es-ES" smtClean="0"/>
              <a:pPr/>
              <a:t>19/03/2014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8C0B09B-E926-4345-B9B9-AEE11A7AC6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C0B09B-E926-4345-B9B9-AEE11A7AC60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43D5-9660-4016-B5CE-BD69E6B739FA}" type="datetimeFigureOut">
              <a:rPr lang="es-ES" smtClean="0"/>
              <a:pPr/>
              <a:t>19/03/2014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8C0B09B-E926-4345-B9B9-AEE11A7AC60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14C43D5-9660-4016-B5CE-BD69E6B739FA}" type="datetimeFigureOut">
              <a:rPr lang="es-ES" smtClean="0"/>
              <a:pPr/>
              <a:t>19/03/2014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14C43D5-9660-4016-B5CE-BD69E6B739FA}" type="datetimeFigureOut">
              <a:rPr lang="es-ES" smtClean="0"/>
              <a:pPr/>
              <a:t>19/03/2014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C0B09B-E926-4345-B9B9-AEE11A7AC60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lishpage.com/modals/interactivemodal3.htm" TargetMode="External"/><Relationship Id="rId2" Type="http://schemas.openxmlformats.org/officeDocument/2006/relationships/hyperlink" Target="http://www.englishpage.com/modals/interactivemodal2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nglishpage.com/modals/interactivemodal1.htm" TargetMode="External"/><Relationship Id="rId4" Type="http://schemas.openxmlformats.org/officeDocument/2006/relationships/hyperlink" Target="http://www.englishpage.com/modals/interactivemodal8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MODALS</a:t>
            </a:r>
            <a:endParaRPr lang="es-ES" dirty="0"/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CAN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301624" y="1527175"/>
          <a:ext cx="8446839" cy="293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5613"/>
                <a:gridCol w="2390867"/>
                <a:gridCol w="3240359"/>
              </a:tblGrid>
              <a:tr h="871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</a:t>
                      </a:r>
                    </a:p>
                    <a:p>
                      <a:r>
                        <a:rPr lang="es-ES" baseline="0" dirty="0" smtClean="0"/>
                        <a:t>         </a:t>
                      </a:r>
                      <a:r>
                        <a:rPr lang="es-ES" dirty="0" smtClean="0"/>
                        <a:t>CAN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EXAMPLES</a:t>
                      </a:r>
                      <a:endParaRPr lang="es-ES" dirty="0"/>
                    </a:p>
                  </a:txBody>
                  <a:tcPr/>
                </a:tc>
              </a:tr>
              <a:tr h="871500">
                <a:tc>
                  <a:txBody>
                    <a:bodyPr/>
                    <a:lstStyle/>
                    <a:p>
                      <a:r>
                        <a:rPr lang="es-ES" dirty="0" smtClean="0"/>
                        <a:t>     </a:t>
                      </a:r>
                    </a:p>
                    <a:p>
                      <a:r>
                        <a:rPr lang="es-ES" dirty="0" smtClean="0"/>
                        <a:t>     MEANING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       Poder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871500">
                <a:tc>
                  <a:txBody>
                    <a:bodyPr/>
                    <a:lstStyle/>
                    <a:p>
                      <a:r>
                        <a:rPr lang="es-ES" dirty="0" smtClean="0"/>
                        <a:t>   </a:t>
                      </a:r>
                    </a:p>
                    <a:p>
                      <a:r>
                        <a:rPr lang="es-ES" dirty="0" smtClean="0"/>
                        <a:t>      USES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dirty="0" err="1" smtClean="0"/>
                        <a:t>Ability</a:t>
                      </a:r>
                      <a:endParaRPr lang="es-ES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dirty="0" err="1" smtClean="0"/>
                        <a:t>Request</a:t>
                      </a:r>
                      <a:endParaRPr lang="es-ES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dirty="0" err="1" smtClean="0"/>
                        <a:t>Possibility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dirty="0" smtClean="0"/>
                        <a:t> Mary </a:t>
                      </a:r>
                      <a:r>
                        <a:rPr lang="es-ES" b="1" dirty="0" smtClean="0"/>
                        <a:t>can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run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very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fast</a:t>
                      </a:r>
                      <a:r>
                        <a:rPr lang="es-ES" dirty="0" smtClean="0"/>
                        <a:t>.  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b="1" dirty="0" smtClean="0"/>
                        <a:t>Can</a:t>
                      </a:r>
                      <a:r>
                        <a:rPr lang="es-ES" dirty="0" smtClean="0"/>
                        <a:t> i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call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you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tonight</a:t>
                      </a:r>
                      <a:r>
                        <a:rPr lang="es-ES" baseline="0" dirty="0" smtClean="0"/>
                        <a:t>?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baseline="0" dirty="0" err="1" smtClean="0"/>
                        <a:t>Women’s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sports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="1" baseline="0" dirty="0" smtClean="0"/>
                        <a:t>can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be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exciting</a:t>
                      </a:r>
                      <a:r>
                        <a:rPr lang="es-ES" baseline="0" dirty="0" smtClean="0"/>
                        <a:t> to </a:t>
                      </a:r>
                      <a:r>
                        <a:rPr lang="es-ES" baseline="0" dirty="0" err="1" smtClean="0"/>
                        <a:t>watch</a:t>
                      </a:r>
                      <a:r>
                        <a:rPr lang="es-ES" baseline="0" dirty="0" smtClean="0"/>
                        <a:t>.</a:t>
                      </a:r>
                      <a:r>
                        <a:rPr lang="es-ES" dirty="0" smtClean="0"/>
                        <a:t> 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5 Conector recto de flecha"/>
          <p:cNvCxnSpPr/>
          <p:nvPr/>
        </p:nvCxnSpPr>
        <p:spPr>
          <a:xfrm>
            <a:off x="4572000" y="3429000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4572000" y="3717032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>
            <a:off x="4644008" y="4077072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BE ABLE TO / CAN’T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40" cy="4708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/>
                <a:gridCol w="2126060"/>
                <a:gridCol w="2126060"/>
                <a:gridCol w="2126060"/>
              </a:tblGrid>
              <a:tr h="1485734"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     M ODAL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    MEANING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          USES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   EXAMPLES</a:t>
                      </a:r>
                      <a:endParaRPr lang="es-ES" dirty="0"/>
                    </a:p>
                  </a:txBody>
                  <a:tcPr/>
                </a:tc>
              </a:tr>
              <a:tr h="1485734"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    Be </a:t>
                      </a:r>
                      <a:r>
                        <a:rPr lang="es-ES" dirty="0" err="1" smtClean="0"/>
                        <a:t>able</a:t>
                      </a:r>
                      <a:r>
                        <a:rPr lang="es-ES" dirty="0" smtClean="0"/>
                        <a:t> to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       Poder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       </a:t>
                      </a:r>
                      <a:r>
                        <a:rPr lang="es-ES" dirty="0" err="1" smtClean="0"/>
                        <a:t>Ability</a:t>
                      </a:r>
                      <a:endParaRPr lang="es-E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His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brother</a:t>
                      </a:r>
                      <a:r>
                        <a:rPr lang="es-ES" dirty="0" smtClean="0"/>
                        <a:t> </a:t>
                      </a:r>
                      <a:r>
                        <a:rPr lang="es-ES" b="1" dirty="0" err="1" smtClean="0"/>
                        <a:t>is</a:t>
                      </a:r>
                      <a:r>
                        <a:rPr lang="es-ES" b="1" dirty="0" smtClean="0"/>
                        <a:t> </a:t>
                      </a:r>
                      <a:r>
                        <a:rPr lang="es-ES" b="1" dirty="0" err="1" smtClean="0"/>
                        <a:t>able</a:t>
                      </a:r>
                      <a:r>
                        <a:rPr lang="es-ES" b="1" dirty="0" smtClean="0"/>
                        <a:t> to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skate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very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well</a:t>
                      </a:r>
                      <a:r>
                        <a:rPr lang="es-ES" dirty="0" smtClean="0"/>
                        <a:t>.</a:t>
                      </a:r>
                      <a:endParaRPr lang="es-ES" dirty="0"/>
                    </a:p>
                  </a:txBody>
                  <a:tcPr/>
                </a:tc>
              </a:tr>
              <a:tr h="1522647"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     </a:t>
                      </a:r>
                      <a:r>
                        <a:rPr lang="es-ES" dirty="0" err="1" smtClean="0"/>
                        <a:t>Can’t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s-ES" dirty="0" smtClean="0"/>
                    </a:p>
                    <a:p>
                      <a:pPr marL="342900" indent="-342900">
                        <a:buFontTx/>
                        <a:buNone/>
                      </a:pPr>
                      <a:r>
                        <a:rPr lang="es-ES" dirty="0" smtClean="0"/>
                        <a:t>      No poder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sz="1800" dirty="0" err="1" smtClean="0"/>
                        <a:t>Certainy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that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something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is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impossible</a:t>
                      </a:r>
                      <a:r>
                        <a:rPr lang="es-ES" sz="1800" baseline="0" dirty="0" smtClean="0"/>
                        <a:t>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sz="1800" baseline="0" dirty="0" err="1" smtClean="0"/>
                        <a:t>Prohibition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dirty="0" err="1" smtClean="0"/>
                        <a:t>You</a:t>
                      </a:r>
                      <a:r>
                        <a:rPr lang="es-ES" dirty="0" smtClean="0"/>
                        <a:t> </a:t>
                      </a:r>
                      <a:r>
                        <a:rPr lang="es-ES" b="1" dirty="0" err="1" smtClean="0"/>
                        <a:t>can’t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be</a:t>
                      </a:r>
                      <a:r>
                        <a:rPr lang="es-ES" dirty="0" smtClean="0"/>
                        <a:t> 40 , </a:t>
                      </a:r>
                      <a:r>
                        <a:rPr lang="es-ES" dirty="0" err="1" smtClean="0"/>
                        <a:t>you</a:t>
                      </a:r>
                      <a:r>
                        <a:rPr lang="es-ES" dirty="0" smtClean="0"/>
                        <a:t> look </a:t>
                      </a:r>
                      <a:r>
                        <a:rPr lang="es-ES" dirty="0" err="1" smtClean="0"/>
                        <a:t>much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younger</a:t>
                      </a:r>
                      <a:r>
                        <a:rPr lang="es-ES" dirty="0" smtClean="0"/>
                        <a:t>!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dirty="0" err="1" smtClean="0"/>
                        <a:t>You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="1" baseline="0" dirty="0" err="1" smtClean="0"/>
                        <a:t>can’t</a:t>
                      </a:r>
                      <a:r>
                        <a:rPr lang="es-ES" b="1" baseline="0" dirty="0" smtClean="0"/>
                        <a:t> </a:t>
                      </a:r>
                      <a:r>
                        <a:rPr lang="es-ES" baseline="0" dirty="0" err="1" smtClean="0"/>
                        <a:t>play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here</a:t>
                      </a:r>
                      <a:r>
                        <a:rPr lang="es-ES" baseline="0" dirty="0" smtClean="0"/>
                        <a:t> .</a:t>
                      </a:r>
                      <a:endParaRPr lang="es-ES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COULD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323528" y="1988841"/>
          <a:ext cx="8504238" cy="400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746"/>
                <a:gridCol w="2349830"/>
                <a:gridCol w="3319662"/>
              </a:tblGrid>
              <a:tr h="72008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aseline="0" dirty="0" smtClean="0"/>
                        <a:t>      </a:t>
                      </a:r>
                    </a:p>
                    <a:p>
                      <a:r>
                        <a:rPr lang="es-ES" baseline="0" dirty="0" smtClean="0"/>
                        <a:t>            </a:t>
                      </a:r>
                      <a:r>
                        <a:rPr lang="es-ES" dirty="0" smtClean="0"/>
                        <a:t>   COULD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       EXAMPLES</a:t>
                      </a:r>
                      <a:endParaRPr lang="es-ES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es-ES" dirty="0" smtClean="0"/>
                        <a:t>MEANING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Podría</a:t>
                      </a:r>
                      <a:r>
                        <a:rPr lang="es-ES" baseline="0" dirty="0" smtClean="0"/>
                        <a:t>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es-ES" dirty="0" smtClean="0"/>
                        <a:t>USES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dirty="0" err="1" smtClean="0"/>
                        <a:t>Past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ability</a:t>
                      </a:r>
                      <a:endParaRPr lang="es-ES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s-ES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dirty="0" err="1" smtClean="0"/>
                        <a:t>Polite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request</a:t>
                      </a:r>
                      <a:endParaRPr lang="es-ES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s-ES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baseline="0" dirty="0" err="1" smtClean="0"/>
                        <a:t>Polite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suggestion</a:t>
                      </a:r>
                      <a:endParaRPr lang="es-ES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s-ES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baseline="0" dirty="0" err="1" smtClean="0"/>
                        <a:t>Possibility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dirty="0" err="1" smtClean="0"/>
                        <a:t>She</a:t>
                      </a:r>
                      <a:r>
                        <a:rPr lang="es-ES" dirty="0" smtClean="0"/>
                        <a:t> </a:t>
                      </a:r>
                      <a:r>
                        <a:rPr lang="es-ES" b="1" dirty="0" err="1" smtClean="0"/>
                        <a:t>could</a:t>
                      </a:r>
                      <a:r>
                        <a:rPr lang="es-ES" b="1" dirty="0" smtClean="0"/>
                        <a:t> </a:t>
                      </a:r>
                      <a:r>
                        <a:rPr lang="es-ES" b="1" dirty="0" err="1" smtClean="0"/>
                        <a:t>run</a:t>
                      </a:r>
                      <a:r>
                        <a:rPr lang="es-ES" b="1" dirty="0" smtClean="0"/>
                        <a:t> </a:t>
                      </a:r>
                      <a:r>
                        <a:rPr lang="es-ES" dirty="0" err="1" smtClean="0"/>
                        <a:t>fast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when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she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was</a:t>
                      </a:r>
                      <a:r>
                        <a:rPr lang="es-ES" dirty="0" smtClean="0"/>
                        <a:t> 5.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b="1" dirty="0" err="1" smtClean="0"/>
                        <a:t>Could</a:t>
                      </a:r>
                      <a:r>
                        <a:rPr lang="es-ES" dirty="0" smtClean="0"/>
                        <a:t>  </a:t>
                      </a:r>
                      <a:r>
                        <a:rPr lang="es-ES" dirty="0" err="1" smtClean="0"/>
                        <a:t>you</a:t>
                      </a:r>
                      <a:r>
                        <a:rPr lang="es-ES" b="1" dirty="0" smtClean="0"/>
                        <a:t> </a:t>
                      </a:r>
                      <a:r>
                        <a:rPr lang="es-ES" b="1" dirty="0" err="1" smtClean="0"/>
                        <a:t>help</a:t>
                      </a:r>
                      <a:r>
                        <a:rPr lang="es-ES" b="1" dirty="0" smtClean="0"/>
                        <a:t> </a:t>
                      </a:r>
                      <a:r>
                        <a:rPr lang="es-ES" dirty="0" smtClean="0"/>
                        <a:t>me </a:t>
                      </a:r>
                      <a:r>
                        <a:rPr lang="es-ES" dirty="0" err="1" smtClean="0"/>
                        <a:t>with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the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suitcase</a:t>
                      </a:r>
                      <a:r>
                        <a:rPr lang="es-ES" dirty="0" smtClean="0"/>
                        <a:t>?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dirty="0" err="1" smtClean="0"/>
                        <a:t>You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="1" baseline="0" dirty="0" err="1" smtClean="0"/>
                        <a:t>could</a:t>
                      </a:r>
                      <a:r>
                        <a:rPr lang="es-ES" b="1" baseline="0" dirty="0" smtClean="0"/>
                        <a:t> </a:t>
                      </a:r>
                      <a:r>
                        <a:rPr lang="es-ES" b="1" baseline="0" dirty="0" err="1" smtClean="0"/>
                        <a:t>exercise</a:t>
                      </a:r>
                      <a:r>
                        <a:rPr lang="es-ES" b="1" baseline="0" dirty="0" smtClean="0"/>
                        <a:t> </a:t>
                      </a:r>
                      <a:r>
                        <a:rPr lang="es-ES" baseline="0" dirty="0" smtClean="0"/>
                        <a:t>and </a:t>
                      </a:r>
                      <a:r>
                        <a:rPr lang="es-ES" b="1" baseline="0" dirty="0" err="1" smtClean="0"/>
                        <a:t>eat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healthier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food</a:t>
                      </a:r>
                      <a:r>
                        <a:rPr lang="es-ES" baseline="0" dirty="0" smtClean="0"/>
                        <a:t>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baseline="0" dirty="0" err="1" smtClean="0"/>
                        <a:t>It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="1" baseline="0" dirty="0" err="1" smtClean="0"/>
                        <a:t>could</a:t>
                      </a:r>
                      <a:r>
                        <a:rPr lang="es-ES" b="1" baseline="0" dirty="0" smtClean="0"/>
                        <a:t> </a:t>
                      </a:r>
                      <a:r>
                        <a:rPr lang="es-ES" b="1" baseline="0" dirty="0" err="1" smtClean="0"/>
                        <a:t>be</a:t>
                      </a:r>
                      <a:r>
                        <a:rPr lang="es-ES" b="1" baseline="0" dirty="0" smtClean="0"/>
                        <a:t> </a:t>
                      </a:r>
                      <a:r>
                        <a:rPr lang="es-ES" baseline="0" dirty="0" err="1" smtClean="0"/>
                        <a:t>dangerous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for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women</a:t>
                      </a:r>
                      <a:r>
                        <a:rPr lang="es-ES" baseline="0" dirty="0" smtClean="0"/>
                        <a:t> to compete </a:t>
                      </a:r>
                      <a:r>
                        <a:rPr lang="es-ES" baseline="0" dirty="0" err="1" smtClean="0"/>
                        <a:t>with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men</a:t>
                      </a:r>
                      <a:r>
                        <a:rPr lang="es-ES" baseline="0" dirty="0" smtClean="0"/>
                        <a:t>.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7 Conector recto de flecha"/>
          <p:cNvCxnSpPr/>
          <p:nvPr/>
        </p:nvCxnSpPr>
        <p:spPr>
          <a:xfrm>
            <a:off x="5004048" y="3645024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5076056" y="414908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5364088" y="4725144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>
            <a:off x="4932040" y="530120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MAY/MIGHT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323528" y="1484784"/>
          <a:ext cx="8504240" cy="247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/>
                <a:gridCol w="2126060"/>
                <a:gridCol w="2126060"/>
                <a:gridCol w="212606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      MODALS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MEANING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USES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EXAMPLES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           </a:t>
                      </a:r>
                      <a:r>
                        <a:rPr lang="es-ES" dirty="0" err="1" smtClean="0"/>
                        <a:t>May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           Quizá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dirty="0" err="1" smtClean="0"/>
                        <a:t>Possibility</a:t>
                      </a:r>
                      <a:endParaRPr lang="es-ES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s-ES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dirty="0" err="1" smtClean="0"/>
                        <a:t>Polite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request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dirty="0" err="1" smtClean="0"/>
                        <a:t>It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may</a:t>
                      </a:r>
                      <a:r>
                        <a:rPr lang="es-ES" dirty="0" smtClean="0"/>
                        <a:t> rain </a:t>
                      </a:r>
                      <a:r>
                        <a:rPr lang="es-ES" dirty="0" err="1" smtClean="0"/>
                        <a:t>tomorrow</a:t>
                      </a:r>
                      <a:r>
                        <a:rPr lang="es-ES" dirty="0" smtClean="0"/>
                        <a:t>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dirty="0" err="1" smtClean="0"/>
                        <a:t>May</a:t>
                      </a:r>
                      <a:r>
                        <a:rPr lang="es-ES" dirty="0" smtClean="0"/>
                        <a:t> i </a:t>
                      </a:r>
                      <a:r>
                        <a:rPr lang="es-ES" dirty="0" err="1" smtClean="0"/>
                        <a:t>join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this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team</a:t>
                      </a:r>
                      <a:r>
                        <a:rPr lang="es-ES" dirty="0" smtClean="0"/>
                        <a:t>?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</a:t>
                      </a:r>
                    </a:p>
                    <a:p>
                      <a:r>
                        <a:rPr lang="es-ES" dirty="0" smtClean="0"/>
                        <a:t>           </a:t>
                      </a:r>
                      <a:r>
                        <a:rPr lang="es-ES" dirty="0" err="1" smtClean="0"/>
                        <a:t>Might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   </a:t>
                      </a:r>
                    </a:p>
                    <a:p>
                      <a:r>
                        <a:rPr lang="es-ES" dirty="0" smtClean="0"/>
                        <a:t>            Quizá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       </a:t>
                      </a:r>
                      <a:r>
                        <a:rPr lang="es-ES" dirty="0" err="1" smtClean="0"/>
                        <a:t>Possibility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She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might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win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the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gold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medal</a:t>
                      </a:r>
                      <a:r>
                        <a:rPr lang="es-ES" baseline="0" dirty="0" smtClean="0"/>
                        <a:t> in </a:t>
                      </a:r>
                      <a:r>
                        <a:rPr lang="es-ES" baseline="0" dirty="0" err="1" smtClean="0"/>
                        <a:t>the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competition</a:t>
                      </a:r>
                      <a:r>
                        <a:rPr lang="es-ES" baseline="0" dirty="0" smtClean="0"/>
                        <a:t>.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3 Marcador de contenido"/>
          <p:cNvGraphicFramePr>
            <a:graphicFrameLocks/>
          </p:cNvGraphicFramePr>
          <p:nvPr/>
        </p:nvGraphicFramePr>
        <p:xfrm>
          <a:off x="323528" y="4653136"/>
          <a:ext cx="8504240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/>
                <a:gridCol w="2126060"/>
                <a:gridCol w="2126060"/>
                <a:gridCol w="212606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MODAL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MEANING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USES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EXAMPLES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Should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Deberias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Advice</a:t>
                      </a:r>
                      <a:r>
                        <a:rPr lang="es-ES" baseline="0" dirty="0" smtClean="0"/>
                        <a:t>, </a:t>
                      </a:r>
                      <a:r>
                        <a:rPr lang="es-ES" baseline="0" dirty="0" err="1" smtClean="0"/>
                        <a:t>opinion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You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should</a:t>
                      </a:r>
                      <a:r>
                        <a:rPr lang="es-ES" baseline="0" dirty="0" smtClean="0"/>
                        <a:t> try and </a:t>
                      </a:r>
                      <a:r>
                        <a:rPr lang="es-ES" baseline="0" dirty="0" err="1" smtClean="0"/>
                        <a:t>get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on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well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with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your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siblings</a:t>
                      </a:r>
                      <a:r>
                        <a:rPr lang="es-ES" baseline="0" dirty="0" smtClean="0"/>
                        <a:t>.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Ought</a:t>
                      </a:r>
                      <a:r>
                        <a:rPr lang="es-ES" dirty="0" smtClean="0"/>
                        <a:t> to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Deberias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Advice</a:t>
                      </a:r>
                      <a:r>
                        <a:rPr lang="es-ES" dirty="0" smtClean="0"/>
                        <a:t> , </a:t>
                      </a:r>
                      <a:r>
                        <a:rPr lang="es-ES" dirty="0" err="1" smtClean="0"/>
                        <a:t>opinion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You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ought</a:t>
                      </a:r>
                      <a:r>
                        <a:rPr lang="es-ES" baseline="0" dirty="0" smtClean="0"/>
                        <a:t> to </a:t>
                      </a:r>
                      <a:r>
                        <a:rPr lang="es-ES" baseline="0" dirty="0" err="1" smtClean="0"/>
                        <a:t>warm</a:t>
                      </a:r>
                      <a:r>
                        <a:rPr lang="es-ES" baseline="0" dirty="0" smtClean="0"/>
                        <a:t> up </a:t>
                      </a:r>
                      <a:r>
                        <a:rPr lang="es-ES" baseline="0" dirty="0" err="1" smtClean="0"/>
                        <a:t>before</a:t>
                      </a:r>
                      <a:r>
                        <a:rPr lang="es-ES" baseline="0" dirty="0" smtClean="0"/>
                        <a:t> training.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2483768" y="3933056"/>
            <a:ext cx="4397358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300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SHOULD/OUGHT TO</a:t>
            </a:r>
            <a:endParaRPr lang="es-ES" sz="3300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MUST/HAVE TO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40" cy="32699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/>
                <a:gridCol w="2126060"/>
                <a:gridCol w="2126060"/>
                <a:gridCol w="2126060"/>
              </a:tblGrid>
              <a:tr h="401191">
                <a:tc>
                  <a:txBody>
                    <a:bodyPr/>
                    <a:lstStyle/>
                    <a:p>
                      <a:r>
                        <a:rPr lang="es-ES" dirty="0" smtClean="0"/>
                        <a:t>       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MODAL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MEANING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USES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EXAMPLES</a:t>
                      </a:r>
                      <a:endParaRPr lang="es-ES" dirty="0"/>
                    </a:p>
                  </a:txBody>
                  <a:tcPr/>
                </a:tc>
              </a:tr>
              <a:tr h="2176322"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endParaRPr lang="es-ES" dirty="0" smtClean="0"/>
                    </a:p>
                    <a:p>
                      <a:r>
                        <a:rPr lang="es-ES" baseline="0" dirty="0" smtClean="0"/>
                        <a:t>        </a:t>
                      </a:r>
                      <a:r>
                        <a:rPr lang="es-ES" dirty="0" err="1" smtClean="0"/>
                        <a:t>Must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     Deber que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dirty="0" err="1" smtClean="0"/>
                        <a:t>Obligation</a:t>
                      </a:r>
                      <a:r>
                        <a:rPr lang="es-ES" dirty="0" smtClean="0"/>
                        <a:t>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s-ES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s-ES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dirty="0" err="1" smtClean="0"/>
                        <a:t>Certainy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that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something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is</a:t>
                      </a:r>
                      <a:r>
                        <a:rPr lang="es-ES" baseline="0" dirty="0" smtClean="0"/>
                        <a:t> true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dirty="0" err="1" smtClean="0"/>
                        <a:t>You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must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train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hard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for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the</a:t>
                      </a:r>
                      <a:r>
                        <a:rPr lang="es-ES" dirty="0" smtClean="0"/>
                        <a:t> match.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dirty="0" err="1" smtClean="0"/>
                        <a:t>She’s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got</a:t>
                      </a:r>
                      <a:r>
                        <a:rPr lang="es-ES" baseline="0" dirty="0" smtClean="0"/>
                        <a:t> a </a:t>
                      </a:r>
                      <a:r>
                        <a:rPr lang="es-ES" baseline="0" dirty="0" err="1" smtClean="0"/>
                        <a:t>great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job</a:t>
                      </a:r>
                      <a:r>
                        <a:rPr lang="es-ES" baseline="0" dirty="0" smtClean="0"/>
                        <a:t>. </a:t>
                      </a:r>
                      <a:r>
                        <a:rPr lang="es-ES" baseline="0" dirty="0" err="1" smtClean="0"/>
                        <a:t>She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must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be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very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happy</a:t>
                      </a:r>
                      <a:r>
                        <a:rPr lang="es-ES" baseline="0" dirty="0" smtClean="0"/>
                        <a:t>.</a:t>
                      </a:r>
                      <a:endParaRPr lang="es-ES" dirty="0"/>
                    </a:p>
                  </a:txBody>
                  <a:tcPr/>
                </a:tc>
              </a:tr>
              <a:tr h="692465">
                <a:tc>
                  <a:txBody>
                    <a:bodyPr/>
                    <a:lstStyle/>
                    <a:p>
                      <a:r>
                        <a:rPr lang="es-ES" dirty="0" smtClean="0"/>
                        <a:t>     </a:t>
                      </a:r>
                      <a:r>
                        <a:rPr lang="es-ES" dirty="0" err="1" smtClean="0"/>
                        <a:t>Have</a:t>
                      </a:r>
                      <a:r>
                        <a:rPr lang="es-ES" dirty="0" smtClean="0"/>
                        <a:t> to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Tener que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Obligation</a:t>
                      </a:r>
                      <a:r>
                        <a:rPr lang="es-ES" baseline="0" dirty="0" smtClean="0"/>
                        <a:t> , </a:t>
                      </a:r>
                      <a:r>
                        <a:rPr lang="es-ES" baseline="0" dirty="0" err="1" smtClean="0"/>
                        <a:t>necessity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 </a:t>
                      </a:r>
                      <a:r>
                        <a:rPr lang="es-ES" dirty="0" err="1" smtClean="0"/>
                        <a:t>have</a:t>
                      </a:r>
                      <a:r>
                        <a:rPr lang="es-ES" dirty="0" smtClean="0"/>
                        <a:t> to </a:t>
                      </a:r>
                      <a:r>
                        <a:rPr lang="es-ES" dirty="0" err="1" smtClean="0"/>
                        <a:t>buy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the</a:t>
                      </a:r>
                      <a:r>
                        <a:rPr lang="es-ES" dirty="0" smtClean="0"/>
                        <a:t> tickets </a:t>
                      </a:r>
                      <a:r>
                        <a:rPr lang="es-ES" dirty="0" err="1" smtClean="0"/>
                        <a:t>today</a:t>
                      </a:r>
                      <a:r>
                        <a:rPr lang="es-ES" dirty="0" smtClean="0"/>
                        <a:t>.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MUSTN’T/DON’T HAVE TO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40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/>
                <a:gridCol w="2126060"/>
                <a:gridCol w="2126060"/>
                <a:gridCol w="212606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      MODAL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MEANI NG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USES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EXAMPLES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     </a:t>
                      </a:r>
                    </a:p>
                    <a:p>
                      <a:r>
                        <a:rPr lang="es-ES" dirty="0" smtClean="0"/>
                        <a:t>      </a:t>
                      </a:r>
                      <a:r>
                        <a:rPr lang="es-ES" dirty="0" err="1" smtClean="0"/>
                        <a:t>Mustn’t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baseline="0" dirty="0" smtClean="0"/>
                        <a:t> Estar prohibido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     </a:t>
                      </a:r>
                      <a:r>
                        <a:rPr lang="es-ES" dirty="0" err="1" smtClean="0"/>
                        <a:t>Prohibition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You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mustn’t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exceed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the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speed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limit</a:t>
                      </a:r>
                      <a:r>
                        <a:rPr lang="es-ES" dirty="0" smtClean="0"/>
                        <a:t>.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   </a:t>
                      </a:r>
                      <a:r>
                        <a:rPr lang="es-ES" dirty="0" err="1" smtClean="0"/>
                        <a:t>Don’t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have</a:t>
                      </a:r>
                      <a:r>
                        <a:rPr lang="es-ES" dirty="0" smtClean="0"/>
                        <a:t> to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No tener que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Lack</a:t>
                      </a:r>
                      <a:r>
                        <a:rPr lang="es-ES" dirty="0" smtClean="0"/>
                        <a:t> of </a:t>
                      </a:r>
                      <a:r>
                        <a:rPr lang="es-ES" dirty="0" err="1" smtClean="0"/>
                        <a:t>obligation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 </a:t>
                      </a:r>
                      <a:r>
                        <a:rPr lang="es-ES" dirty="0" err="1" smtClean="0"/>
                        <a:t>don’t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have</a:t>
                      </a:r>
                      <a:r>
                        <a:rPr lang="es-ES" dirty="0" smtClean="0"/>
                        <a:t> to </a:t>
                      </a:r>
                      <a:r>
                        <a:rPr lang="es-ES" dirty="0" err="1" smtClean="0"/>
                        <a:t>get</a:t>
                      </a:r>
                      <a:r>
                        <a:rPr lang="es-ES" dirty="0" smtClean="0"/>
                        <a:t> up </a:t>
                      </a:r>
                      <a:r>
                        <a:rPr lang="es-ES" dirty="0" err="1" smtClean="0"/>
                        <a:t>early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tomorrow</a:t>
                      </a:r>
                      <a:r>
                        <a:rPr lang="es-ES" dirty="0" smtClean="0"/>
                        <a:t>.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3 Marcador de contenido"/>
          <p:cNvGraphicFramePr>
            <a:graphicFrameLocks/>
          </p:cNvGraphicFramePr>
          <p:nvPr/>
        </p:nvGraphicFramePr>
        <p:xfrm>
          <a:off x="251520" y="4725144"/>
          <a:ext cx="8504240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/>
                <a:gridCol w="2126060"/>
                <a:gridCol w="2126060"/>
                <a:gridCol w="212606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       MODAL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MEANING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   USES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EXAMPLES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Need</a:t>
                      </a:r>
                      <a:r>
                        <a:rPr lang="es-ES" dirty="0" smtClean="0"/>
                        <a:t> to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Necesitar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Obligation</a:t>
                      </a:r>
                      <a:r>
                        <a:rPr lang="es-ES" dirty="0" smtClean="0"/>
                        <a:t>, </a:t>
                      </a:r>
                      <a:r>
                        <a:rPr lang="es-ES" dirty="0" err="1" smtClean="0"/>
                        <a:t>necessity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You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need</a:t>
                      </a:r>
                      <a:r>
                        <a:rPr lang="es-ES" dirty="0" smtClean="0"/>
                        <a:t> to </a:t>
                      </a:r>
                      <a:r>
                        <a:rPr lang="es-ES" dirty="0" err="1" smtClean="0"/>
                        <a:t>practise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harder</a:t>
                      </a:r>
                      <a:r>
                        <a:rPr lang="es-ES" baseline="0" dirty="0" smtClean="0"/>
                        <a:t>.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Needn’t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No necesitar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Lack</a:t>
                      </a:r>
                      <a:r>
                        <a:rPr lang="es-ES" dirty="0" smtClean="0"/>
                        <a:t> of </a:t>
                      </a:r>
                      <a:r>
                        <a:rPr lang="es-ES" dirty="0" err="1" smtClean="0"/>
                        <a:t>obligation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You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needn’t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bring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anything</a:t>
                      </a:r>
                      <a:r>
                        <a:rPr lang="es-ES" dirty="0" smtClean="0"/>
                        <a:t> to </a:t>
                      </a:r>
                      <a:r>
                        <a:rPr lang="es-ES" dirty="0" err="1" smtClean="0"/>
                        <a:t>the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party</a:t>
                      </a:r>
                      <a:r>
                        <a:rPr lang="es-ES" dirty="0" smtClean="0"/>
                        <a:t>.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411760" y="3717032"/>
            <a:ext cx="417646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300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NEED TO/NEEDN’T</a:t>
            </a:r>
            <a:endParaRPr lang="es-ES" sz="3300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Would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40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/>
                <a:gridCol w="2126060"/>
                <a:gridCol w="2126060"/>
                <a:gridCol w="212606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     MODAL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MEANING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  USES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    EXAMPLES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        </a:t>
                      </a:r>
                      <a:r>
                        <a:rPr lang="es-ES" dirty="0" err="1" smtClean="0"/>
                        <a:t>Would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endParaRPr lang="es-ES" dirty="0" smtClean="0"/>
                    </a:p>
                    <a:p>
                      <a:r>
                        <a:rPr lang="es-ES" baseline="0" dirty="0" smtClean="0"/>
                        <a:t>       </a:t>
                      </a:r>
                      <a:r>
                        <a:rPr lang="es-ES" dirty="0" smtClean="0"/>
                        <a:t>Podrías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dirty="0" smtClean="0"/>
                        <a:t>Formal </a:t>
                      </a:r>
                      <a:r>
                        <a:rPr lang="es-ES" dirty="0" err="1" smtClean="0"/>
                        <a:t>request</a:t>
                      </a:r>
                      <a:endParaRPr lang="es-ES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s-ES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s-ES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s-ES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dirty="0" err="1" smtClean="0"/>
                        <a:t>Offer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dirty="0" err="1" smtClean="0"/>
                        <a:t>Would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you</a:t>
                      </a:r>
                      <a:r>
                        <a:rPr lang="es-ES" dirty="0" smtClean="0"/>
                        <a:t> open </a:t>
                      </a:r>
                      <a:r>
                        <a:rPr lang="es-ES" dirty="0" err="1" smtClean="0"/>
                        <a:t>the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window</a:t>
                      </a:r>
                      <a:r>
                        <a:rPr lang="es-ES" baseline="0" dirty="0" smtClean="0"/>
                        <a:t> , </a:t>
                      </a:r>
                      <a:r>
                        <a:rPr lang="es-ES" baseline="0" dirty="0" err="1" smtClean="0"/>
                        <a:t>please</a:t>
                      </a:r>
                      <a:r>
                        <a:rPr lang="es-ES" baseline="0" dirty="0" smtClean="0"/>
                        <a:t>?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baseline="0" dirty="0" err="1" smtClean="0"/>
                        <a:t>Would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you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like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something</a:t>
                      </a:r>
                      <a:r>
                        <a:rPr lang="es-ES" baseline="0" dirty="0" smtClean="0"/>
                        <a:t> to </a:t>
                      </a:r>
                      <a:r>
                        <a:rPr lang="es-ES" baseline="0" dirty="0" err="1" smtClean="0"/>
                        <a:t>drink</a:t>
                      </a:r>
                      <a:r>
                        <a:rPr lang="es-ES" baseline="0" dirty="0" smtClean="0"/>
                        <a:t>?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Exercises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s-ES" sz="2000" dirty="0" smtClean="0"/>
              <a:t>Can</a:t>
            </a:r>
            <a:r>
              <a:rPr lang="en-US" sz="2000" dirty="0" smtClean="0"/>
              <a:t> ,could ,have to ,must ,might, should</a:t>
            </a:r>
            <a:endParaRPr lang="es-ES" sz="2000" dirty="0" smtClean="0"/>
          </a:p>
          <a:p>
            <a:pPr marL="514350" indent="-514350">
              <a:buNone/>
            </a:pPr>
            <a:endParaRPr lang="es-ES" sz="2000" dirty="0" smtClean="0"/>
          </a:p>
          <a:p>
            <a:pPr marL="514350" indent="-514350">
              <a:buNone/>
            </a:pPr>
            <a:endParaRPr lang="es-ES" sz="2000" dirty="0" smtClean="0"/>
          </a:p>
          <a:p>
            <a:pPr marL="514350" indent="-514350">
              <a:buNone/>
            </a:pPr>
            <a:endParaRPr lang="es-ES" sz="2000" dirty="0" smtClean="0"/>
          </a:p>
          <a:p>
            <a:pPr marL="514350" indent="-514350">
              <a:buNone/>
            </a:pPr>
            <a:r>
              <a:rPr lang="es-ES" sz="2000" dirty="0" err="1" smtClean="0"/>
              <a:t>Must</a:t>
            </a:r>
            <a:r>
              <a:rPr lang="es-ES" sz="2000" dirty="0" smtClean="0"/>
              <a:t>, </a:t>
            </a:r>
            <a:r>
              <a:rPr lang="es-ES" sz="2000" dirty="0" err="1" smtClean="0"/>
              <a:t>have</a:t>
            </a:r>
            <a:r>
              <a:rPr lang="es-ES" sz="2000" dirty="0" smtClean="0"/>
              <a:t> to   </a:t>
            </a:r>
            <a:r>
              <a:rPr lang="es-ES" sz="2000" dirty="0" smtClean="0">
                <a:hlinkClick r:id="rId2"/>
              </a:rPr>
              <a:t>http://www.englishpage.com/modals/interactivemodal2.htm</a:t>
            </a:r>
            <a:endParaRPr lang="es-ES" sz="2000" dirty="0" smtClean="0"/>
          </a:p>
          <a:p>
            <a:pPr marL="514350" indent="-514350">
              <a:buNone/>
            </a:pPr>
            <a:endParaRPr lang="es-ES" sz="2000" dirty="0" smtClean="0"/>
          </a:p>
          <a:p>
            <a:pPr marL="514350" indent="-514350">
              <a:buNone/>
            </a:pPr>
            <a:r>
              <a:rPr lang="en-US" sz="2000" dirty="0" smtClean="0"/>
              <a:t>Might, must, should, could, have to and ought to</a:t>
            </a:r>
            <a:endParaRPr lang="es-ES" sz="2000" dirty="0" smtClean="0"/>
          </a:p>
          <a:p>
            <a:pPr marL="514350" indent="-514350">
              <a:buNone/>
            </a:pPr>
            <a:r>
              <a:rPr lang="en-US" sz="2000" dirty="0" smtClean="0">
                <a:hlinkClick r:id="rId3"/>
              </a:rPr>
              <a:t>http://www.englishpage.com/modals/interactivemodal3.htm</a:t>
            </a:r>
            <a:endParaRPr lang="en-US" sz="2000" dirty="0" smtClean="0"/>
          </a:p>
          <a:p>
            <a:pPr marL="514350" indent="-514350">
              <a:buNone/>
            </a:pPr>
            <a:r>
              <a:rPr lang="en-US" sz="2000" dirty="0" smtClean="0"/>
              <a:t>Review</a:t>
            </a:r>
          </a:p>
          <a:p>
            <a:pPr marL="514350" indent="-514350">
              <a:buNone/>
            </a:pPr>
            <a:r>
              <a:rPr lang="en-US" sz="2000" dirty="0" smtClean="0">
                <a:hlinkClick r:id="rId4"/>
              </a:rPr>
              <a:t>http://www.englishpage.com/modals/interactivemodal8.htm</a:t>
            </a:r>
            <a:endParaRPr lang="en-US" sz="2000" dirty="0" smtClean="0"/>
          </a:p>
        </p:txBody>
      </p:sp>
      <p:sp>
        <p:nvSpPr>
          <p:cNvPr id="8" name="7 Rectángulo"/>
          <p:cNvSpPr/>
          <p:nvPr/>
        </p:nvSpPr>
        <p:spPr>
          <a:xfrm>
            <a:off x="899592" y="198884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2000" dirty="0" smtClean="0">
                <a:hlinkClick r:id="rId5"/>
              </a:rPr>
              <a:t>http://www.englishpage.com/modals/interactivemodal1.htm</a:t>
            </a:r>
            <a:endParaRPr lang="es-E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Words>447</Words>
  <Application>Microsoft Office PowerPoint</Application>
  <PresentationFormat>Presentación en pantalla (4:3)</PresentationFormat>
  <Paragraphs>175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Civil</vt:lpstr>
      <vt:lpstr>MODALS</vt:lpstr>
      <vt:lpstr>CAN</vt:lpstr>
      <vt:lpstr>BE ABLE TO / CAN’T</vt:lpstr>
      <vt:lpstr>COULD</vt:lpstr>
      <vt:lpstr>MAY/MIGHT</vt:lpstr>
      <vt:lpstr>MUST/HAVE TO</vt:lpstr>
      <vt:lpstr>MUSTN’T/DON’T HAVE TO</vt:lpstr>
      <vt:lpstr>Would</vt:lpstr>
      <vt:lpstr>Exercises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MODALS</dc:title>
  <dc:creator>alumnas</dc:creator>
  <cp:lastModifiedBy>Usuario</cp:lastModifiedBy>
  <cp:revision>17</cp:revision>
  <dcterms:created xsi:type="dcterms:W3CDTF">2013-03-13T07:46:55Z</dcterms:created>
  <dcterms:modified xsi:type="dcterms:W3CDTF">2014-03-19T06:31:06Z</dcterms:modified>
</cp:coreProperties>
</file>