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7" r:id="rId3"/>
    <p:sldId id="268" r:id="rId4"/>
    <p:sldId id="269" r:id="rId5"/>
    <p:sldId id="260" r:id="rId6"/>
    <p:sldId id="270" r:id="rId7"/>
    <p:sldId id="271" r:id="rId8"/>
    <p:sldId id="264" r:id="rId9"/>
    <p:sldId id="262" r:id="rId10"/>
    <p:sldId id="266" r:id="rId11"/>
    <p:sldId id="259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Modals of Speculation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Upper Intermediate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4.1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7645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Special </a:t>
            </a:r>
            <a:r>
              <a:rPr lang="en-US" b="1" dirty="0" smtClean="0">
                <a:solidFill>
                  <a:srgbClr val="C00000"/>
                </a:solidFill>
              </a:rPr>
              <a:t>Notes</a:t>
            </a:r>
            <a:r>
              <a:rPr lang="en-US" b="1" dirty="0">
                <a:solidFill>
                  <a:srgbClr val="C00000"/>
                </a:solidFill>
              </a:rPr>
              <a:t/>
            </a:r>
            <a:br>
              <a:rPr lang="en-US" b="1" dirty="0">
                <a:solidFill>
                  <a:srgbClr val="C00000"/>
                </a:solidFill>
              </a:rPr>
            </a:br>
            <a:r>
              <a:rPr lang="en-US" b="1" dirty="0">
                <a:solidFill>
                  <a:srgbClr val="C00000"/>
                </a:solidFill>
              </a:rPr>
              <a:t>M</a:t>
            </a:r>
            <a:r>
              <a:rPr lang="en-US" b="1" dirty="0" smtClean="0">
                <a:solidFill>
                  <a:srgbClr val="C00000"/>
                </a:solidFill>
              </a:rPr>
              <a:t>ay have and maybe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Maybe</a:t>
            </a:r>
            <a:r>
              <a:rPr lang="en-US" sz="2400" dirty="0"/>
              <a:t> can also be used to give information</a:t>
            </a:r>
            <a:br>
              <a:rPr lang="en-US" sz="2400" dirty="0"/>
            </a:br>
            <a:r>
              <a:rPr lang="en-US" sz="2400" dirty="0"/>
              <a:t>about possibilities in the past.</a:t>
            </a:r>
          </a:p>
          <a:p>
            <a:r>
              <a:rPr lang="en-US" sz="2400" dirty="0">
                <a:solidFill>
                  <a:srgbClr val="C00000"/>
                </a:solidFill>
              </a:rPr>
              <a:t>Examples:</a:t>
            </a:r>
          </a:p>
          <a:p>
            <a:pPr lvl="1"/>
            <a:r>
              <a:rPr lang="en-US" sz="2200" dirty="0"/>
              <a:t>He </a:t>
            </a:r>
            <a:r>
              <a:rPr lang="en-US" sz="2200" b="1" dirty="0">
                <a:solidFill>
                  <a:srgbClr val="C00000"/>
                </a:solidFill>
              </a:rPr>
              <a:t>may have gone</a:t>
            </a:r>
            <a:r>
              <a:rPr lang="en-US" sz="2200" dirty="0"/>
              <a:t> home. /</a:t>
            </a:r>
            <a:br>
              <a:rPr lang="en-US" sz="2200" dirty="0"/>
            </a:br>
            <a:r>
              <a:rPr lang="en-US" sz="2200" b="1" dirty="0">
                <a:solidFill>
                  <a:srgbClr val="C00000"/>
                </a:solidFill>
              </a:rPr>
              <a:t>Maybe</a:t>
            </a:r>
            <a:r>
              <a:rPr lang="en-US" sz="2200" dirty="0"/>
              <a:t> he went home.</a:t>
            </a:r>
          </a:p>
          <a:p>
            <a:pPr lvl="1"/>
            <a:r>
              <a:rPr lang="en-US" sz="2200" dirty="0"/>
              <a:t>She </a:t>
            </a:r>
            <a:r>
              <a:rPr lang="en-US" sz="2200" b="1" dirty="0">
                <a:solidFill>
                  <a:srgbClr val="C00000"/>
                </a:solidFill>
              </a:rPr>
              <a:t>may have been</a:t>
            </a:r>
            <a:r>
              <a:rPr lang="en-US" sz="2200" dirty="0"/>
              <a:t> there. /</a:t>
            </a:r>
            <a:br>
              <a:rPr lang="en-US" sz="2200" dirty="0"/>
            </a:br>
            <a:r>
              <a:rPr lang="en-US" sz="2200" b="1" dirty="0">
                <a:solidFill>
                  <a:srgbClr val="C00000"/>
                </a:solidFill>
              </a:rPr>
              <a:t>Maybe</a:t>
            </a:r>
            <a:r>
              <a:rPr lang="en-US" sz="2200" dirty="0"/>
              <a:t> she was there.</a:t>
            </a:r>
          </a:p>
          <a:p>
            <a:pPr lvl="1"/>
            <a:r>
              <a:rPr lang="en-US" sz="2200" dirty="0"/>
              <a:t>I </a:t>
            </a:r>
            <a:r>
              <a:rPr lang="en-US" sz="2200" b="1" dirty="0">
                <a:solidFill>
                  <a:srgbClr val="C00000"/>
                </a:solidFill>
              </a:rPr>
              <a:t>may have met</a:t>
            </a:r>
            <a:r>
              <a:rPr lang="en-US" sz="2200" dirty="0"/>
              <a:t> him. I don't remember. /</a:t>
            </a:r>
            <a:br>
              <a:rPr lang="en-US" sz="2200" dirty="0"/>
            </a:br>
            <a:r>
              <a:rPr lang="en-US" sz="2200" b="1" dirty="0">
                <a:solidFill>
                  <a:srgbClr val="C00000"/>
                </a:solidFill>
              </a:rPr>
              <a:t>Maybe</a:t>
            </a:r>
            <a:r>
              <a:rPr lang="en-US" sz="2200" dirty="0"/>
              <a:t> I met him. I don't remember</a:t>
            </a:r>
            <a:r>
              <a:rPr lang="en-US" sz="2200" dirty="0" smtClean="0"/>
              <a:t>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5329119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Might:</a:t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smtClean="0">
                <a:solidFill>
                  <a:srgbClr val="C00000"/>
                </a:solidFill>
              </a:rPr>
              <a:t>Special Notes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 The silent </a:t>
            </a:r>
            <a:r>
              <a:rPr lang="en-US" dirty="0"/>
              <a:t>letters in </a:t>
            </a:r>
            <a:r>
              <a:rPr lang="en-US" dirty="0" smtClean="0"/>
              <a:t>might</a:t>
            </a:r>
            <a:endParaRPr lang="en-US" dirty="0"/>
          </a:p>
          <a:p>
            <a:pPr lvl="1"/>
            <a:r>
              <a:rPr lang="en-US" dirty="0"/>
              <a:t>The letters </a:t>
            </a:r>
            <a:r>
              <a:rPr lang="en-US" b="1" dirty="0">
                <a:solidFill>
                  <a:srgbClr val="C00000"/>
                </a:solidFill>
              </a:rPr>
              <a:t>g</a:t>
            </a:r>
            <a:r>
              <a:rPr lang="en-US" dirty="0"/>
              <a:t> and </a:t>
            </a:r>
            <a:r>
              <a:rPr lang="en-US" b="1" dirty="0">
                <a:solidFill>
                  <a:srgbClr val="C00000"/>
                </a:solidFill>
              </a:rPr>
              <a:t>h</a:t>
            </a:r>
            <a:r>
              <a:rPr lang="en-US" dirty="0"/>
              <a:t> are silent in might: </a:t>
            </a:r>
            <a:r>
              <a:rPr lang="en-US" b="1" dirty="0">
                <a:solidFill>
                  <a:srgbClr val="C00000"/>
                </a:solidFill>
              </a:rPr>
              <a:t>they </a:t>
            </a:r>
            <a:r>
              <a:rPr lang="en-US" b="1" dirty="0" smtClean="0">
                <a:solidFill>
                  <a:srgbClr val="C00000"/>
                </a:solidFill>
              </a:rPr>
              <a:t>are written </a:t>
            </a:r>
            <a:r>
              <a:rPr lang="en-US" b="1" dirty="0">
                <a:solidFill>
                  <a:srgbClr val="C00000"/>
                </a:solidFill>
              </a:rPr>
              <a:t>but not pronounced</a:t>
            </a:r>
            <a:r>
              <a:rPr lang="en-US" b="1" dirty="0" smtClean="0"/>
              <a:t>. </a:t>
            </a:r>
            <a:r>
              <a:rPr lang="en-US" b="1" dirty="0"/>
              <a:t>	 </a:t>
            </a:r>
            <a:endParaRPr lang="en-US" b="1" dirty="0" smtClean="0"/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 smtClean="0"/>
              <a:t>2. The </a:t>
            </a:r>
            <a:r>
              <a:rPr lang="en-US" dirty="0"/>
              <a:t>pronunciation of </a:t>
            </a:r>
            <a:r>
              <a:rPr lang="en-US" dirty="0" smtClean="0"/>
              <a:t>might</a:t>
            </a:r>
            <a:endParaRPr lang="en-US" dirty="0"/>
          </a:p>
          <a:p>
            <a:pPr lvl="1"/>
            <a:r>
              <a:rPr lang="en-US" dirty="0"/>
              <a:t>Might is sometimes hard to understand because </a:t>
            </a:r>
            <a:r>
              <a:rPr lang="en-US" dirty="0" smtClean="0"/>
              <a:t>the </a:t>
            </a:r>
            <a:r>
              <a:rPr lang="en-US" b="1" dirty="0" smtClean="0">
                <a:solidFill>
                  <a:srgbClr val="C00000"/>
                </a:solidFill>
              </a:rPr>
              <a:t>final </a:t>
            </a:r>
            <a:r>
              <a:rPr lang="en-US" b="1" dirty="0">
                <a:solidFill>
                  <a:srgbClr val="C00000"/>
                </a:solidFill>
              </a:rPr>
              <a:t>t </a:t>
            </a:r>
            <a:r>
              <a:rPr lang="en-US" dirty="0"/>
              <a:t>is often not clearly pronounced. Because of </a:t>
            </a:r>
            <a:r>
              <a:rPr lang="en-US" dirty="0" smtClean="0"/>
              <a:t>this, </a:t>
            </a:r>
            <a:r>
              <a:rPr lang="en-US" b="1" dirty="0" smtClean="0">
                <a:solidFill>
                  <a:srgbClr val="C00000"/>
                </a:solidFill>
              </a:rPr>
              <a:t>might </a:t>
            </a:r>
            <a:r>
              <a:rPr lang="en-US" b="1" dirty="0">
                <a:solidFill>
                  <a:srgbClr val="C00000"/>
                </a:solidFill>
              </a:rPr>
              <a:t>sometimes sounds like my</a:t>
            </a:r>
            <a:r>
              <a:rPr lang="en-US" b="1" dirty="0" smtClean="0"/>
              <a:t>.</a:t>
            </a:r>
          </a:p>
          <a:p>
            <a:pPr marL="457200" lvl="1" indent="0">
              <a:buNone/>
            </a:pPr>
            <a:endParaRPr lang="en-US" b="1" dirty="0" smtClean="0"/>
          </a:p>
          <a:p>
            <a:r>
              <a:rPr lang="en-US" dirty="0" smtClean="0"/>
              <a:t>3. This </a:t>
            </a:r>
            <a:r>
              <a:rPr lang="en-US" dirty="0"/>
              <a:t>use of might is not past</a:t>
            </a:r>
            <a:r>
              <a:rPr lang="en-US" dirty="0" smtClean="0"/>
              <a:t>.	</a:t>
            </a:r>
            <a:endParaRPr lang="en-US" dirty="0"/>
          </a:p>
          <a:p>
            <a:pPr lvl="1"/>
            <a:r>
              <a:rPr lang="en-US" dirty="0"/>
              <a:t>When might is used to show a </a:t>
            </a:r>
            <a:r>
              <a:rPr lang="en-US" b="1" dirty="0">
                <a:solidFill>
                  <a:srgbClr val="C00000"/>
                </a:solidFill>
              </a:rPr>
              <a:t>slight possibility </a:t>
            </a:r>
            <a:r>
              <a:rPr lang="en-US" b="1" dirty="0" smtClean="0">
                <a:solidFill>
                  <a:srgbClr val="C00000"/>
                </a:solidFill>
              </a:rPr>
              <a:t>in present </a:t>
            </a:r>
            <a:r>
              <a:rPr lang="en-US" b="1" dirty="0">
                <a:solidFill>
                  <a:srgbClr val="C00000"/>
                </a:solidFill>
              </a:rPr>
              <a:t>or future time </a:t>
            </a:r>
            <a:r>
              <a:rPr lang="en-US" dirty="0"/>
              <a:t>(as it was used in the </a:t>
            </a:r>
            <a:r>
              <a:rPr lang="en-US" dirty="0" smtClean="0"/>
              <a:t>examples given </a:t>
            </a:r>
            <a:r>
              <a:rPr lang="en-US" dirty="0"/>
              <a:t>above</a:t>
            </a:r>
            <a:r>
              <a:rPr lang="en-US" dirty="0">
                <a:solidFill>
                  <a:srgbClr val="C00000"/>
                </a:solidFill>
              </a:rPr>
              <a:t>), </a:t>
            </a:r>
            <a:r>
              <a:rPr lang="en-US" b="1" dirty="0">
                <a:solidFill>
                  <a:srgbClr val="C00000"/>
                </a:solidFill>
              </a:rPr>
              <a:t>it is not a past form</a:t>
            </a:r>
          </a:p>
        </p:txBody>
      </p:sp>
    </p:spTree>
    <p:extLst>
      <p:ext uri="{BB962C8B-B14F-4D97-AF65-F5344CB8AC3E}">
        <p14:creationId xmlns:p14="http://schemas.microsoft.com/office/powerpoint/2010/main" val="11426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When do we use modals of speculation?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600" dirty="0" smtClean="0"/>
          </a:p>
          <a:p>
            <a:r>
              <a:rPr lang="en-US" sz="3600" dirty="0" smtClean="0"/>
              <a:t>We use </a:t>
            </a:r>
            <a:r>
              <a:rPr lang="en-US" sz="3600" b="1" i="1" dirty="0" smtClean="0">
                <a:solidFill>
                  <a:srgbClr val="C00000"/>
                </a:solidFill>
              </a:rPr>
              <a:t>could, may, might, must </a:t>
            </a:r>
            <a:r>
              <a:rPr lang="en-US" sz="3600" dirty="0" smtClean="0">
                <a:solidFill>
                  <a:schemeClr val="tx1"/>
                </a:solidFill>
              </a:rPr>
              <a:t>and</a:t>
            </a:r>
            <a:r>
              <a:rPr lang="en-US" sz="3600" b="1" i="1" dirty="0" smtClean="0">
                <a:solidFill>
                  <a:srgbClr val="C00000"/>
                </a:solidFill>
              </a:rPr>
              <a:t> can’t</a:t>
            </a:r>
            <a:r>
              <a:rPr lang="en-US" sz="3600" dirty="0" smtClean="0"/>
              <a:t> to speculate about events or situations.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98253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Must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We use </a:t>
            </a:r>
            <a:r>
              <a:rPr lang="en-US" sz="3600" b="1" dirty="0" smtClean="0">
                <a:solidFill>
                  <a:srgbClr val="C00000"/>
                </a:solidFill>
              </a:rPr>
              <a:t>must</a:t>
            </a:r>
            <a:r>
              <a:rPr lang="en-US" sz="3600" dirty="0" smtClean="0"/>
              <a:t> when we are </a:t>
            </a:r>
            <a:r>
              <a:rPr lang="en-US" sz="3600" dirty="0" smtClean="0">
                <a:solidFill>
                  <a:srgbClr val="C00000"/>
                </a:solidFill>
              </a:rPr>
              <a:t>certain</a:t>
            </a:r>
            <a:r>
              <a:rPr lang="en-US" sz="3600" dirty="0" smtClean="0"/>
              <a:t> something is true.</a:t>
            </a:r>
          </a:p>
          <a:p>
            <a:endParaRPr lang="en-US" sz="3600" dirty="0"/>
          </a:p>
          <a:p>
            <a:pPr lvl="1"/>
            <a:r>
              <a:rPr lang="en-US" sz="3600" dirty="0" smtClean="0"/>
              <a:t>He </a:t>
            </a:r>
            <a:r>
              <a:rPr lang="en-US" sz="3600" b="1" dirty="0" smtClean="0">
                <a:solidFill>
                  <a:srgbClr val="C00000"/>
                </a:solidFill>
              </a:rPr>
              <a:t>must</a:t>
            </a:r>
            <a:r>
              <a:rPr lang="en-US" sz="3600" dirty="0" smtClean="0"/>
              <a:t> </a:t>
            </a:r>
            <a:r>
              <a:rPr lang="en-US" sz="3600" i="1" dirty="0" smtClean="0">
                <a:solidFill>
                  <a:srgbClr val="C00000"/>
                </a:solidFill>
              </a:rPr>
              <a:t>be a magician</a:t>
            </a:r>
            <a:r>
              <a:rPr lang="en-US" sz="3600" dirty="0" smtClean="0"/>
              <a:t>.</a:t>
            </a:r>
          </a:p>
          <a:p>
            <a:pPr lvl="2"/>
            <a:r>
              <a:rPr lang="en-US" sz="3600" dirty="0" smtClean="0"/>
              <a:t>I am </a:t>
            </a:r>
            <a:r>
              <a:rPr lang="en-US" sz="3600" dirty="0" smtClean="0">
                <a:solidFill>
                  <a:srgbClr val="C00000"/>
                </a:solidFill>
              </a:rPr>
              <a:t>certain</a:t>
            </a:r>
            <a:r>
              <a:rPr lang="en-US" sz="3600" dirty="0" smtClean="0"/>
              <a:t> he is.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96092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May, might, could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/>
              <a:t>We use </a:t>
            </a:r>
            <a:r>
              <a:rPr lang="en-US" sz="3600" b="1" dirty="0" smtClean="0">
                <a:solidFill>
                  <a:srgbClr val="C00000"/>
                </a:solidFill>
              </a:rPr>
              <a:t>may, might </a:t>
            </a:r>
            <a:r>
              <a:rPr lang="en-US" sz="3600" dirty="0" smtClean="0"/>
              <a:t>and </a:t>
            </a:r>
            <a:r>
              <a:rPr lang="en-US" sz="3600" b="1" dirty="0" smtClean="0">
                <a:solidFill>
                  <a:srgbClr val="C00000"/>
                </a:solidFill>
              </a:rPr>
              <a:t>could</a:t>
            </a:r>
            <a:r>
              <a:rPr lang="en-US" sz="3600" dirty="0" smtClean="0"/>
              <a:t> when something is </a:t>
            </a:r>
            <a:r>
              <a:rPr lang="en-US" sz="3600" dirty="0" smtClean="0">
                <a:solidFill>
                  <a:srgbClr val="C00000"/>
                </a:solidFill>
              </a:rPr>
              <a:t>possible</a:t>
            </a:r>
            <a:r>
              <a:rPr lang="en-US" sz="3600" dirty="0" smtClean="0"/>
              <a:t>.</a:t>
            </a:r>
          </a:p>
          <a:p>
            <a:pPr lvl="1"/>
            <a:r>
              <a:rPr lang="en-US" sz="3600" dirty="0" smtClean="0"/>
              <a:t>He </a:t>
            </a:r>
            <a:r>
              <a:rPr lang="en-US" sz="3600" b="1" dirty="0" smtClean="0">
                <a:solidFill>
                  <a:srgbClr val="C00000"/>
                </a:solidFill>
              </a:rPr>
              <a:t>may</a:t>
            </a:r>
            <a:r>
              <a:rPr lang="en-US" sz="3600" dirty="0" smtClean="0"/>
              <a:t> be cheating.</a:t>
            </a:r>
          </a:p>
          <a:p>
            <a:pPr lvl="1"/>
            <a:r>
              <a:rPr lang="en-US" sz="3600" dirty="0" smtClean="0"/>
              <a:t>We </a:t>
            </a:r>
            <a:r>
              <a:rPr lang="en-US" sz="3600" b="1" dirty="0" smtClean="0">
                <a:solidFill>
                  <a:srgbClr val="C00000"/>
                </a:solidFill>
              </a:rPr>
              <a:t>might</a:t>
            </a:r>
            <a:r>
              <a:rPr lang="en-US" sz="3600" dirty="0" smtClean="0"/>
              <a:t> go to the theater.</a:t>
            </a:r>
          </a:p>
          <a:p>
            <a:pPr lvl="1"/>
            <a:r>
              <a:rPr lang="en-US" sz="3600" dirty="0" smtClean="0"/>
              <a:t>She </a:t>
            </a:r>
            <a:r>
              <a:rPr lang="en-US" sz="3600" b="1" dirty="0" smtClean="0">
                <a:solidFill>
                  <a:srgbClr val="C00000"/>
                </a:solidFill>
              </a:rPr>
              <a:t>could</a:t>
            </a:r>
            <a:r>
              <a:rPr lang="en-US" sz="3600" dirty="0" smtClean="0"/>
              <a:t> call you later tonight.</a:t>
            </a:r>
          </a:p>
          <a:p>
            <a:pPr lvl="2"/>
            <a:r>
              <a:rPr lang="en-US" sz="3400" dirty="0" smtClean="0"/>
              <a:t>(It’s possible)</a:t>
            </a:r>
          </a:p>
        </p:txBody>
      </p:sp>
    </p:spTree>
    <p:extLst>
      <p:ext uri="{BB962C8B-B14F-4D97-AF65-F5344CB8AC3E}">
        <p14:creationId xmlns:p14="http://schemas.microsoft.com/office/powerpoint/2010/main" val="2576997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Can’t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We use </a:t>
            </a:r>
            <a:r>
              <a:rPr lang="en-US" sz="3200" b="1" dirty="0" smtClean="0">
                <a:solidFill>
                  <a:srgbClr val="C00000"/>
                </a:solidFill>
              </a:rPr>
              <a:t>can’t</a:t>
            </a:r>
            <a:r>
              <a:rPr lang="en-US" sz="3200" dirty="0" smtClean="0"/>
              <a:t> when we are certain something </a:t>
            </a:r>
            <a:r>
              <a:rPr lang="en-US" sz="3200" dirty="0" smtClean="0">
                <a:solidFill>
                  <a:srgbClr val="C00000"/>
                </a:solidFill>
              </a:rPr>
              <a:t>isn’t true</a:t>
            </a:r>
            <a:r>
              <a:rPr lang="en-US" sz="3200" dirty="0" smtClean="0"/>
              <a:t>.</a:t>
            </a:r>
          </a:p>
          <a:p>
            <a:pPr lvl="1"/>
            <a:r>
              <a:rPr lang="en-US" sz="3200" dirty="0" smtClean="0"/>
              <a:t>He </a:t>
            </a:r>
            <a:r>
              <a:rPr lang="en-US" sz="3200" b="1" dirty="0" smtClean="0">
                <a:solidFill>
                  <a:srgbClr val="C00000"/>
                </a:solidFill>
              </a:rPr>
              <a:t>can’t</a:t>
            </a:r>
            <a:r>
              <a:rPr lang="en-US" sz="3200" dirty="0" smtClean="0"/>
              <a:t> have faked that trick.</a:t>
            </a:r>
          </a:p>
          <a:p>
            <a:pPr lvl="2"/>
            <a:r>
              <a:rPr lang="en-US" sz="3200" dirty="0" smtClean="0"/>
              <a:t>I’m </a:t>
            </a:r>
            <a:r>
              <a:rPr lang="en-US" sz="3200" dirty="0" smtClean="0">
                <a:solidFill>
                  <a:srgbClr val="C00000"/>
                </a:solidFill>
              </a:rPr>
              <a:t>certain</a:t>
            </a:r>
            <a:r>
              <a:rPr lang="en-US" sz="3200" dirty="0" smtClean="0"/>
              <a:t> he </a:t>
            </a:r>
            <a:r>
              <a:rPr lang="en-US" sz="3200" dirty="0" smtClean="0">
                <a:solidFill>
                  <a:srgbClr val="C00000"/>
                </a:solidFill>
              </a:rPr>
              <a:t>didn’t</a:t>
            </a:r>
            <a:r>
              <a:rPr lang="en-US" sz="3200" dirty="0" smtClean="0"/>
              <a:t> fake it.</a:t>
            </a:r>
          </a:p>
          <a:p>
            <a:pPr lvl="1"/>
            <a:r>
              <a:rPr lang="en-US" sz="3200" dirty="0" smtClean="0"/>
              <a:t>She </a:t>
            </a:r>
            <a:r>
              <a:rPr lang="en-US" sz="3200" b="1" dirty="0" smtClean="0">
                <a:solidFill>
                  <a:srgbClr val="C00000"/>
                </a:solidFill>
              </a:rPr>
              <a:t>can’t</a:t>
            </a:r>
            <a:r>
              <a:rPr lang="en-US" sz="3200" dirty="0" smtClean="0"/>
              <a:t> have eaten three pizzas.</a:t>
            </a:r>
          </a:p>
          <a:p>
            <a:pPr lvl="2"/>
            <a:r>
              <a:rPr lang="en-US" sz="3200" dirty="0" smtClean="0"/>
              <a:t>I’m </a:t>
            </a:r>
            <a:r>
              <a:rPr lang="en-US" sz="3200" dirty="0" smtClean="0">
                <a:solidFill>
                  <a:srgbClr val="C00000"/>
                </a:solidFill>
              </a:rPr>
              <a:t>certain</a:t>
            </a:r>
            <a:r>
              <a:rPr lang="en-US" sz="3200" dirty="0" smtClean="0"/>
              <a:t> she didn’t eat them.</a:t>
            </a:r>
          </a:p>
        </p:txBody>
      </p:sp>
    </p:spTree>
    <p:extLst>
      <p:ext uri="{BB962C8B-B14F-4D97-AF65-F5344CB8AC3E}">
        <p14:creationId xmlns:p14="http://schemas.microsoft.com/office/powerpoint/2010/main" val="1860728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In the present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600" dirty="0"/>
          </a:p>
          <a:p>
            <a:r>
              <a:rPr lang="en-US" sz="3600" dirty="0" smtClean="0"/>
              <a:t>In the present, the structure is:</a:t>
            </a:r>
          </a:p>
          <a:p>
            <a:pPr lvl="1"/>
            <a:r>
              <a:rPr lang="en-US" sz="3600" b="1" dirty="0">
                <a:solidFill>
                  <a:srgbClr val="C00000"/>
                </a:solidFill>
              </a:rPr>
              <a:t>m</a:t>
            </a:r>
            <a:r>
              <a:rPr lang="en-US" sz="3600" b="1" dirty="0" smtClean="0">
                <a:solidFill>
                  <a:srgbClr val="C00000"/>
                </a:solidFill>
              </a:rPr>
              <a:t>odal verb </a:t>
            </a:r>
            <a:r>
              <a:rPr lang="en-US" sz="3600" dirty="0" smtClean="0">
                <a:solidFill>
                  <a:srgbClr val="C00000"/>
                </a:solidFill>
              </a:rPr>
              <a:t>+</a:t>
            </a:r>
            <a:r>
              <a:rPr lang="en-US" sz="3600" dirty="0" smtClean="0"/>
              <a:t>  </a:t>
            </a:r>
            <a:r>
              <a:rPr lang="en-US" sz="3600" dirty="0" smtClean="0">
                <a:solidFill>
                  <a:srgbClr val="C00000"/>
                </a:solidFill>
              </a:rPr>
              <a:t>the</a:t>
            </a:r>
            <a:r>
              <a:rPr lang="en-US" sz="3600" b="1" dirty="0" smtClean="0">
                <a:solidFill>
                  <a:srgbClr val="C00000"/>
                </a:solidFill>
              </a:rPr>
              <a:t> infinitive</a:t>
            </a:r>
            <a:endParaRPr lang="en-US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711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Examples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1171977"/>
            <a:ext cx="8915400" cy="5525037"/>
          </a:xfrm>
        </p:spPr>
        <p:txBody>
          <a:bodyPr>
            <a:normAutofit/>
          </a:bodyPr>
          <a:lstStyle/>
          <a:p>
            <a:r>
              <a:rPr lang="en-US" sz="2200" dirty="0" smtClean="0">
                <a:solidFill>
                  <a:srgbClr val="000000"/>
                </a:solidFill>
                <a:latin typeface="+mj-lt"/>
              </a:rPr>
              <a:t>There </a:t>
            </a:r>
            <a:r>
              <a:rPr lang="en-US" sz="2200" dirty="0">
                <a:solidFill>
                  <a:srgbClr val="000000"/>
                </a:solidFill>
                <a:latin typeface="+mj-lt"/>
              </a:rPr>
              <a:t>were a few dark </a:t>
            </a:r>
            <a:r>
              <a:rPr lang="en-US" sz="2200" dirty="0" smtClean="0">
                <a:solidFill>
                  <a:srgbClr val="000000"/>
                </a:solidFill>
                <a:latin typeface="+mj-lt"/>
              </a:rPr>
              <a:t>clouds. We</a:t>
            </a:r>
            <a:r>
              <a:rPr lang="en-US" sz="2200" dirty="0">
                <a:solidFill>
                  <a:srgbClr val="000000"/>
                </a:solidFill>
                <a:latin typeface="+mj-lt"/>
              </a:rPr>
              <a:t> </a:t>
            </a:r>
            <a:r>
              <a:rPr lang="en-US" sz="2200" b="1" dirty="0">
                <a:solidFill>
                  <a:srgbClr val="C00000"/>
                </a:solidFill>
                <a:latin typeface="+mj-lt"/>
              </a:rPr>
              <a:t>could </a:t>
            </a:r>
            <a:r>
              <a:rPr lang="en-US" sz="2200" dirty="0">
                <a:solidFill>
                  <a:srgbClr val="000000"/>
                </a:solidFill>
                <a:latin typeface="+mj-lt"/>
              </a:rPr>
              <a:t>have some rain </a:t>
            </a:r>
            <a:r>
              <a:rPr lang="en-US" sz="2200" dirty="0" smtClean="0">
                <a:solidFill>
                  <a:srgbClr val="000000"/>
                </a:solidFill>
                <a:latin typeface="+mj-lt"/>
              </a:rPr>
              <a:t>tonight.</a:t>
            </a:r>
            <a:endParaRPr lang="en-US" sz="2200" dirty="0">
              <a:solidFill>
                <a:srgbClr val="000000"/>
              </a:solidFill>
              <a:latin typeface="+mj-lt"/>
            </a:endParaRPr>
          </a:p>
          <a:p>
            <a:pPr lvl="1"/>
            <a:r>
              <a:rPr lang="en-US" sz="2200" dirty="0">
                <a:solidFill>
                  <a:srgbClr val="000000"/>
                </a:solidFill>
                <a:latin typeface="+mj-lt"/>
              </a:rPr>
              <a:t>(It's possible, though not likely, that there is going to be</a:t>
            </a:r>
            <a:br>
              <a:rPr lang="en-US" sz="2200" dirty="0">
                <a:solidFill>
                  <a:srgbClr val="000000"/>
                </a:solidFill>
                <a:latin typeface="+mj-lt"/>
              </a:rPr>
            </a:br>
            <a:r>
              <a:rPr lang="en-US" sz="2200" dirty="0">
                <a:solidFill>
                  <a:srgbClr val="000000"/>
                </a:solidFill>
                <a:latin typeface="+mj-lt"/>
              </a:rPr>
              <a:t>rain </a:t>
            </a:r>
            <a:r>
              <a:rPr lang="en-US" sz="2200" dirty="0" smtClean="0">
                <a:solidFill>
                  <a:srgbClr val="000000"/>
                </a:solidFill>
                <a:latin typeface="+mj-lt"/>
              </a:rPr>
              <a:t>tonight.)</a:t>
            </a:r>
          </a:p>
          <a:p>
            <a:r>
              <a:rPr lang="en-US" sz="2200" dirty="0">
                <a:latin typeface="+mj-lt"/>
              </a:rPr>
              <a:t>We </a:t>
            </a:r>
            <a:r>
              <a:rPr lang="en-US" sz="2200" b="1" dirty="0">
                <a:solidFill>
                  <a:srgbClr val="C00000"/>
                </a:solidFill>
                <a:latin typeface="+mj-lt"/>
              </a:rPr>
              <a:t>might </a:t>
            </a:r>
            <a:r>
              <a:rPr lang="en-US" sz="2200" dirty="0">
                <a:latin typeface="+mj-lt"/>
              </a:rPr>
              <a:t>come to the party</a:t>
            </a:r>
            <a:r>
              <a:rPr lang="en-US" sz="2200" dirty="0" smtClean="0">
                <a:latin typeface="+mj-lt"/>
              </a:rPr>
              <a:t>.</a:t>
            </a:r>
            <a:endParaRPr lang="en-US" sz="2200" dirty="0">
              <a:latin typeface="+mj-lt"/>
            </a:endParaRPr>
          </a:p>
          <a:p>
            <a:pPr lvl="1"/>
            <a:r>
              <a:rPr lang="en-US" sz="2200" dirty="0">
                <a:latin typeface="+mj-lt"/>
              </a:rPr>
              <a:t>(The chances are not high that we will </a:t>
            </a:r>
            <a:r>
              <a:rPr lang="en-US" sz="2200" dirty="0" smtClean="0">
                <a:latin typeface="+mj-lt"/>
              </a:rPr>
              <a:t>come to </a:t>
            </a:r>
            <a:r>
              <a:rPr lang="en-US" sz="2200" dirty="0">
                <a:latin typeface="+mj-lt"/>
              </a:rPr>
              <a:t>the party, but it's still possible that we will</a:t>
            </a:r>
            <a:r>
              <a:rPr lang="en-US" sz="2200" dirty="0" smtClean="0">
                <a:latin typeface="+mj-lt"/>
              </a:rPr>
              <a:t>.</a:t>
            </a:r>
            <a:endParaRPr lang="en-US" sz="2200" dirty="0">
              <a:latin typeface="+mj-lt"/>
            </a:endParaRPr>
          </a:p>
          <a:p>
            <a:r>
              <a:rPr lang="en-US" sz="2200" dirty="0" smtClean="0">
                <a:latin typeface="+mj-lt"/>
              </a:rPr>
              <a:t>She </a:t>
            </a:r>
            <a:r>
              <a:rPr lang="en-US" sz="2200" b="1" dirty="0" smtClean="0">
                <a:solidFill>
                  <a:srgbClr val="C00000"/>
                </a:solidFill>
                <a:latin typeface="+mj-lt"/>
              </a:rPr>
              <a:t>must</a:t>
            </a:r>
            <a:r>
              <a:rPr lang="en-US" sz="2200" dirty="0" smtClean="0">
                <a:latin typeface="+mj-lt"/>
              </a:rPr>
              <a:t> be over 90 years old.</a:t>
            </a:r>
          </a:p>
          <a:p>
            <a:pPr lvl="1"/>
            <a:r>
              <a:rPr lang="en-US" sz="2200" dirty="0" smtClean="0">
                <a:latin typeface="+mj-lt"/>
              </a:rPr>
              <a:t>She is not younger than 80. I’m certain that she is older than 90.</a:t>
            </a:r>
          </a:p>
          <a:p>
            <a:r>
              <a:rPr lang="en-US" sz="2200" dirty="0" smtClean="0">
                <a:latin typeface="+mj-lt"/>
              </a:rPr>
              <a:t>Joan </a:t>
            </a:r>
            <a:r>
              <a:rPr lang="en-US" sz="2200" b="1" dirty="0" smtClean="0">
                <a:solidFill>
                  <a:srgbClr val="C00000"/>
                </a:solidFill>
                <a:latin typeface="+mj-lt"/>
              </a:rPr>
              <a:t>can’t </a:t>
            </a:r>
            <a:r>
              <a:rPr lang="en-US" sz="2200" dirty="0" smtClean="0">
                <a:latin typeface="+mj-lt"/>
              </a:rPr>
              <a:t>solve that problem.</a:t>
            </a:r>
          </a:p>
          <a:p>
            <a:pPr lvl="1"/>
            <a:r>
              <a:rPr lang="en-US" sz="2200" dirty="0" smtClean="0">
                <a:latin typeface="+mj-lt"/>
              </a:rPr>
              <a:t>(She doesn’t have the ability to solve the problem. I’m certain.)</a:t>
            </a:r>
          </a:p>
          <a:p>
            <a:pPr marL="457200" lvl="1" indent="0">
              <a:buNone/>
            </a:pPr>
            <a:endParaRPr lang="en-US" dirty="0" smtClean="0">
              <a:latin typeface="+mj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360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>In the past</a:t>
            </a:r>
            <a:r>
              <a:rPr lang="en-US" i="1" dirty="0">
                <a:solidFill>
                  <a:srgbClr val="C00000"/>
                </a:solidFill>
              </a:rPr>
              <a:t/>
            </a:r>
            <a:br>
              <a:rPr lang="en-US" i="1" dirty="0">
                <a:solidFill>
                  <a:srgbClr val="C00000"/>
                </a:solidFill>
              </a:rPr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1352281"/>
            <a:ext cx="8915400" cy="5293217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3600" dirty="0">
              <a:solidFill>
                <a:srgbClr val="C00000"/>
              </a:solidFill>
            </a:endParaRPr>
          </a:p>
          <a:p>
            <a:r>
              <a:rPr lang="en-US" sz="3600" dirty="0" smtClean="0"/>
              <a:t>In the </a:t>
            </a:r>
            <a:r>
              <a:rPr lang="en-US" sz="3600" dirty="0"/>
              <a:t>past, </a:t>
            </a:r>
            <a:r>
              <a:rPr lang="en-US" sz="3600" dirty="0" smtClean="0"/>
              <a:t>the structure is:</a:t>
            </a:r>
            <a:r>
              <a:rPr lang="en-US" sz="3600" dirty="0"/>
              <a:t> </a:t>
            </a:r>
          </a:p>
          <a:p>
            <a:pPr lvl="1"/>
            <a:r>
              <a:rPr lang="en-US" sz="3600" b="1" dirty="0">
                <a:solidFill>
                  <a:srgbClr val="C00000"/>
                </a:solidFill>
              </a:rPr>
              <a:t>m</a:t>
            </a:r>
            <a:r>
              <a:rPr lang="en-US" sz="3600" b="1" dirty="0" smtClean="0">
                <a:solidFill>
                  <a:srgbClr val="C00000"/>
                </a:solidFill>
              </a:rPr>
              <a:t>odal verb</a:t>
            </a:r>
            <a:r>
              <a:rPr lang="en-US" sz="3600" b="1" dirty="0">
                <a:solidFill>
                  <a:srgbClr val="C00000"/>
                </a:solidFill>
              </a:rPr>
              <a:t> </a:t>
            </a:r>
            <a:r>
              <a:rPr lang="en-US" sz="3600" dirty="0">
                <a:solidFill>
                  <a:srgbClr val="C00000"/>
                </a:solidFill>
              </a:rPr>
              <a:t>+</a:t>
            </a:r>
            <a:r>
              <a:rPr lang="en-US" sz="3600" b="1" dirty="0">
                <a:solidFill>
                  <a:srgbClr val="C00000"/>
                </a:solidFill>
              </a:rPr>
              <a:t> have </a:t>
            </a:r>
            <a:r>
              <a:rPr lang="en-US" sz="3600" dirty="0">
                <a:solidFill>
                  <a:srgbClr val="C00000"/>
                </a:solidFill>
              </a:rPr>
              <a:t>+</a:t>
            </a:r>
            <a:r>
              <a:rPr lang="en-US" sz="3600" b="1" dirty="0">
                <a:solidFill>
                  <a:srgbClr val="C00000"/>
                </a:solidFill>
              </a:rPr>
              <a:t> </a:t>
            </a:r>
            <a:r>
              <a:rPr lang="en-US" sz="3600" dirty="0">
                <a:solidFill>
                  <a:srgbClr val="C00000"/>
                </a:solidFill>
              </a:rPr>
              <a:t>the </a:t>
            </a:r>
            <a:r>
              <a:rPr lang="en-US" sz="3600" b="1" dirty="0">
                <a:solidFill>
                  <a:srgbClr val="C00000"/>
                </a:solidFill>
              </a:rPr>
              <a:t>past</a:t>
            </a:r>
            <a:r>
              <a:rPr lang="en-US" sz="3600" dirty="0">
                <a:solidFill>
                  <a:srgbClr val="C00000"/>
                </a:solidFill>
              </a:rPr>
              <a:t> </a:t>
            </a:r>
            <a:r>
              <a:rPr lang="en-US" sz="3600" b="1" dirty="0">
                <a:solidFill>
                  <a:srgbClr val="C00000"/>
                </a:solidFill>
              </a:rPr>
              <a:t>participle</a:t>
            </a:r>
            <a:r>
              <a:rPr lang="en-US" sz="3600" dirty="0"/>
              <a:t> </a:t>
            </a:r>
            <a:r>
              <a:rPr lang="en-US" sz="3600" dirty="0" smtClean="0"/>
              <a:t>(</a:t>
            </a:r>
            <a:r>
              <a:rPr lang="en-US" sz="3600" dirty="0"/>
              <a:t>third form) of the verb.</a:t>
            </a:r>
          </a:p>
        </p:txBody>
      </p:sp>
    </p:spTree>
    <p:extLst>
      <p:ext uri="{BB962C8B-B14F-4D97-AF65-F5344CB8AC3E}">
        <p14:creationId xmlns:p14="http://schemas.microsoft.com/office/powerpoint/2010/main" val="217965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67168" y="263501"/>
            <a:ext cx="8911687" cy="1475146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Examples: </a:t>
            </a:r>
            <a:r>
              <a:rPr lang="en-US" dirty="0" smtClean="0">
                <a:solidFill>
                  <a:srgbClr val="C00000"/>
                </a:solidFill>
              </a:rPr>
              <a:t/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may, might </a:t>
            </a:r>
            <a:r>
              <a:rPr lang="en-US" dirty="0" smtClean="0">
                <a:solidFill>
                  <a:srgbClr val="C00000"/>
                </a:solidFill>
              </a:rPr>
              <a:t>and</a:t>
            </a:r>
            <a:r>
              <a:rPr lang="en-US" b="1" dirty="0" smtClean="0">
                <a:solidFill>
                  <a:srgbClr val="C00000"/>
                </a:solidFill>
              </a:rPr>
              <a:t> could </a:t>
            </a:r>
            <a:r>
              <a:rPr lang="en-US" dirty="0" smtClean="0">
                <a:solidFill>
                  <a:srgbClr val="C00000"/>
                </a:solidFill>
              </a:rPr>
              <a:t>=</a:t>
            </a:r>
            <a:r>
              <a:rPr lang="en-US" dirty="0">
                <a:solidFill>
                  <a:srgbClr val="C00000"/>
                </a:solidFill>
              </a:rPr>
              <a:t> </a:t>
            </a:r>
            <a:r>
              <a:rPr lang="en-US" b="1" dirty="0">
                <a:solidFill>
                  <a:srgbClr val="C00000"/>
                </a:solidFill>
              </a:rPr>
              <a:t>possibility </a:t>
            </a:r>
            <a:r>
              <a:rPr lang="en-US" dirty="0">
                <a:solidFill>
                  <a:srgbClr val="C00000"/>
                </a:solidFill>
              </a:rPr>
              <a:t>in the past</a:t>
            </a:r>
            <a:endParaRPr lang="en-US" dirty="0">
              <a:solidFill>
                <a:srgbClr val="C00000"/>
              </a:solidFill>
            </a:endParaRPr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3141942"/>
              </p:ext>
            </p:extLst>
          </p:nvPr>
        </p:nvGraphicFramePr>
        <p:xfrm>
          <a:off x="3209628" y="2133600"/>
          <a:ext cx="7674570" cy="3778250"/>
        </p:xfrm>
        <a:graphic>
          <a:graphicData uri="http://schemas.openxmlformats.org/drawingml/2006/table">
            <a:tbl>
              <a:tblPr/>
              <a:tblGrid>
                <a:gridCol w="537220"/>
                <a:gridCol w="230237"/>
                <a:gridCol w="6907113"/>
              </a:tblGrid>
              <a:tr h="944562">
                <a:tc>
                  <a:txBody>
                    <a:bodyPr/>
                    <a:lstStyle/>
                    <a:p>
                      <a:r>
                        <a:rPr lang="en-US" sz="1500" dirty="0"/>
                        <a:t>A:</a:t>
                      </a:r>
                      <a:br>
                        <a:rPr lang="en-US" sz="1500" dirty="0"/>
                      </a:br>
                      <a:r>
                        <a:rPr lang="en-US" sz="1500" dirty="0"/>
                        <a:t/>
                      </a:r>
                      <a:br>
                        <a:rPr lang="en-US" sz="1500" dirty="0"/>
                      </a:br>
                      <a:r>
                        <a:rPr lang="en-US" sz="1500" dirty="0"/>
                        <a:t>B: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Where's George?</a:t>
                      </a:r>
                      <a:br>
                        <a:rPr lang="en-US" sz="1500" dirty="0"/>
                      </a:br>
                      <a:r>
                        <a:rPr lang="en-US" sz="1500" dirty="0"/>
                        <a:t/>
                      </a:r>
                      <a:br>
                        <a:rPr lang="en-US" sz="1500" dirty="0"/>
                      </a:br>
                      <a:r>
                        <a:rPr lang="en-US" sz="1500" dirty="0"/>
                        <a:t>I don't know. He </a:t>
                      </a:r>
                      <a:r>
                        <a:rPr lang="en-US" sz="1500" b="1" dirty="0">
                          <a:solidFill>
                            <a:srgbClr val="C00000"/>
                          </a:solidFill>
                        </a:rPr>
                        <a:t>may have gone </a:t>
                      </a:r>
                      <a:r>
                        <a:rPr lang="en-US" sz="1500" dirty="0"/>
                        <a:t>home</a:t>
                      </a:r>
                      <a:r>
                        <a:rPr lang="en-US" sz="1500" b="1" dirty="0"/>
                        <a:t>.</a:t>
                      </a:r>
                      <a:r>
                        <a:rPr lang="en-US" sz="1500" dirty="0"/>
                        <a:t/>
                      </a:r>
                      <a:br>
                        <a:rPr lang="en-US" sz="1500" dirty="0"/>
                      </a:br>
                      <a:r>
                        <a:rPr lang="en-US" sz="1500" dirty="0"/>
                        <a:t>(It's possible that George went home.)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6141">
                <a:tc>
                  <a:txBody>
                    <a:bodyPr/>
                    <a:lstStyle/>
                    <a:p>
                      <a:r>
                        <a:rPr lang="en-US" sz="1500" dirty="0"/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44562">
                <a:tc>
                  <a:txBody>
                    <a:bodyPr/>
                    <a:lstStyle/>
                    <a:p>
                      <a:r>
                        <a:rPr lang="en-US" sz="1500" dirty="0"/>
                        <a:t>A:</a:t>
                      </a:r>
                      <a:br>
                        <a:rPr lang="en-US" sz="1500" dirty="0"/>
                      </a:br>
                      <a:r>
                        <a:rPr lang="en-US" sz="1500" dirty="0"/>
                        <a:t/>
                      </a:r>
                      <a:br>
                        <a:rPr lang="en-US" sz="1500" dirty="0"/>
                      </a:br>
                      <a:r>
                        <a:rPr lang="en-US" sz="1500" dirty="0"/>
                        <a:t>B: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Was Lily at the party?</a:t>
                      </a:r>
                      <a:br>
                        <a:rPr lang="en-US" sz="1500" dirty="0"/>
                      </a:br>
                      <a:r>
                        <a:rPr lang="en-US" sz="1500" dirty="0"/>
                        <a:t/>
                      </a:r>
                      <a:br>
                        <a:rPr lang="en-US" sz="1500" dirty="0"/>
                      </a:br>
                      <a:r>
                        <a:rPr lang="en-US" sz="1500" dirty="0"/>
                        <a:t>I'm not sure. She </a:t>
                      </a:r>
                      <a:r>
                        <a:rPr lang="en-US" sz="1500" b="1" dirty="0" smtClean="0">
                          <a:solidFill>
                            <a:srgbClr val="C00000"/>
                          </a:solidFill>
                        </a:rPr>
                        <a:t>might </a:t>
                      </a:r>
                      <a:r>
                        <a:rPr lang="en-US" sz="1500" b="1" dirty="0">
                          <a:solidFill>
                            <a:srgbClr val="C00000"/>
                          </a:solidFill>
                        </a:rPr>
                        <a:t>have been</a:t>
                      </a:r>
                      <a:r>
                        <a:rPr lang="en-US" sz="1500" dirty="0"/>
                        <a:t> there.</a:t>
                      </a:r>
                      <a:br>
                        <a:rPr lang="en-US" sz="1500" dirty="0"/>
                      </a:br>
                      <a:r>
                        <a:rPr lang="en-US" sz="1500" dirty="0"/>
                        <a:t>(It's possible that she was there.)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6141">
                <a:tc>
                  <a:txBody>
                    <a:bodyPr/>
                    <a:lstStyle/>
                    <a:p>
                      <a:r>
                        <a:rPr lang="en-US" sz="1500" dirty="0"/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416844">
                <a:tc>
                  <a:txBody>
                    <a:bodyPr/>
                    <a:lstStyle/>
                    <a:p>
                      <a:r>
                        <a:rPr lang="en-US" sz="1500" dirty="0"/>
                        <a:t>A:</a:t>
                      </a:r>
                      <a:br>
                        <a:rPr lang="en-US" sz="1500" dirty="0"/>
                      </a:br>
                      <a:r>
                        <a:rPr lang="en-US" sz="1500" dirty="0"/>
                        <a:t/>
                      </a:r>
                      <a:br>
                        <a:rPr lang="en-US" sz="1500" dirty="0"/>
                      </a:br>
                      <a:r>
                        <a:rPr lang="en-US" sz="1500" dirty="0"/>
                        <a:t/>
                      </a:r>
                      <a:br>
                        <a:rPr lang="en-US" sz="1500" dirty="0"/>
                      </a:br>
                      <a:r>
                        <a:rPr lang="en-US" sz="1500" dirty="0"/>
                        <a:t>B: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Why aren't Joe and his girlfriend speaking</a:t>
                      </a:r>
                      <a:br>
                        <a:rPr lang="en-US" sz="1500" dirty="0"/>
                      </a:br>
                      <a:r>
                        <a:rPr lang="en-US" sz="1500" dirty="0"/>
                        <a:t>to each other?</a:t>
                      </a:r>
                      <a:br>
                        <a:rPr lang="en-US" sz="1500" dirty="0"/>
                      </a:br>
                      <a:r>
                        <a:rPr lang="en-US" sz="1500" dirty="0"/>
                        <a:t/>
                      </a:r>
                      <a:br>
                        <a:rPr lang="en-US" sz="1500" dirty="0"/>
                      </a:br>
                      <a:r>
                        <a:rPr lang="en-US" sz="1500" dirty="0"/>
                        <a:t>I'm not sure. They</a:t>
                      </a:r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 </a:t>
                      </a:r>
                      <a:r>
                        <a:rPr lang="en-US" sz="1500" b="1" dirty="0" smtClean="0">
                          <a:solidFill>
                            <a:srgbClr val="C00000"/>
                          </a:solidFill>
                        </a:rPr>
                        <a:t>could </a:t>
                      </a:r>
                      <a:r>
                        <a:rPr lang="en-US" sz="1500" b="1" dirty="0">
                          <a:solidFill>
                            <a:srgbClr val="C00000"/>
                          </a:solidFill>
                        </a:rPr>
                        <a:t>have had</a:t>
                      </a:r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 </a:t>
                      </a:r>
                      <a:r>
                        <a:rPr lang="en-US" sz="1500" dirty="0"/>
                        <a:t>a disagreement</a:t>
                      </a:r>
                      <a:br>
                        <a:rPr lang="en-US" sz="1500" dirty="0"/>
                      </a:br>
                      <a:r>
                        <a:rPr lang="en-US" sz="1500" dirty="0"/>
                        <a:t>about something. (It's possible that they had</a:t>
                      </a:r>
                      <a:br>
                        <a:rPr lang="en-US" sz="1500" dirty="0"/>
                      </a:br>
                      <a:r>
                        <a:rPr lang="en-US" sz="1500" dirty="0"/>
                        <a:t>a disagreement about something.)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5668050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241</TotalTime>
  <Words>226</Words>
  <Application>Microsoft Office PowerPoint</Application>
  <PresentationFormat>Panorámica</PresentationFormat>
  <Paragraphs>71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Espiral</vt:lpstr>
      <vt:lpstr>Modals of Speculation</vt:lpstr>
      <vt:lpstr>When do we use modals of speculation?</vt:lpstr>
      <vt:lpstr>Must</vt:lpstr>
      <vt:lpstr>May, might, could</vt:lpstr>
      <vt:lpstr>Can’t </vt:lpstr>
      <vt:lpstr>In the present</vt:lpstr>
      <vt:lpstr>Examples</vt:lpstr>
      <vt:lpstr> In the past </vt:lpstr>
      <vt:lpstr>Examples:  may, might and could = possibility in the past</vt:lpstr>
      <vt:lpstr>Special Notes May have and maybe</vt:lpstr>
      <vt:lpstr>Might: Special Notes 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Modals of Speculation</dc:title>
  <dc:creator>Any Quinonez de Pineda</dc:creator>
  <cp:lastModifiedBy>Any Quinonez de Pineda</cp:lastModifiedBy>
  <cp:revision>14</cp:revision>
  <dcterms:created xsi:type="dcterms:W3CDTF">2015-05-17T16:57:33Z</dcterms:created>
  <dcterms:modified xsi:type="dcterms:W3CDTF">2015-05-17T20:59:32Z</dcterms:modified>
</cp:coreProperties>
</file>