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87" r:id="rId2"/>
    <p:sldId id="284" r:id="rId3"/>
    <p:sldId id="285" r:id="rId4"/>
    <p:sldId id="299" r:id="rId5"/>
    <p:sldId id="272" r:id="rId6"/>
    <p:sldId id="300" r:id="rId7"/>
    <p:sldId id="301" r:id="rId8"/>
    <p:sldId id="302" r:id="rId9"/>
    <p:sldId id="304" r:id="rId10"/>
    <p:sldId id="332" r:id="rId11"/>
    <p:sldId id="318" r:id="rId12"/>
    <p:sldId id="320" r:id="rId13"/>
    <p:sldId id="321" r:id="rId14"/>
    <p:sldId id="322" r:id="rId15"/>
    <p:sldId id="324" r:id="rId16"/>
    <p:sldId id="325" r:id="rId17"/>
    <p:sldId id="327" r:id="rId18"/>
    <p:sldId id="328" r:id="rId19"/>
    <p:sldId id="329" r:id="rId20"/>
    <p:sldId id="331" r:id="rId21"/>
    <p:sldId id="335" r:id="rId22"/>
    <p:sldId id="308" r:id="rId23"/>
    <p:sldId id="333" r:id="rId24"/>
    <p:sldId id="313" r:id="rId25"/>
    <p:sldId id="315" r:id="rId26"/>
    <p:sldId id="317" r:id="rId27"/>
    <p:sldId id="296" r:id="rId28"/>
    <p:sldId id="295" r:id="rId29"/>
    <p:sldId id="288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6D58"/>
    <a:srgbClr val="C6E7EC"/>
    <a:srgbClr val="E2D7D0"/>
    <a:srgbClr val="DCDC22"/>
    <a:srgbClr val="43A0A5"/>
    <a:srgbClr val="906D58"/>
    <a:srgbClr val="E3DBD3"/>
    <a:srgbClr val="E6E3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4" d="100"/>
          <a:sy n="84" d="100"/>
        </p:scale>
        <p:origin x="102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s-ES_tradnl"/>
          </a:p>
        </p:txBody>
      </p:sp>
      <p:pic>
        <p:nvPicPr>
          <p:cNvPr id="5" name="Picture 3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ES_tradnl"/>
          </a:p>
        </p:txBody>
      </p:sp>
      <p:pic>
        <p:nvPicPr>
          <p:cNvPr id="7" name="Picture 5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E052E35-7EB9-4EFC-A805-740CE6C01D8B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15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2BDED-F0B2-4869-A0DF-DA5FC2ED4BA2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115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8B1D49-9F66-4357-A92B-DC2D913EE8F2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774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752600"/>
            <a:ext cx="7620000" cy="4114800"/>
          </a:xfrm>
        </p:spPr>
        <p:txBody>
          <a:bodyPr/>
          <a:lstStyle/>
          <a:p>
            <a:pPr lvl="0"/>
            <a:endParaRPr lang="hr-HR" noProof="0" smtClean="0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1E4A3D-81CA-434B-ABC2-15F6E80CA28A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3853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04CC0-03BC-4190-B4DC-855870F877DC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82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2ED512-5F2F-45CC-8300-85565EBD95BA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988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94C449-EC01-4F43-8BFE-35BF695D6006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350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A3C7F0-8261-4D46-BBA3-123A5BC05B32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070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171AB6-416F-4F3B-A5D6-8D91D754E000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00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229FFA-18C3-4BC7-8D62-23C4ADC3A8EF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11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D13853-44FF-4FB5-9C70-2086D0BBCB12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148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10C8-0E58-4A39-8F30-4DF41F823942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067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s-ES_tradnl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pic>
        <p:nvPicPr>
          <p:cNvPr id="1028" name="Picture 42" descr="minispi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43" descr="minispi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31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0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F51A87C-C783-4E7E-9A69-8AB819CBC376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esl.fis.edu/grammar/multi/modal1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mtClean="0"/>
          </a:p>
        </p:txBody>
      </p:sp>
      <p:pic>
        <p:nvPicPr>
          <p:cNvPr id="4100" name="Picture 2" descr="Slikovni rezultat za modal verbs NUST JOK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b="1" smtClean="0">
                <a:solidFill>
                  <a:srgbClr val="FF0000"/>
                </a:solidFill>
                <a:latin typeface="Calibri" panose="020F0502020204030204" pitchFamily="34" charset="0"/>
              </a:rPr>
              <a:t>Modals in the Past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hr-HR" dirty="0" smtClean="0">
                <a:latin typeface="Calibri" pitchFamily="34" charset="0"/>
              </a:rPr>
              <a:t> - </a:t>
            </a:r>
            <a:r>
              <a:rPr lang="en-GB" dirty="0" smtClean="0">
                <a:latin typeface="Calibri" pitchFamily="34" charset="0"/>
              </a:rPr>
              <a:t>refer</a:t>
            </a:r>
            <a:r>
              <a:rPr lang="hr-HR" dirty="0" smtClean="0">
                <a:latin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</a:rPr>
              <a:t>to actions that  happened in the past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>
              <a:latin typeface="Calibri" pitchFamily="34" charset="0"/>
            </a:endParaRPr>
          </a:p>
          <a:p>
            <a:pPr lvl="1" eaLnBrk="1" hangingPunct="1">
              <a:buFont typeface="Wingdings" pitchFamily="2" charset="2"/>
              <a:buNone/>
              <a:defRPr/>
            </a:pPr>
            <a:endParaRPr lang="en-GB" i="1" dirty="0" smtClean="0">
              <a:latin typeface="Calibri" pitchFamily="34" charset="0"/>
            </a:endParaRPr>
          </a:p>
          <a:p>
            <a:pPr lvl="1" eaLnBrk="1" hangingPunct="1">
              <a:buFont typeface="Wingdings" pitchFamily="2" charset="2"/>
              <a:buNone/>
              <a:defRPr/>
            </a:pPr>
            <a:endParaRPr lang="en-GB" i="1" dirty="0" smtClean="0">
              <a:latin typeface="Calibri" pitchFamily="34" charset="0"/>
            </a:endParaRP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GB" dirty="0" smtClean="0">
                <a:latin typeface="Calibri" pitchFamily="34" charset="0"/>
              </a:rPr>
              <a:t>It</a:t>
            </a:r>
            <a:r>
              <a:rPr lang="en-GB" i="1" dirty="0" smtClean="0">
                <a:latin typeface="Calibri" pitchFamily="34" charset="0"/>
              </a:rPr>
              <a:t> </a:t>
            </a:r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must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 </a:t>
            </a:r>
            <a:r>
              <a:rPr lang="en-GB" b="1" dirty="0" smtClean="0">
                <a:latin typeface="Calibri" pitchFamily="34" charset="0"/>
              </a:rPr>
              <a:t>have </a:t>
            </a:r>
            <a:r>
              <a:rPr lang="en-GB" b="1" dirty="0" smtClean="0">
                <a:solidFill>
                  <a:srgbClr val="0070C0"/>
                </a:solidFill>
                <a:latin typeface="Calibri" pitchFamily="34" charset="0"/>
              </a:rPr>
              <a:t>been</a:t>
            </a:r>
            <a:r>
              <a:rPr lang="en-GB" dirty="0" smtClean="0">
                <a:latin typeface="Calibri" pitchFamily="34" charset="0"/>
              </a:rPr>
              <a:t> </a:t>
            </a:r>
            <a:r>
              <a:rPr lang="en-GB" i="1" dirty="0" smtClean="0">
                <a:latin typeface="Calibri" pitchFamily="34" charset="0"/>
              </a:rPr>
              <a:t>a difficult decision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GB" dirty="0" smtClean="0">
                <a:latin typeface="Calibri" pitchFamily="34" charset="0"/>
              </a:rPr>
              <a:t>They </a:t>
            </a:r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should</a:t>
            </a:r>
            <a:r>
              <a:rPr lang="en-GB" b="1" dirty="0" smtClean="0">
                <a:latin typeface="Calibri" pitchFamily="34" charset="0"/>
              </a:rPr>
              <a:t> have </a:t>
            </a:r>
            <a:r>
              <a:rPr lang="en-GB" b="1" dirty="0" smtClean="0">
                <a:solidFill>
                  <a:srgbClr val="0070C0"/>
                </a:solidFill>
                <a:latin typeface="Calibri" pitchFamily="34" charset="0"/>
              </a:rPr>
              <a:t>invited</a:t>
            </a:r>
            <a:r>
              <a:rPr lang="en-GB" dirty="0" smtClean="0">
                <a:latin typeface="Calibri" pitchFamily="34" charset="0"/>
              </a:rPr>
              <a:t> her to their wedding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>
              <a:latin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71625" y="2643188"/>
            <a:ext cx="6786563" cy="1200150"/>
          </a:xfrm>
          <a:prstGeom prst="rect">
            <a:avLst/>
          </a:prstGeom>
          <a:solidFill>
            <a:srgbClr val="8F6D58"/>
          </a:solidFill>
          <a:ln w="19050">
            <a:solidFill>
              <a:schemeClr val="accent3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marL="0" lvl="1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latin typeface="Calibri" pitchFamily="34" charset="0"/>
            </a:endParaRPr>
          </a:p>
          <a:p>
            <a:pPr marL="0" lvl="1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>
                    <a:lumMod val="10000"/>
                    <a:lumOff val="90000"/>
                  </a:schemeClr>
                </a:solidFill>
                <a:latin typeface="Calibri" pitchFamily="34" charset="0"/>
              </a:rPr>
              <a:t>MODAL</a:t>
            </a:r>
            <a:r>
              <a:rPr lang="en-GB" b="1" dirty="0">
                <a:latin typeface="Calibri" pitchFamily="34" charset="0"/>
              </a:rPr>
              <a:t> + HAVE </a:t>
            </a:r>
            <a:r>
              <a:rPr lang="en-GB" b="1" dirty="0">
                <a:solidFill>
                  <a:srgbClr val="FF0000"/>
                </a:solidFill>
                <a:latin typeface="Calibri" pitchFamily="34" charset="0"/>
              </a:rPr>
              <a:t>+ verb in past participle</a:t>
            </a:r>
            <a:endParaRPr lang="en-GB" dirty="0">
              <a:solidFill>
                <a:srgbClr val="FF0000"/>
              </a:solidFill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4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620000" cy="1000125"/>
          </a:xfrm>
        </p:spPr>
        <p:txBody>
          <a:bodyPr/>
          <a:lstStyle/>
          <a:p>
            <a:pPr eaLnBrk="1" hangingPunct="1"/>
            <a:r>
              <a:rPr lang="hr-HR" altLang="zh-TW" sz="4000" b="1" smtClean="0">
                <a:solidFill>
                  <a:srgbClr val="FF0000"/>
                </a:solidFill>
              </a:rPr>
              <a:t>CAN</a:t>
            </a:r>
            <a:endParaRPr lang="en-US" altLang="zh-TW" sz="4000" b="1" smtClean="0">
              <a:solidFill>
                <a:srgbClr val="FF0000"/>
              </a:solidFill>
              <a:ea typeface="PMingLiU" panose="02020500000000000000" pitchFamily="18" charset="-12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785813"/>
            <a:ext cx="7677150" cy="56673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1)  to express ability: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Ryan can speak French but he cannot speak German.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Superman can do things that ordinary people can’t.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2)  to express request: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Can you help Sue?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Can I offer you something to drink? </a:t>
            </a:r>
            <a:endParaRPr lang="hr-HR" altLang="zh-TW" sz="20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3)  to express permission: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Can I use your cell phone?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You can’t go out with Victor.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4)  to express possib</a:t>
            </a:r>
            <a:r>
              <a:rPr lang="hr-HR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ility</a:t>
            </a: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If the weather is perfect</a:t>
            </a:r>
            <a:r>
              <a:rPr lang="hr-HR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 </a:t>
            </a: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 tomorrow, we can go on a picnic.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   </a:t>
            </a:r>
            <a:r>
              <a:rPr lang="hr-HR" altLang="zh-TW" sz="200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I can be ready by five.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   </a:t>
            </a:r>
            <a:r>
              <a:rPr lang="hr-HR" altLang="zh-TW" sz="200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altLang="zh-TW" sz="20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 I will be ready five. </a:t>
            </a:r>
            <a:endParaRPr lang="hr-HR" altLang="zh-TW" sz="20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000" smtClean="0">
              <a:solidFill>
                <a:srgbClr val="000000"/>
              </a:solidFill>
              <a:latin typeface="Arial" panose="020B0604020202020204" pitchFamily="34" charset="0"/>
              <a:ea typeface="PMingLiU" panose="02020500000000000000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z="2000" smtClean="0">
              <a:solidFill>
                <a:srgbClr val="000000"/>
              </a:solidFill>
              <a:latin typeface="Arial" panose="020B0604020202020204" pitchFamily="34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620000" cy="762000"/>
          </a:xfrm>
        </p:spPr>
        <p:txBody>
          <a:bodyPr/>
          <a:lstStyle/>
          <a:p>
            <a:pPr eaLnBrk="1" hangingPunct="1"/>
            <a:r>
              <a:rPr lang="hr-HR" altLang="zh-TW" sz="3200" b="1" smtClean="0">
                <a:solidFill>
                  <a:srgbClr val="FF0000"/>
                </a:solidFill>
              </a:rPr>
              <a:t>COULD</a:t>
            </a:r>
            <a:endParaRPr lang="en-US" altLang="zh-TW" sz="3200" b="1" smtClean="0">
              <a:solidFill>
                <a:srgbClr val="FF0000"/>
              </a:solidFill>
              <a:ea typeface="PMingLiU" panose="02020500000000000000" pitchFamily="18" charset="-12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071563"/>
            <a:ext cx="7791450" cy="4795837"/>
          </a:xfrm>
        </p:spPr>
        <p:txBody>
          <a:bodyPr/>
          <a:lstStyle/>
          <a:p>
            <a:pPr marL="609600" indent="-609600" eaLnBrk="1" hangingPunct="1">
              <a:buClr>
                <a:srgbClr val="000000"/>
              </a:buClr>
              <a:buSzPct val="80000"/>
              <a:buFont typeface="Wingdings" panose="05000000000000000000" pitchFamily="2" charset="2"/>
              <a:buAutoNum type="arabicParenR"/>
            </a:pP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to express abilities in the past: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	Jason could talk when he was four. </a:t>
            </a:r>
          </a:p>
          <a:p>
            <a:pPr marL="609600" indent="-609600" eaLnBrk="1" hangingPunct="1">
              <a:buClr>
                <a:srgbClr val="000000"/>
              </a:buClr>
              <a:buSzPct val="80000"/>
              <a:buFont typeface="Wingdings" panose="05000000000000000000" pitchFamily="2" charset="2"/>
              <a:buAutoNum type="arabicParenR" startAt="2"/>
            </a:pP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to express permission: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	Could</a:t>
            </a:r>
            <a:r>
              <a:rPr lang="hr-HR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 I leave the classroom</a:t>
            </a: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?</a:t>
            </a:r>
            <a:endParaRPr lang="hr-HR" altLang="zh-TW" sz="2000" smtClean="0">
              <a:latin typeface="Arial" panose="020B0604020202020204" pitchFamily="34" charset="0"/>
            </a:endParaRPr>
          </a:p>
          <a:p>
            <a:pPr marL="609600" indent="-609600" eaLnBrk="1" hangingPunct="1">
              <a:buClr>
                <a:srgbClr val="000000"/>
              </a:buClr>
              <a:buSzPct val="80000"/>
              <a:buFont typeface="Wingdings" panose="05000000000000000000" pitchFamily="2" charset="2"/>
              <a:buAutoNum type="arabicParenR" startAt="3"/>
            </a:pP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to express future possibility: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	I could get a</a:t>
            </a:r>
            <a:r>
              <a:rPr lang="hr-HR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 bad final mark</a:t>
            </a: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. It depends on the </a:t>
            </a:r>
            <a:r>
              <a:rPr lang="hr-HR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next</a:t>
            </a: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 exam. </a:t>
            </a:r>
          </a:p>
          <a:p>
            <a:pPr marL="609600" indent="-609600" eaLnBrk="1" hangingPunct="1">
              <a:buClr>
                <a:srgbClr val="000000"/>
              </a:buClr>
              <a:buSzPct val="80000"/>
              <a:buFont typeface="Wingdings" panose="05000000000000000000" pitchFamily="2" charset="2"/>
              <a:buAutoNum type="arabicParenR" startAt="4"/>
            </a:pP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could with present perfect tense is used to express something in the past may be real.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	You could have been killed in that accident.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	I could have won that game</a:t>
            </a:r>
            <a:r>
              <a:rPr lang="hr-HR" altLang="zh-TW" sz="2000" smtClean="0">
                <a:latin typeface="Arial" panose="020B0604020202020204" pitchFamily="34" charset="0"/>
                <a:ea typeface="PMingLiU" panose="02020500000000000000" pitchFamily="18" charset="-120"/>
              </a:rPr>
              <a:t>.</a:t>
            </a:r>
            <a:endParaRPr lang="en-US" altLang="zh-TW" sz="2000" smtClean="0">
              <a:latin typeface="Arial" panose="020B0604020202020204" pitchFamily="34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smtClean="0">
                <a:solidFill>
                  <a:srgbClr val="FF0000"/>
                </a:solidFill>
              </a:rPr>
              <a:t>SHALL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hr-HR" altLang="zh-TW" sz="2800" b="1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r-HR" altLang="zh-TW" sz="2800" smtClean="0">
                <a:solidFill>
                  <a:srgbClr val="000000"/>
                </a:solidFill>
                <a:latin typeface="Arial" panose="020B0604020202020204" pitchFamily="34" charset="0"/>
              </a:rPr>
              <a:t>1) </a:t>
            </a:r>
            <a:r>
              <a:rPr lang="en-US" altLang="zh-TW" sz="2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to express the simple future for the first person. </a:t>
            </a:r>
          </a:p>
          <a:p>
            <a:pPr eaLnBrk="1" hangingPunct="1"/>
            <a:r>
              <a:rPr lang="en-US" altLang="zh-TW" sz="2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Shall we meet at the bus stop?</a:t>
            </a:r>
          </a:p>
          <a:p>
            <a:pPr eaLnBrk="1" hangingPunct="1"/>
            <a:r>
              <a:rPr lang="en-US" altLang="zh-TW" sz="2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I shall never forget your help.</a:t>
            </a:r>
          </a:p>
          <a:p>
            <a:endParaRPr lang="hr-H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b="1" smtClean="0">
                <a:solidFill>
                  <a:srgbClr val="FF0000"/>
                </a:solidFill>
              </a:rPr>
              <a:t>WILL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SzPct val="90000"/>
              <a:buFont typeface="Wingdings" panose="05000000000000000000" pitchFamily="2" charset="2"/>
              <a:buAutoNum type="arabicParenR"/>
            </a:pPr>
            <a:r>
              <a:rPr lang="en-US" altLang="zh-TW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present to future tense: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Sean will leave tomorrow. She will be back in a few days.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If it rains, the soccer game will be put off.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SzPct val="85000"/>
              <a:buFont typeface="Wingdings" panose="05000000000000000000" pitchFamily="2" charset="2"/>
              <a:buAutoNum type="arabicParenR" startAt="2"/>
            </a:pPr>
            <a:r>
              <a:rPr lang="en-US" altLang="zh-TW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express willing,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If you won’t go and help him, I will.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I will wash the dishes if you cook</a:t>
            </a:r>
            <a:r>
              <a:rPr lang="hr-HR" altLang="zh-TW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.</a:t>
            </a:r>
            <a:endParaRPr lang="hr-H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smtClean="0">
                <a:solidFill>
                  <a:srgbClr val="FF0000"/>
                </a:solidFill>
              </a:rPr>
              <a:t>WOULD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066800" y="1428750"/>
            <a:ext cx="7620000" cy="4438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1) as the past tense of will: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She said she would buy dinner on her way home.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I believed it would rain so I brought my raincoat.</a:t>
            </a:r>
            <a:endParaRPr lang="hr-HR" altLang="zh-TW" sz="24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z="2400" smtClean="0">
              <a:solidFill>
                <a:srgbClr val="000000"/>
              </a:solidFill>
              <a:latin typeface="Arial" panose="020B0604020202020204" pitchFamily="34" charset="0"/>
              <a:ea typeface="PMingLiU" panose="02020500000000000000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2) to express polite request: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Would you please take off your coat?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4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	Would you mind turning the radio off?</a:t>
            </a:r>
          </a:p>
          <a:p>
            <a:endParaRPr lang="hr-H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066800" y="285750"/>
            <a:ext cx="7620000" cy="571500"/>
          </a:xfrm>
        </p:spPr>
        <p:txBody>
          <a:bodyPr/>
          <a:lstStyle/>
          <a:p>
            <a:r>
              <a:rPr lang="hr-HR" sz="3600" b="1" smtClean="0">
                <a:solidFill>
                  <a:srgbClr val="FF0000"/>
                </a:solidFill>
              </a:rPr>
              <a:t>SHOULD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28688"/>
            <a:ext cx="7620000" cy="55006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1) to give advice and opinions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You are driving too fast; you should slow down a little bit.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You have gained a lot of weight. You should go on a diet.</a:t>
            </a: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2)  to express expectations: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Are you ready? The taxi should be here soon.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Twenty dollars is enough. It shouldn’t cost more than that.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3)  to suggest a less strong possibility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If you should pass the bakery, can you buy some bread?</a:t>
            </a: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hr-HR" altLang="zh-TW" sz="2000" dirty="0" smtClean="0">
                <a:solidFill>
                  <a:srgbClr val="000000"/>
                </a:solidFill>
                <a:latin typeface="Arial" charset="0"/>
              </a:rPr>
              <a:t>        </a:t>
            </a:r>
            <a:r>
              <a:rPr lang="en-US" altLang="zh-TW" sz="2000" b="1" u="sng" dirty="0" smtClean="0">
                <a:solidFill>
                  <a:srgbClr val="FF0000"/>
                </a:solidFill>
                <a:latin typeface="Arial" charset="0"/>
              </a:rPr>
              <a:t>Should with present perfect tense </a:t>
            </a: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means something in the past should not be done.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The baby is crying. You shouldn’t have talked so loudly.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hr-HR" altLang="zh-TW" sz="2000" dirty="0" smtClean="0">
                <a:solidFill>
                  <a:srgbClr val="000000"/>
                </a:solidFill>
                <a:latin typeface="Arial" charset="0"/>
              </a:rPr>
              <a:t>She </a:t>
            </a: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is angry. You shouldn’t have come back so late.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hr-HR" altLang="zh-TW" sz="24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2400" dirty="0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071563" y="285750"/>
            <a:ext cx="7620000" cy="1000125"/>
          </a:xfrm>
        </p:spPr>
        <p:txBody>
          <a:bodyPr/>
          <a:lstStyle/>
          <a:p>
            <a:r>
              <a:rPr lang="hr-HR" sz="3200" b="1" smtClean="0">
                <a:solidFill>
                  <a:srgbClr val="FF0000"/>
                </a:solidFill>
              </a:rPr>
              <a:t>MUST and HAVE 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7620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1) express something is necessary and essential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You must pay by cash.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You have to drive on the right in France.</a:t>
            </a: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2) Students have to wear uniform.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must not is used to express something is not permitted or allowed.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You mustn’t smoke, eat and drink in the museum.</a:t>
            </a: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r-HR" altLang="zh-TW" sz="2000" dirty="0" smtClean="0">
                <a:solidFill>
                  <a:srgbClr val="000000"/>
                </a:solidFill>
                <a:latin typeface="Arial" charset="0"/>
              </a:rPr>
              <a:t>     </a:t>
            </a: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You must not drink and drive. </a:t>
            </a: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3) </a:t>
            </a:r>
            <a:r>
              <a:rPr lang="en-US" altLang="zh-TW" sz="2000" u="sng" dirty="0" smtClean="0">
                <a:solidFill>
                  <a:srgbClr val="FF0000"/>
                </a:solidFill>
                <a:latin typeface="Arial" charset="0"/>
              </a:rPr>
              <a:t>not have to </a:t>
            </a: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is used to express something that is not to be done necessarily.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We don’t have to get up early on Saturday.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She doesn’t have to live in the hotel. She can live with us.</a:t>
            </a:r>
          </a:p>
          <a:p>
            <a:pPr>
              <a:defRPr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57250" y="357188"/>
            <a:ext cx="7620000" cy="833437"/>
          </a:xfrm>
        </p:spPr>
        <p:txBody>
          <a:bodyPr/>
          <a:lstStyle/>
          <a:p>
            <a:r>
              <a:rPr lang="hr-HR" sz="3200" b="1" smtClean="0">
                <a:solidFill>
                  <a:srgbClr val="FF0000"/>
                </a:solidFill>
              </a:rPr>
              <a:t>MAY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4438"/>
            <a:ext cx="7620000" cy="46529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1) express possibility in the present or in the future.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It may rain.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Elizabeth may know his telephone number.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2) for permission: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May I come in?</a:t>
            </a: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You may come if you want.</a:t>
            </a: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3) to express wish or hope.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May you a long life!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dirty="0" smtClean="0">
              <a:solidFill>
                <a:srgbClr val="000000"/>
              </a:solidFill>
              <a:latin typeface="Arial" charset="0"/>
            </a:endParaRPr>
          </a:p>
          <a:p>
            <a:pPr>
              <a:defRPr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b="1" smtClean="0">
                <a:solidFill>
                  <a:srgbClr val="FF0000"/>
                </a:solidFill>
              </a:rPr>
              <a:t>MIGHT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57313"/>
            <a:ext cx="7620000" cy="45100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1) to express possibility in the present or in the future.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Ashley might be in the library. I am not sure.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George might come as well.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He may come.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He might come. (the chance that he comes is less likely than may)</a:t>
            </a: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hr-HR" altLang="zh-TW" sz="20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hr-HR" altLang="zh-TW" sz="2000" dirty="0" smtClean="0">
                <a:solidFill>
                  <a:srgbClr val="000000"/>
                </a:solidFill>
                <a:latin typeface="Arial" charset="0"/>
              </a:rPr>
              <a:t>2)</a:t>
            </a: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 might with present perfect tense means speculation about the past.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altLang="zh-TW" sz="2000" dirty="0" smtClean="0">
                <a:solidFill>
                  <a:srgbClr val="000000"/>
                </a:solidFill>
                <a:latin typeface="Arial" charset="0"/>
              </a:rPr>
              <a:t>	Edward is late. He might have missed his bus or he might have overslept</a:t>
            </a:r>
            <a:r>
              <a:rPr lang="hr-HR" altLang="zh-TW" sz="2800" dirty="0" smtClean="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dirty="0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_tradnl" b="1" smtClean="0">
                <a:solidFill>
                  <a:srgbClr val="C00000"/>
                </a:solidFill>
              </a:rPr>
              <a:t>MODAL VERBS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143250"/>
            <a:ext cx="6400800" cy="2514600"/>
          </a:xfrm>
        </p:spPr>
        <p:txBody>
          <a:bodyPr/>
          <a:lstStyle/>
          <a:p>
            <a:pPr eaLnBrk="1" hangingPunct="1"/>
            <a:r>
              <a:rPr lang="hr-HR" sz="3600" b="1" i="1" dirty="0" smtClean="0">
                <a:solidFill>
                  <a:srgbClr val="0070C0"/>
                </a:solidFill>
              </a:rPr>
              <a:t>Grammar review</a:t>
            </a:r>
          </a:p>
          <a:p>
            <a:pPr eaLnBrk="1" hangingPunct="1"/>
            <a:endParaRPr lang="hr-HR" dirty="0" smtClean="0"/>
          </a:p>
          <a:p>
            <a:pPr eaLnBrk="1" hangingPunct="1"/>
            <a:endParaRPr lang="hr-HR" sz="2400" dirty="0" smtClean="0"/>
          </a:p>
          <a:p>
            <a:pPr eaLnBrk="1" hangingPunct="1"/>
            <a:endParaRPr lang="hr-HR" sz="2400" dirty="0" smtClean="0"/>
          </a:p>
          <a:p>
            <a:pPr eaLnBrk="1" hangingPunct="1"/>
            <a:endParaRPr lang="hr-HR" sz="1600" dirty="0" smtClean="0"/>
          </a:p>
          <a:p>
            <a:pPr eaLnBrk="1" hangingPunct="1"/>
            <a:endParaRPr lang="es-ES_trad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620000" cy="833438"/>
          </a:xfrm>
        </p:spPr>
        <p:txBody>
          <a:bodyPr/>
          <a:lstStyle/>
          <a:p>
            <a:pPr algn="l" eaLnBrk="1" hangingPunct="1"/>
            <a:r>
              <a:rPr lang="hr-HR" altLang="zh-TW" sz="2800" b="1" smtClean="0"/>
              <a:t/>
            </a:r>
            <a:br>
              <a:rPr lang="hr-HR" altLang="zh-TW" sz="2800" b="1" smtClean="0"/>
            </a:br>
            <a:r>
              <a:rPr lang="hr-HR" altLang="zh-TW" sz="2400" b="1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Exercise: </a:t>
            </a:r>
            <a:r>
              <a:rPr lang="en-US" altLang="zh-TW" sz="2400" b="1" smtClean="0">
                <a:solidFill>
                  <a:srgbClr val="00B050"/>
                </a:solidFill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Use an appropriate modal v</a:t>
            </a:r>
            <a:r>
              <a:rPr lang="hr-HR" altLang="zh-TW" sz="2400" b="1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erb in</a:t>
            </a:r>
            <a:r>
              <a:rPr lang="en-US" altLang="zh-TW" sz="2400" b="1" smtClean="0">
                <a:solidFill>
                  <a:srgbClr val="00B05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 each sentence</a:t>
            </a:r>
            <a:r>
              <a:rPr lang="hr-HR" altLang="zh-TW" sz="2400" b="1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4000" b="1" smtClean="0">
                <a:latin typeface="Arial" panose="020B0604020202020204" pitchFamily="34" charset="0"/>
                <a:ea typeface="PMingLiU" panose="02020500000000000000" pitchFamily="18" charset="-120"/>
              </a:rPr>
              <a:t/>
            </a:r>
            <a:br>
              <a:rPr lang="en-US" altLang="zh-TW" sz="4000" b="1" smtClean="0">
                <a:latin typeface="Arial" panose="020B0604020202020204" pitchFamily="34" charset="0"/>
                <a:ea typeface="PMingLiU" panose="02020500000000000000" pitchFamily="18" charset="-120"/>
              </a:rPr>
            </a:br>
            <a:endParaRPr lang="en-US" altLang="zh-TW" sz="4000" b="1" smtClean="0">
              <a:ea typeface="PMingLiU" panose="02020500000000000000" pitchFamily="18" charset="-12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25" y="1000125"/>
            <a:ext cx="7820025" cy="5597525"/>
          </a:xfrm>
        </p:spPr>
        <p:txBody>
          <a:bodyPr/>
          <a:lstStyle/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/>
            </a:pPr>
            <a:r>
              <a:rPr lang="en-US" altLang="zh-TW" sz="1800" smtClean="0">
                <a:latin typeface="Arial" panose="020B0604020202020204" pitchFamily="34" charset="0"/>
                <a:ea typeface="PMingLiU" panose="02020500000000000000" pitchFamily="18" charset="-120"/>
              </a:rPr>
              <a:t>Owen _______( not) do his homework because tomorrow is Saturday.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/>
            </a:pPr>
            <a:r>
              <a:rPr lang="en-US" altLang="zh-TW" sz="1800" smtClean="0">
                <a:latin typeface="Arial" panose="020B0604020202020204" pitchFamily="34" charset="0"/>
                <a:ea typeface="PMingLiU" panose="02020500000000000000" pitchFamily="18" charset="-120"/>
              </a:rPr>
              <a:t>Drivers ________ stop at a stop sign.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/>
            </a:pPr>
            <a:r>
              <a:rPr lang="en-US" altLang="zh-TW" sz="1800" smtClean="0">
                <a:latin typeface="Arial" panose="020B0604020202020204" pitchFamily="34" charset="0"/>
                <a:ea typeface="PMingLiU" panose="02020500000000000000" pitchFamily="18" charset="-120"/>
              </a:rPr>
              <a:t>________ you make a copy for me?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/>
            </a:pPr>
            <a:r>
              <a:rPr lang="en-US" altLang="zh-TW" sz="1800" smtClean="0">
                <a:latin typeface="Arial" panose="020B0604020202020204" pitchFamily="34" charset="0"/>
                <a:ea typeface="PMingLiU" panose="02020500000000000000" pitchFamily="18" charset="-120"/>
              </a:rPr>
              <a:t>We _______ leave now or we will be late.</a:t>
            </a:r>
            <a:endParaRPr lang="hr-HR" altLang="zh-TW" sz="1800" smtClean="0">
              <a:latin typeface="Arial" panose="020B0604020202020204" pitchFamily="34" charset="0"/>
            </a:endParaRP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5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A: _______ I use your laptop computer? B: Of course you _______.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5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I _______ rather cook tonight.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5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_____ I go to the restroom, Miss Chang?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5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______ you prefer chicken or steak for dinner?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5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I __________ catch the bus this morning. My father drove me to school.</a:t>
            </a:r>
            <a:endParaRPr lang="hr-HR" altLang="zh-TW" sz="180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10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_________ you answer the phone?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10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When I was young, I ________ speak better English than now.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10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You look pale. You ______ go to a doctor.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10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You have been driving for ten hours. You _________ be exhausted.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10"/>
            </a:pPr>
            <a:r>
              <a:rPr lang="en-US" altLang="zh-TW" sz="1800" smtClean="0">
                <a:solidFill>
                  <a:srgbClr val="000000"/>
                </a:solidFill>
                <a:latin typeface="Arial" panose="020B0604020202020204" pitchFamily="34" charset="0"/>
                <a:ea typeface="PMingLiU" panose="02020500000000000000" pitchFamily="18" charset="-120"/>
              </a:rPr>
              <a:t>We __________ rent a car. My father will lend us his.</a:t>
            </a: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 startAt="5"/>
            </a:pPr>
            <a:endParaRPr lang="en-US" altLang="zh-TW" sz="2000" smtClean="0">
              <a:solidFill>
                <a:srgbClr val="000000"/>
              </a:solidFill>
              <a:latin typeface="Arial" panose="020B0604020202020204" pitchFamily="34" charset="0"/>
              <a:ea typeface="PMingLiU" panose="02020500000000000000" pitchFamily="18" charset="-120"/>
            </a:endParaRPr>
          </a:p>
          <a:p>
            <a:pPr marL="609600" indent="-609600" eaLnBrk="1" hangingPunct="1">
              <a:buClr>
                <a:srgbClr val="000000"/>
              </a:buClr>
              <a:buSzPct val="85000"/>
              <a:buFont typeface="Wingdings" panose="05000000000000000000" pitchFamily="2" charset="2"/>
              <a:buAutoNum type="arabicPeriod"/>
            </a:pPr>
            <a:endParaRPr lang="en-US" altLang="zh-TW" sz="2000" smtClean="0">
              <a:latin typeface="Arial" panose="020B0604020202020204" pitchFamily="34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0070C0"/>
                </a:solidFill>
                <a:latin typeface="Calibri" panose="020F0502020204030204" pitchFamily="34" charset="0"/>
              </a:rPr>
              <a:t>Practise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90600" y="1643063"/>
            <a:ext cx="7772400" cy="41148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n-GB" sz="2000" dirty="0" smtClean="0">
                <a:latin typeface="Calibri" pitchFamily="34" charset="0"/>
              </a:rPr>
              <a:t>My son ___ be home by now. Where can he be?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Have to	b. Would	c. Should	d. Could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2"/>
              <a:defRPr/>
            </a:pPr>
            <a:r>
              <a:rPr lang="en-GB" sz="2000" dirty="0" smtClean="0">
                <a:latin typeface="Calibri" pitchFamily="34" charset="0"/>
              </a:rPr>
              <a:t> I think your thumb is broken. You ___ go to the emergency room.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Might	b. could	c. ought to	d. can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3"/>
              <a:defRPr/>
            </a:pPr>
            <a:r>
              <a:rPr lang="en-GB" sz="2000" dirty="0" smtClean="0">
                <a:latin typeface="Calibri" pitchFamily="34" charset="0"/>
              </a:rPr>
              <a:t> If you are interested in losing weight, you ______ try this new diet.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581400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Could	b. mustn’t	c. don’t have to	d. had to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4"/>
              <a:defRPr/>
            </a:pPr>
            <a:r>
              <a:rPr lang="es-ES" sz="2000" dirty="0" smtClean="0">
                <a:latin typeface="Calibri" pitchFamily="34" charset="0"/>
              </a:rPr>
              <a:t> </a:t>
            </a:r>
            <a:r>
              <a:rPr lang="en-GB" sz="2000" dirty="0" smtClean="0">
                <a:latin typeface="Calibri" pitchFamily="34" charset="0"/>
              </a:rPr>
              <a:t>Johnnie’s fallen down the stairs! I ________  call an ambulance!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Will	b. might	c. may	d. ought to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5"/>
              <a:defRPr/>
            </a:pPr>
            <a:r>
              <a:rPr lang="en-GB" sz="2000" dirty="0" smtClean="0">
                <a:latin typeface="Calibri" pitchFamily="34" charset="0"/>
              </a:rPr>
              <a:t>You _______ come too early. We won’t leave until 9 o’clock.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533400" algn="l"/>
                <a:tab pos="2149475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Has to	b. must	c. needn’t	d. can’t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946525" algn="l"/>
                <a:tab pos="5745163" algn="l"/>
              </a:tabLst>
              <a:defRPr/>
            </a:pPr>
            <a:endParaRPr lang="en-GB" sz="2000" dirty="0" smtClean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581400" algn="l"/>
                <a:tab pos="5745163" algn="l"/>
              </a:tabLst>
              <a:defRPr/>
            </a:pPr>
            <a:endParaRPr lang="en-GB" sz="2000" dirty="0" smtClean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946525" algn="l"/>
                <a:tab pos="5745163" algn="l"/>
              </a:tabLst>
              <a:defRPr/>
            </a:pPr>
            <a:endParaRPr lang="es-ES" sz="2000" dirty="0" smtClean="0">
              <a:latin typeface="Calibri" pitchFamily="34" charset="0"/>
            </a:endParaRPr>
          </a:p>
          <a:p>
            <a:pPr eaLnBrk="1" hangingPunct="1">
              <a:buFont typeface="Monotype Sorts" pitchFamily="2" charset="2"/>
              <a:buChar char="4"/>
              <a:defRPr/>
            </a:pPr>
            <a:endParaRPr lang="es-ES" sz="2000" dirty="0">
              <a:latin typeface="Calibri" pitchFamily="34" charset="0"/>
            </a:endParaRPr>
          </a:p>
        </p:txBody>
      </p:sp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4857750" y="2143125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1285875" y="4857750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4854575" y="3000375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1285875" y="4000500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857750" y="5786438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0070C0"/>
                </a:solidFill>
                <a:latin typeface="Calibri" panose="020F0502020204030204" pitchFamily="34" charset="0"/>
              </a:rPr>
              <a:t>Practise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90600" y="1643063"/>
            <a:ext cx="7772400" cy="4114800"/>
          </a:xfrm>
        </p:spPr>
        <p:txBody>
          <a:bodyPr/>
          <a:lstStyle/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6"/>
              <a:defRPr/>
            </a:pPr>
            <a:r>
              <a:rPr lang="en-GB" sz="2000" dirty="0" smtClean="0">
                <a:latin typeface="Calibri" pitchFamily="34" charset="0"/>
              </a:rPr>
              <a:t> Children ________ be accompanied by an adult at the zoo.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Ought to	b. must	c. would	d. mustn’t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7"/>
              <a:defRPr/>
            </a:pPr>
            <a:r>
              <a:rPr lang="en-GB" sz="2000" dirty="0" smtClean="0">
                <a:latin typeface="Calibri" pitchFamily="34" charset="0"/>
              </a:rPr>
              <a:t>You _________ talk during tests. It’s forbidden!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 don’t have to	b. mustn’t	c. couldn’t	d. ought to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8"/>
              <a:defRPr/>
            </a:pPr>
            <a:r>
              <a:rPr lang="en-GB" sz="2000" dirty="0" smtClean="0">
                <a:latin typeface="Calibri" pitchFamily="34" charset="0"/>
              </a:rPr>
              <a:t>I can feel the heat. We _________ be near the fire.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Can	b. would	c. must	d. have to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9"/>
              <a:defRPr/>
            </a:pPr>
            <a:r>
              <a:rPr lang="en-GB" sz="2000" dirty="0" smtClean="0">
                <a:latin typeface="Calibri" pitchFamily="34" charset="0"/>
              </a:rPr>
              <a:t>They ________ hear him because he was whispering.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Wouldn’t	b. mustn’t	c. shouldn’t	d. couldn’t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10"/>
              <a:defRPr/>
            </a:pPr>
            <a:r>
              <a:rPr lang="en-GB" sz="2000" dirty="0" smtClean="0">
                <a:latin typeface="Calibri" pitchFamily="34" charset="0"/>
              </a:rPr>
              <a:t>You’ve never heard of Britney Spears! You ________ be serious!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Must	b. had to	c. can’t	d. shouldn’t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endParaRPr lang="es-ES" sz="2000" dirty="0" smtClean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581400" algn="l"/>
                <a:tab pos="5745163" algn="l"/>
              </a:tabLst>
              <a:defRPr/>
            </a:pPr>
            <a:endParaRPr lang="en-GB" sz="2000" dirty="0" smtClean="0"/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946525" algn="l"/>
                <a:tab pos="5745163" algn="l"/>
              </a:tabLst>
              <a:defRPr/>
            </a:pPr>
            <a:endParaRPr lang="es-ES" sz="2000" dirty="0" smtClean="0"/>
          </a:p>
          <a:p>
            <a:pPr eaLnBrk="1" hangingPunct="1">
              <a:buFont typeface="Monotype Sorts" pitchFamily="2" charset="2"/>
              <a:buChar char="4"/>
              <a:defRPr/>
            </a:pPr>
            <a:endParaRPr lang="es-ES" sz="2000" dirty="0">
              <a:latin typeface="Calibri" pitchFamily="34" charset="0"/>
            </a:endParaRPr>
          </a:p>
        </p:txBody>
      </p:sp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3214688" y="2071688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6643688" y="4857750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3286125" y="3000375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4854575" y="3929063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857750" y="5786438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0070C0"/>
                </a:solidFill>
                <a:latin typeface="Calibri" panose="020F0502020204030204" pitchFamily="34" charset="0"/>
              </a:rPr>
              <a:t>Practise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90600" y="1643063"/>
            <a:ext cx="7772400" cy="4114800"/>
          </a:xfrm>
        </p:spPr>
        <p:txBody>
          <a:bodyPr/>
          <a:lstStyle/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11"/>
              <a:defRPr/>
            </a:pPr>
            <a:r>
              <a:rPr lang="es-ES" sz="2000" dirty="0" smtClean="0">
                <a:latin typeface="Calibri" pitchFamily="34" charset="0"/>
              </a:rPr>
              <a:t> __________ </a:t>
            </a:r>
            <a:r>
              <a:rPr lang="en-GB" sz="2000" dirty="0" smtClean="0">
                <a:latin typeface="Calibri" pitchFamily="34" charset="0"/>
              </a:rPr>
              <a:t>you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n-GB" sz="2000" dirty="0" smtClean="0">
                <a:latin typeface="Calibri" pitchFamily="34" charset="0"/>
              </a:rPr>
              <a:t>like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to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have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dinner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with</a:t>
            </a:r>
            <a:r>
              <a:rPr lang="es-ES" sz="2000" dirty="0" smtClean="0">
                <a:latin typeface="Calibri" pitchFamily="34" charset="0"/>
              </a:rPr>
              <a:t> me </a:t>
            </a:r>
            <a:r>
              <a:rPr lang="es-ES" sz="2000" dirty="0" err="1" smtClean="0">
                <a:latin typeface="Calibri" pitchFamily="34" charset="0"/>
              </a:rPr>
              <a:t>tonight</a:t>
            </a:r>
            <a:r>
              <a:rPr lang="es-ES" sz="2000" dirty="0" smtClean="0">
                <a:latin typeface="Calibri" pitchFamily="34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r>
              <a:rPr lang="es-ES" sz="2000" dirty="0" smtClean="0">
                <a:latin typeface="Calibri" pitchFamily="34" charset="0"/>
              </a:rPr>
              <a:t>	a. </a:t>
            </a:r>
            <a:r>
              <a:rPr lang="es-ES" sz="2000" dirty="0" err="1" smtClean="0">
                <a:latin typeface="Calibri" pitchFamily="34" charset="0"/>
              </a:rPr>
              <a:t>Could</a:t>
            </a:r>
            <a:r>
              <a:rPr lang="es-ES" sz="2000" dirty="0" smtClean="0">
                <a:latin typeface="Calibri" pitchFamily="34" charset="0"/>
              </a:rPr>
              <a:t>	b. </a:t>
            </a:r>
            <a:r>
              <a:rPr lang="en-GB" sz="2000" dirty="0" smtClean="0">
                <a:latin typeface="Calibri" pitchFamily="34" charset="0"/>
              </a:rPr>
              <a:t>may</a:t>
            </a:r>
            <a:r>
              <a:rPr lang="es-ES" sz="2000" dirty="0" smtClean="0">
                <a:latin typeface="Calibri" pitchFamily="34" charset="0"/>
              </a:rPr>
              <a:t>	c. </a:t>
            </a:r>
            <a:r>
              <a:rPr lang="es-ES" sz="2000" dirty="0" err="1" smtClean="0">
                <a:latin typeface="Calibri" pitchFamily="34" charset="0"/>
              </a:rPr>
              <a:t>should</a:t>
            </a:r>
            <a:r>
              <a:rPr lang="es-ES" sz="2000" dirty="0" smtClean="0">
                <a:latin typeface="Calibri" pitchFamily="34" charset="0"/>
              </a:rPr>
              <a:t>	d. </a:t>
            </a:r>
            <a:r>
              <a:rPr lang="es-ES" sz="2000" dirty="0" err="1" smtClean="0">
                <a:latin typeface="Calibri" pitchFamily="34" charset="0"/>
              </a:rPr>
              <a:t>would</a:t>
            </a:r>
            <a:endParaRPr lang="es-ES" sz="2000" dirty="0" smtClean="0">
              <a:latin typeface="Calibri" pitchFamily="34" charset="0"/>
            </a:endParaRP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12"/>
              <a:defRPr/>
            </a:pPr>
            <a:r>
              <a:rPr lang="es-ES" sz="2000" dirty="0" err="1" smtClean="0">
                <a:latin typeface="Calibri" pitchFamily="34" charset="0"/>
              </a:rPr>
              <a:t>You</a:t>
            </a:r>
            <a:r>
              <a:rPr lang="es-ES" sz="2000" dirty="0" smtClean="0">
                <a:latin typeface="Calibri" pitchFamily="34" charset="0"/>
              </a:rPr>
              <a:t> _________ </a:t>
            </a:r>
            <a:r>
              <a:rPr lang="es-ES" sz="2000" dirty="0" err="1" smtClean="0">
                <a:latin typeface="Calibri" pitchFamily="34" charset="0"/>
              </a:rPr>
              <a:t>let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him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hear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about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the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party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tomorrow</a:t>
            </a:r>
            <a:r>
              <a:rPr lang="es-ES" sz="2000" dirty="0" smtClean="0">
                <a:latin typeface="Calibri" pitchFamily="34" charset="0"/>
              </a:rPr>
              <a:t>. </a:t>
            </a:r>
            <a:r>
              <a:rPr lang="es-ES" sz="2000" dirty="0" err="1" smtClean="0">
                <a:latin typeface="Calibri" pitchFamily="34" charset="0"/>
              </a:rPr>
              <a:t>It’s</a:t>
            </a:r>
            <a:r>
              <a:rPr lang="es-ES" sz="2000" dirty="0" smtClean="0">
                <a:latin typeface="Calibri" pitchFamily="34" charset="0"/>
              </a:rPr>
              <a:t> a </a:t>
            </a:r>
            <a:r>
              <a:rPr lang="es-ES" sz="2000" dirty="0" err="1" smtClean="0">
                <a:latin typeface="Calibri" pitchFamily="34" charset="0"/>
              </a:rPr>
              <a:t>surprise</a:t>
            </a:r>
            <a:r>
              <a:rPr lang="es-ES" sz="2000" dirty="0" smtClean="0">
                <a:latin typeface="Calibri" pitchFamily="34" charset="0"/>
              </a:rPr>
              <a:t>!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r>
              <a:rPr lang="es-ES" sz="2000" dirty="0" smtClean="0">
                <a:latin typeface="Calibri" pitchFamily="34" charset="0"/>
              </a:rPr>
              <a:t>	a. </a:t>
            </a:r>
            <a:r>
              <a:rPr lang="es-ES" sz="2000" dirty="0" err="1" smtClean="0">
                <a:latin typeface="Calibri" pitchFamily="34" charset="0"/>
              </a:rPr>
              <a:t>mustn’t</a:t>
            </a:r>
            <a:r>
              <a:rPr lang="es-ES" sz="2000" dirty="0" smtClean="0">
                <a:latin typeface="Calibri" pitchFamily="34" charset="0"/>
              </a:rPr>
              <a:t>	b. </a:t>
            </a:r>
            <a:r>
              <a:rPr lang="es-ES" sz="2000" dirty="0" err="1" smtClean="0">
                <a:latin typeface="Calibri" pitchFamily="34" charset="0"/>
              </a:rPr>
              <a:t>wouldn’t</a:t>
            </a:r>
            <a:r>
              <a:rPr lang="es-ES" sz="2000" dirty="0" smtClean="0">
                <a:latin typeface="Calibri" pitchFamily="34" charset="0"/>
              </a:rPr>
              <a:t>	c. </a:t>
            </a:r>
            <a:r>
              <a:rPr lang="es-ES" sz="2000" dirty="0" err="1" smtClean="0">
                <a:latin typeface="Calibri" pitchFamily="34" charset="0"/>
              </a:rPr>
              <a:t>couldn’t</a:t>
            </a:r>
            <a:r>
              <a:rPr lang="es-ES" sz="2000" dirty="0" smtClean="0">
                <a:latin typeface="Calibri" pitchFamily="34" charset="0"/>
              </a:rPr>
              <a:t>	d. can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13"/>
              <a:defRPr/>
            </a:pPr>
            <a:r>
              <a:rPr lang="es-ES" sz="2000" dirty="0" smtClean="0">
                <a:latin typeface="Calibri" pitchFamily="34" charset="0"/>
              </a:rPr>
              <a:t>__________ I </a:t>
            </a:r>
            <a:r>
              <a:rPr lang="es-ES" sz="2000" dirty="0" err="1" smtClean="0">
                <a:latin typeface="Calibri" pitchFamily="34" charset="0"/>
              </a:rPr>
              <a:t>speak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to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the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Chief</a:t>
            </a:r>
            <a:r>
              <a:rPr lang="es-ES" sz="2000" dirty="0" smtClean="0">
                <a:latin typeface="Calibri" pitchFamily="34" charset="0"/>
              </a:rPr>
              <a:t> of </a:t>
            </a:r>
            <a:r>
              <a:rPr lang="es-ES" sz="2000" dirty="0" err="1" smtClean="0">
                <a:latin typeface="Calibri" pitchFamily="34" charset="0"/>
              </a:rPr>
              <a:t>Police</a:t>
            </a:r>
            <a:r>
              <a:rPr lang="es-ES" sz="2000" dirty="0" smtClean="0">
                <a:latin typeface="Calibri" pitchFamily="34" charset="0"/>
              </a:rPr>
              <a:t>, </a:t>
            </a:r>
            <a:r>
              <a:rPr lang="es-ES" sz="2000" dirty="0" err="1" smtClean="0">
                <a:latin typeface="Calibri" pitchFamily="34" charset="0"/>
              </a:rPr>
              <a:t>please</a:t>
            </a:r>
            <a:r>
              <a:rPr lang="es-ES" sz="2000" dirty="0" smtClean="0">
                <a:latin typeface="Calibri" pitchFamily="34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r>
              <a:rPr lang="es-ES" sz="2000" dirty="0" smtClean="0">
                <a:latin typeface="Calibri" pitchFamily="34" charset="0"/>
              </a:rPr>
              <a:t>	a. </a:t>
            </a:r>
            <a:r>
              <a:rPr lang="es-ES" sz="2000" dirty="0" err="1" smtClean="0">
                <a:latin typeface="Calibri" pitchFamily="34" charset="0"/>
              </a:rPr>
              <a:t>Must</a:t>
            </a:r>
            <a:r>
              <a:rPr lang="es-ES" sz="2000" dirty="0" smtClean="0">
                <a:latin typeface="Calibri" pitchFamily="34" charset="0"/>
              </a:rPr>
              <a:t>	b. </a:t>
            </a:r>
            <a:r>
              <a:rPr lang="es-ES" sz="2000" dirty="0" err="1" smtClean="0">
                <a:latin typeface="Calibri" pitchFamily="34" charset="0"/>
              </a:rPr>
              <a:t>May</a:t>
            </a:r>
            <a:r>
              <a:rPr lang="es-ES" sz="2000" dirty="0" smtClean="0">
                <a:latin typeface="Calibri" pitchFamily="34" charset="0"/>
              </a:rPr>
              <a:t>	c. </a:t>
            </a:r>
            <a:r>
              <a:rPr lang="es-ES" sz="2000" dirty="0" err="1" smtClean="0">
                <a:latin typeface="Calibri" pitchFamily="34" charset="0"/>
              </a:rPr>
              <a:t>Would</a:t>
            </a:r>
            <a:r>
              <a:rPr lang="es-ES" sz="2000" dirty="0" smtClean="0">
                <a:latin typeface="Calibri" pitchFamily="34" charset="0"/>
              </a:rPr>
              <a:t>		d. </a:t>
            </a:r>
            <a:r>
              <a:rPr lang="es-ES" sz="2000" dirty="0" err="1" smtClean="0">
                <a:latin typeface="Calibri" pitchFamily="34" charset="0"/>
              </a:rPr>
              <a:t>Need</a:t>
            </a:r>
            <a:endParaRPr lang="es-ES" sz="2000" dirty="0" smtClean="0">
              <a:latin typeface="Calibri" pitchFamily="34" charset="0"/>
            </a:endParaRP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14"/>
              <a:tabLst>
                <a:tab pos="715963" algn="l"/>
                <a:tab pos="2332038" algn="l"/>
                <a:tab pos="3946525" algn="l"/>
                <a:tab pos="5745163" algn="l"/>
              </a:tabLst>
              <a:defRPr/>
            </a:pPr>
            <a:r>
              <a:rPr lang="es-ES" sz="2000" dirty="0" smtClean="0">
                <a:latin typeface="Calibri" pitchFamily="34" charset="0"/>
              </a:rPr>
              <a:t>He has </a:t>
            </a:r>
            <a:r>
              <a:rPr lang="es-ES" sz="2000" dirty="0" err="1" smtClean="0">
                <a:latin typeface="Calibri" pitchFamily="34" charset="0"/>
              </a:rPr>
              <a:t>arrived</a:t>
            </a:r>
            <a:r>
              <a:rPr lang="es-ES" sz="2000" dirty="0" smtClean="0">
                <a:latin typeface="Calibri" pitchFamily="34" charset="0"/>
              </a:rPr>
              <a:t> late. He _______  </a:t>
            </a:r>
            <a:r>
              <a:rPr lang="es-ES" sz="2000" dirty="0" err="1" smtClean="0">
                <a:latin typeface="Calibri" pitchFamily="34" charset="0"/>
              </a:rPr>
              <a:t>missed</a:t>
            </a:r>
            <a:r>
              <a:rPr lang="es-ES" sz="2000" dirty="0" smtClean="0">
                <a:latin typeface="Calibri" pitchFamily="34" charset="0"/>
              </a:rPr>
              <a:t> </a:t>
            </a:r>
            <a:r>
              <a:rPr lang="es-ES" sz="2000" dirty="0" err="1" smtClean="0">
                <a:latin typeface="Calibri" pitchFamily="34" charset="0"/>
              </a:rPr>
              <a:t>the</a:t>
            </a:r>
            <a:r>
              <a:rPr lang="es-ES" sz="2000" dirty="0" smtClean="0">
                <a:latin typeface="Calibri" pitchFamily="34" charset="0"/>
              </a:rPr>
              <a:t> bus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946525" algn="l"/>
                <a:tab pos="5745163" algn="l"/>
              </a:tabLst>
              <a:defRPr/>
            </a:pPr>
            <a:r>
              <a:rPr lang="en-GB" sz="2000" dirty="0" smtClean="0">
                <a:latin typeface="Calibri" pitchFamily="34" charset="0"/>
              </a:rPr>
              <a:t>	a. Must have	b. Should have	c.  Could have	d. must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tabLst>
                <a:tab pos="715963" algn="l"/>
                <a:tab pos="2149475" algn="l"/>
                <a:tab pos="3946525" algn="l"/>
                <a:tab pos="5745163" algn="l"/>
              </a:tabLst>
              <a:defRPr/>
            </a:pPr>
            <a:endParaRPr lang="es-ES" sz="2000" dirty="0" smtClean="0">
              <a:latin typeface="Calibri" pitchFamily="34" charset="0"/>
            </a:endParaRPr>
          </a:p>
          <a:p>
            <a:pPr eaLnBrk="1" hangingPunct="1">
              <a:buFont typeface="Monotype Sorts" pitchFamily="2" charset="2"/>
              <a:buChar char="4"/>
              <a:defRPr/>
            </a:pPr>
            <a:endParaRPr lang="es-ES" sz="2000" dirty="0">
              <a:latin typeface="Calibri" pitchFamily="34" charset="0"/>
            </a:endParaRPr>
          </a:p>
        </p:txBody>
      </p:sp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6643688" y="2071688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1285875" y="3357563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3214688" y="4214813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285875" y="5143500"/>
            <a:ext cx="43180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Título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690563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C00000"/>
                </a:solidFill>
                <a:latin typeface="Calibri" panose="020F0502020204030204" pitchFamily="34" charset="0"/>
              </a:rPr>
              <a:t>More </a:t>
            </a:r>
            <a:r>
              <a:rPr lang="en-GB" dirty="0" smtClean="0">
                <a:solidFill>
                  <a:srgbClr val="C00000"/>
                </a:solidFill>
                <a:latin typeface="Calibri" panose="020F0502020204030204" pitchFamily="34" charset="0"/>
              </a:rPr>
              <a:t>practice</a:t>
            </a:r>
            <a:endParaRPr lang="en-GB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66800" y="1214438"/>
            <a:ext cx="7620000" cy="4652962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hr-HR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</a:t>
            </a:r>
            <a:r>
              <a:rPr 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Re-write the following sentences using modals so that they have the same meaning.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n-GB" sz="2000" dirty="0" smtClean="0">
                <a:latin typeface="Calibri" pitchFamily="34" charset="0"/>
              </a:rPr>
              <a:t>I suggest that you get a good lawyer!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defRPr/>
            </a:pPr>
            <a:r>
              <a:rPr lang="en-GB" sz="2000" dirty="0" smtClean="0">
                <a:latin typeface="Calibri" pitchFamily="34" charset="0"/>
              </a:rPr>
              <a:t>	You ___________________________________________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2"/>
              <a:defRPr/>
            </a:pPr>
            <a:r>
              <a:rPr lang="en-GB" sz="2000" dirty="0" smtClean="0">
                <a:latin typeface="Calibri" pitchFamily="34" charset="0"/>
              </a:rPr>
              <a:t>A university degree isn’t necessary for that job.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defRPr/>
            </a:pPr>
            <a:r>
              <a:rPr lang="en-GB" sz="2000" dirty="0" smtClean="0">
                <a:latin typeface="Calibri" pitchFamily="34" charset="0"/>
              </a:rPr>
              <a:t>	You ___________________________________________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3"/>
              <a:defRPr/>
            </a:pPr>
            <a:endParaRPr lang="hr-HR" sz="2000" dirty="0" smtClean="0">
              <a:latin typeface="Calibri" pitchFamily="34" charset="0"/>
            </a:endParaRP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3"/>
              <a:defRPr/>
            </a:pPr>
            <a:r>
              <a:rPr lang="en-GB" sz="2000" dirty="0" smtClean="0">
                <a:latin typeface="Calibri" pitchFamily="34" charset="0"/>
              </a:rPr>
              <a:t> Perhaps my father will pick you up.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defRPr/>
            </a:pPr>
            <a:r>
              <a:rPr lang="en-GB" sz="2000" dirty="0" smtClean="0">
                <a:latin typeface="Calibri" pitchFamily="34" charset="0"/>
              </a:rPr>
              <a:t>	My father _______________________________________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4"/>
              <a:defRPr/>
            </a:pPr>
            <a:r>
              <a:rPr lang="en-GB" sz="2000" dirty="0" smtClean="0">
                <a:latin typeface="Calibri" pitchFamily="34" charset="0"/>
              </a:rPr>
              <a:t>4. Eating is forbidden in class!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defRPr/>
            </a:pPr>
            <a:r>
              <a:rPr lang="en-GB" sz="2000" dirty="0" smtClean="0">
                <a:latin typeface="Calibri" pitchFamily="34" charset="0"/>
              </a:rPr>
              <a:t>	You ___________________________________________</a:t>
            </a:r>
          </a:p>
          <a:p>
            <a:pPr eaLnBrk="1" hangingPunct="1">
              <a:spcBef>
                <a:spcPct val="50000"/>
              </a:spcBef>
              <a:buFont typeface="Monotype Sorts" pitchFamily="2" charset="2"/>
              <a:buNone/>
              <a:defRPr/>
            </a:pPr>
            <a:endParaRPr lang="es-ES" sz="2000" dirty="0" smtClean="0"/>
          </a:p>
          <a:p>
            <a:pPr eaLnBrk="1" hangingPunct="1">
              <a:buFont typeface="Monotype Sorts" pitchFamily="2" charset="2"/>
              <a:buChar char="4"/>
              <a:defRPr/>
            </a:pPr>
            <a:endParaRPr lang="es-ES" sz="2000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71688" y="2357438"/>
            <a:ext cx="2786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should get a lawyer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928813" y="3214688"/>
            <a:ext cx="6286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needn’t have a university degree for that job 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don’t have to have a university… 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714625" y="4643438"/>
            <a:ext cx="3028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may / might pick you up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071688" y="5572125"/>
            <a:ext cx="2817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mustn’t eat in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alibri" panose="020F0502020204030204" pitchFamily="34" charset="0"/>
              </a:rPr>
              <a:t>Use your imagination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hr-HR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</a:t>
            </a:r>
            <a:r>
              <a:rPr lang="en-GB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about these situations and create a sentence using modals.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GB" sz="2000" dirty="0" smtClean="0">
                <a:latin typeface="Calibri" pitchFamily="34" charset="0"/>
              </a:rPr>
              <a:t>We are going to Paris for a weekend. (Make suggestions about things to do)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2"/>
              <a:defRPr/>
            </a:pPr>
            <a:r>
              <a:rPr lang="en-GB" sz="2000" dirty="0" smtClean="0">
                <a:latin typeface="Calibri" pitchFamily="34" charset="0"/>
              </a:rPr>
              <a:t>We start school in September. (Talk about necessity)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3"/>
              <a:defRPr/>
            </a:pPr>
            <a:r>
              <a:rPr lang="en-GB" sz="2000" dirty="0" smtClean="0">
                <a:latin typeface="Calibri" pitchFamily="34" charset="0"/>
              </a:rPr>
              <a:t>Margaret is a very talented sportswoman. (Talk about ability)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4"/>
              <a:defRPr/>
            </a:pPr>
            <a:r>
              <a:rPr lang="en-GB" sz="2000" dirty="0" smtClean="0">
                <a:latin typeface="Calibri" pitchFamily="34" charset="0"/>
              </a:rPr>
              <a:t>You have just won the lottery! (Talk about possibility)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5"/>
              <a:defRPr/>
            </a:pPr>
            <a:r>
              <a:rPr lang="en-GB" sz="2000" dirty="0" smtClean="0">
                <a:latin typeface="Calibri" pitchFamily="34" charset="0"/>
              </a:rPr>
              <a:t>Peter has got a headache and a congested nose. (Give him some advice)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 startAt="6"/>
              <a:defRPr/>
            </a:pPr>
            <a:r>
              <a:rPr lang="en-GB" sz="2000" dirty="0" smtClean="0">
                <a:latin typeface="Calibri" pitchFamily="34" charset="0"/>
              </a:rPr>
              <a:t>You want to borrow your uncle’s Mercedes Benz. (Ask for permission politely)</a:t>
            </a:r>
          </a:p>
          <a:p>
            <a:pPr eaLnBrk="1" hangingPunct="1">
              <a:buFont typeface="Monotype Sorts" pitchFamily="2" charset="2"/>
              <a:buChar char="4"/>
              <a:defRPr/>
            </a:pPr>
            <a:endParaRPr lang="es-E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alibri" panose="020F0502020204030204" pitchFamily="34" charset="0"/>
              </a:rPr>
              <a:t>Possible answers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000125" y="2143125"/>
            <a:ext cx="7632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We could visit the Louvre / We should go up the Eiffel Tower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000125" y="2671763"/>
            <a:ext cx="7632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2. We have to buy a new notebook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000125" y="3243263"/>
            <a:ext cx="7920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3. She can speak 3 languages! / She is able to play the piano and the violin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000125" y="3886200"/>
            <a:ext cx="7920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4. I might stop working / I may buy a new car / I can travel to New York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1000125" y="4529138"/>
            <a:ext cx="7920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5. You should see a doctor / You ought to drink hot tea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1000125" y="5138738"/>
            <a:ext cx="74295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6. Can I borrow your car, please? or   May I borrow your car, please?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endParaRPr lang="en-GB" sz="2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mtClean="0"/>
          </a:p>
        </p:txBody>
      </p:sp>
      <p:pic>
        <p:nvPicPr>
          <p:cNvPr id="32772" name="Picture 2" descr="Slikovni rezultat za modal verbs JOK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214313"/>
            <a:ext cx="5048250" cy="621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mtClean="0"/>
          </a:p>
        </p:txBody>
      </p:sp>
      <p:pic>
        <p:nvPicPr>
          <p:cNvPr id="33796" name="Picture 2" descr="Slikovni rezultat za modal verbs JOK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428625"/>
            <a:ext cx="5500688" cy="611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hr-HR" smtClean="0">
              <a:hlinkClick r:id="rId2"/>
            </a:endParaRPr>
          </a:p>
          <a:p>
            <a:pPr>
              <a:buFontTx/>
              <a:buNone/>
            </a:pPr>
            <a:endParaRPr lang="hr-HR" smtClean="0">
              <a:hlinkClick r:id="rId2"/>
            </a:endParaRPr>
          </a:p>
          <a:p>
            <a:pPr>
              <a:buFontTx/>
              <a:buNone/>
            </a:pPr>
            <a:endParaRPr lang="hr-HR" smtClean="0">
              <a:hlinkClick r:id="rId2"/>
            </a:endParaRPr>
          </a:p>
          <a:p>
            <a:pPr>
              <a:buFontTx/>
              <a:buNone/>
            </a:pPr>
            <a:endParaRPr lang="hr-HR" smtClean="0">
              <a:hlinkClick r:id="rId2"/>
            </a:endParaRPr>
          </a:p>
          <a:p>
            <a:pPr>
              <a:buFontTx/>
              <a:buNone/>
            </a:pPr>
            <a:endParaRPr lang="hr-HR" smtClean="0">
              <a:hlinkClick r:id="rId2"/>
            </a:endParaRPr>
          </a:p>
          <a:p>
            <a:pPr>
              <a:buFontTx/>
              <a:buNone/>
            </a:pPr>
            <a:endParaRPr lang="hr-HR" smtClean="0">
              <a:hlinkClick r:id="rId2"/>
            </a:endParaRPr>
          </a:p>
          <a:p>
            <a:pPr>
              <a:buFontTx/>
              <a:buNone/>
            </a:pPr>
            <a:endParaRPr lang="hr-HR" smtClean="0">
              <a:hlinkClick r:id="rId2"/>
            </a:endParaRPr>
          </a:p>
          <a:p>
            <a:pPr algn="ctr">
              <a:buFontTx/>
              <a:buNone/>
            </a:pPr>
            <a:r>
              <a:rPr lang="hr-HR" sz="2000" smtClean="0">
                <a:hlinkClick r:id="rId2"/>
              </a:rPr>
              <a:t>ONLINE EXERCISE ON MODALS</a:t>
            </a:r>
            <a:endParaRPr lang="hr-HR" sz="2000" smtClean="0"/>
          </a:p>
          <a:p>
            <a:endParaRPr lang="hr-HR" smtClean="0"/>
          </a:p>
        </p:txBody>
      </p:sp>
      <p:pic>
        <p:nvPicPr>
          <p:cNvPr id="34820" name="Picture 2" descr="Slikovni rezultat za modal verbs JOK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857250"/>
            <a:ext cx="3690937" cy="495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b="1" smtClean="0">
                <a:solidFill>
                  <a:srgbClr val="FF0000"/>
                </a:solidFill>
              </a:rPr>
              <a:t>WHAT ARE MODAL VERBS?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r-HR" b="1" smtClean="0"/>
              <a:t>	</a:t>
            </a:r>
          </a:p>
          <a:p>
            <a:r>
              <a:rPr lang="en-US" smtClean="0"/>
              <a:t>special </a:t>
            </a:r>
            <a:r>
              <a:rPr lang="en-US" b="1" smtClean="0"/>
              <a:t>verbs</a:t>
            </a:r>
            <a:r>
              <a:rPr lang="en-US" smtClean="0"/>
              <a:t> which behave very irregularly</a:t>
            </a:r>
            <a:r>
              <a:rPr lang="hr-HR" smtClean="0"/>
              <a:t> and t</a:t>
            </a:r>
            <a:r>
              <a:rPr lang="en-US" smtClean="0"/>
              <a:t>hat </a:t>
            </a:r>
            <a:r>
              <a:rPr lang="hr-HR" smtClean="0"/>
              <a:t>are</a:t>
            </a:r>
            <a:r>
              <a:rPr lang="en-US" smtClean="0"/>
              <a:t> used to indicate modality – ability, </a:t>
            </a:r>
            <a:r>
              <a:rPr lang="hr-HR" smtClean="0"/>
              <a:t>possibility, likelihood, probability, </a:t>
            </a:r>
            <a:r>
              <a:rPr lang="en-US" smtClean="0"/>
              <a:t>permission, and obligation</a:t>
            </a:r>
            <a:r>
              <a:rPr lang="hr-H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762000"/>
          </a:xfrm>
        </p:spPr>
        <p:txBody>
          <a:bodyPr/>
          <a:lstStyle/>
          <a:p>
            <a:pPr eaLnBrk="1" hangingPunct="1"/>
            <a:endParaRPr lang="en-GB" smtClean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90600" y="571500"/>
            <a:ext cx="7772400" cy="578643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hr-HR" b="1" smtClean="0">
                <a:solidFill>
                  <a:schemeClr val="accent2"/>
                </a:solidFill>
                <a:latin typeface="Calibri" panose="020F0502020204030204" pitchFamily="34" charset="0"/>
              </a:rPr>
              <a:t>LIST OF MODAL VERBS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smtClean="0">
                <a:latin typeface="Calibri" panose="020F0502020204030204" pitchFamily="34" charset="0"/>
              </a:rPr>
              <a:t>Can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smtClean="0">
                <a:latin typeface="Calibri" panose="020F0502020204030204" pitchFamily="34" charset="0"/>
              </a:rPr>
              <a:t>Could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smtClean="0">
                <a:latin typeface="Calibri" panose="020F0502020204030204" pitchFamily="34" charset="0"/>
              </a:rPr>
              <a:t>May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smtClean="0">
                <a:latin typeface="Calibri" panose="020F0502020204030204" pitchFamily="34" charset="0"/>
              </a:rPr>
              <a:t>Might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smtClean="0">
                <a:latin typeface="Calibri" panose="020F0502020204030204" pitchFamily="34" charset="0"/>
              </a:rPr>
              <a:t>Must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smtClean="0">
                <a:latin typeface="Calibri" panose="020F0502020204030204" pitchFamily="34" charset="0"/>
              </a:rPr>
              <a:t>Shall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smtClean="0">
                <a:latin typeface="Calibri" panose="020F0502020204030204" pitchFamily="34" charset="0"/>
              </a:rPr>
              <a:t>Should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smtClean="0">
                <a:latin typeface="Calibri" panose="020F0502020204030204" pitchFamily="34" charset="0"/>
              </a:rPr>
              <a:t>Will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GB" sz="2400" smtClean="0">
                <a:latin typeface="Calibri" panose="020F0502020204030204" pitchFamily="34" charset="0"/>
              </a:rPr>
              <a:t>Would</a:t>
            </a:r>
            <a:endParaRPr lang="hr-HR" sz="2400" smtClean="0">
              <a:latin typeface="Calibri" panose="020F050202020403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hr-HR" sz="2400" smtClean="0">
                <a:latin typeface="Calibri" panose="020F0502020204030204" pitchFamily="34" charset="0"/>
              </a:rPr>
              <a:t>Ought to</a:t>
            </a:r>
            <a:endParaRPr lang="en-GB" sz="2400" smtClean="0">
              <a:latin typeface="Calibri" panose="020F050202020403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es-ES" sz="2400" smtClean="0">
              <a:latin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29063" y="4000500"/>
            <a:ext cx="4214812" cy="1570038"/>
          </a:xfrm>
          <a:prstGeom prst="rect">
            <a:avLst/>
          </a:prstGeom>
          <a:solidFill>
            <a:srgbClr val="FFC000"/>
          </a:solidFill>
          <a:ln>
            <a:solidFill>
              <a:schemeClr val="accent3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Modal verbs </a:t>
            </a:r>
            <a:r>
              <a:rPr lang="en-GB" dirty="0">
                <a:latin typeface="Calibri" pitchFamily="34" charset="0"/>
              </a:rPr>
              <a:t>are sometimes referred to as </a:t>
            </a:r>
            <a:endParaRPr lang="en-GB" dirty="0">
              <a:solidFill>
                <a:schemeClr val="tx1">
                  <a:lumMod val="90000"/>
                  <a:lumOff val="10000"/>
                </a:schemeClr>
              </a:solidFill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Modal</a:t>
            </a:r>
            <a:r>
              <a:rPr lang="en-GB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 </a:t>
            </a:r>
            <a:r>
              <a:rPr lang="en-GB" dirty="0">
                <a:solidFill>
                  <a:schemeClr val="accent2"/>
                </a:solidFill>
                <a:latin typeface="Calibri" pitchFamily="34" charset="0"/>
              </a:rPr>
              <a:t>Auxiliary </a:t>
            </a:r>
            <a:r>
              <a:rPr lang="en-GB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verbs</a:t>
            </a:r>
            <a:r>
              <a:rPr lang="en-GB" dirty="0">
                <a:latin typeface="Calibri" pitchFamily="34" charset="0"/>
              </a:rPr>
              <a:t> because they </a:t>
            </a:r>
            <a:r>
              <a:rPr lang="en-GB" dirty="0">
                <a:solidFill>
                  <a:schemeClr val="accent2"/>
                </a:solidFill>
                <a:latin typeface="Calibri" pitchFamily="34" charset="0"/>
              </a:rPr>
              <a:t>help </a:t>
            </a:r>
            <a:r>
              <a:rPr lang="en-GB" dirty="0">
                <a:latin typeface="Calibri" pitchFamily="34" charset="0"/>
              </a:rPr>
              <a:t>other verbs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929063" y="1857375"/>
            <a:ext cx="4214812" cy="1570038"/>
          </a:xfrm>
          <a:prstGeom prst="rect">
            <a:avLst/>
          </a:prstGeom>
          <a:solidFill>
            <a:srgbClr val="43A0A5"/>
          </a:solidFill>
          <a:ln>
            <a:solidFill>
              <a:schemeClr val="accent3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They are </a:t>
            </a:r>
            <a:r>
              <a:rPr lang="en-GB" dirty="0">
                <a:solidFill>
                  <a:schemeClr val="accent2"/>
                </a:solidFill>
                <a:latin typeface="Calibri" pitchFamily="34" charset="0"/>
              </a:rPr>
              <a:t>Auxiliary </a:t>
            </a:r>
            <a:r>
              <a:rPr lang="en-GB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verbs</a:t>
            </a:r>
            <a:r>
              <a:rPr lang="en-GB" dirty="0">
                <a:latin typeface="Calibri" pitchFamily="34" charset="0"/>
              </a:rPr>
              <a:t> that provide additional and specific meaning to the main verb of the sentence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z="3200" b="1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Structure of Modal Verbs</a:t>
            </a:r>
          </a:p>
        </p:txBody>
      </p:sp>
      <p:graphicFrame>
        <p:nvGraphicFramePr>
          <p:cNvPr id="46155" name="Group 75"/>
          <p:cNvGraphicFramePr>
            <a:graphicFrameLocks noGrp="1"/>
          </p:cNvGraphicFramePr>
          <p:nvPr>
            <p:ph type="tbl" idx="1"/>
          </p:nvPr>
        </p:nvGraphicFramePr>
        <p:xfrm>
          <a:off x="1066800" y="1752600"/>
          <a:ext cx="7620000" cy="4114801"/>
        </p:xfrm>
        <a:graphic>
          <a:graphicData uri="http://schemas.openxmlformats.org/drawingml/2006/table">
            <a:tbl>
              <a:tblPr/>
              <a:tblGrid>
                <a:gridCol w="2133600"/>
                <a:gridCol w="2946400"/>
                <a:gridCol w="2540000"/>
              </a:tblGrid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Modal </a:t>
                      </a:r>
                      <a:r>
                        <a:rPr kumimoji="0" lang="es-ES_tradnl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Verb</a:t>
                      </a:r>
                      <a:endParaRPr kumimoji="0" lang="es-ES_tradn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(can /</a:t>
                      </a:r>
                      <a:r>
                        <a:rPr kumimoji="0" lang="es-ES_tradnl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should</a:t>
                      </a:r>
                      <a:r>
                        <a:rPr kumimoji="0" lang="es-ES_tradn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etc.)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Infinitive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(without TO)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You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We</a:t>
                      </a:r>
                      <a:endParaRPr kumimoji="0" lang="es-ES_tradn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They</a:t>
                      </a:r>
                      <a:endParaRPr kumimoji="0" lang="es-ES_tradn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solidFill>
                  <a:srgbClr val="FF0000"/>
                </a:solidFill>
                <a:latin typeface="Calibri" panose="020F0502020204030204" pitchFamily="34" charset="0"/>
              </a:rPr>
              <a:t>How do we use modals?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/>
              <a:buChar char="4"/>
            </a:pPr>
            <a:endParaRPr lang="es-ES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Char char="4"/>
            </a:pPr>
            <a:endParaRPr lang="es-ES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Char char="4"/>
            </a:pPr>
            <a:endParaRPr lang="es-ES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r>
              <a:rPr lang="en-GB" b="1" smtClean="0">
                <a:solidFill>
                  <a:srgbClr val="7030A0"/>
                </a:solidFill>
                <a:latin typeface="Calibri" panose="020F0502020204030204" pitchFamily="34" charset="0"/>
              </a:rPr>
              <a:t>	Example: </a:t>
            </a:r>
            <a:r>
              <a:rPr lang="en-GB" b="1" smtClean="0">
                <a:solidFill>
                  <a:srgbClr val="00B0F0"/>
                </a:solidFill>
                <a:latin typeface="Calibri" panose="020F0502020204030204" pitchFamily="34" charset="0"/>
              </a:rPr>
              <a:t>Mary</a:t>
            </a:r>
            <a:r>
              <a:rPr lang="en-GB" b="1" smtClean="0">
                <a:latin typeface="Calibri" panose="020F0502020204030204" pitchFamily="34" charset="0"/>
              </a:rPr>
              <a:t> </a:t>
            </a:r>
            <a:r>
              <a:rPr lang="en-GB" b="1" smtClean="0">
                <a:solidFill>
                  <a:srgbClr val="FF0000"/>
                </a:solidFill>
                <a:latin typeface="Calibri" panose="020F0502020204030204" pitchFamily="34" charset="0"/>
              </a:rPr>
              <a:t>c</a:t>
            </a:r>
            <a:r>
              <a:rPr lang="hr-HR" b="1" smtClean="0">
                <a:solidFill>
                  <a:srgbClr val="FF0000"/>
                </a:solidFill>
                <a:latin typeface="Calibri" panose="020F0502020204030204" pitchFamily="34" charset="0"/>
              </a:rPr>
              <a:t>an</a:t>
            </a:r>
            <a:r>
              <a:rPr lang="en-GB" b="1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b="1" smtClean="0">
                <a:solidFill>
                  <a:srgbClr val="00B050"/>
                </a:solidFill>
                <a:latin typeface="Calibri" panose="020F0502020204030204" pitchFamily="34" charset="0"/>
              </a:rPr>
              <a:t>play</a:t>
            </a:r>
            <a:r>
              <a:rPr lang="en-GB" b="1" smtClean="0">
                <a:latin typeface="Calibri" panose="020F0502020204030204" pitchFamily="34" charset="0"/>
              </a:rPr>
              <a:t> </a:t>
            </a:r>
            <a:r>
              <a:rPr lang="en-GB" smtClean="0">
                <a:latin typeface="Calibri" panose="020F0502020204030204" pitchFamily="34" charset="0"/>
              </a:rPr>
              <a:t>the piano </a:t>
            </a:r>
          </a:p>
        </p:txBody>
      </p:sp>
      <p:grpSp>
        <p:nvGrpSpPr>
          <p:cNvPr id="9220" name="7 Grupo"/>
          <p:cNvGrpSpPr>
            <a:grpSpLocks/>
          </p:cNvGrpSpPr>
          <p:nvPr/>
        </p:nvGrpSpPr>
        <p:grpSpPr bwMode="auto">
          <a:xfrm>
            <a:off x="3071813" y="2143125"/>
            <a:ext cx="2857500" cy="1214438"/>
            <a:chOff x="2428860" y="2428868"/>
            <a:chExt cx="2857520" cy="1214446"/>
          </a:xfrm>
        </p:grpSpPr>
        <p:sp>
          <p:nvSpPr>
            <p:cNvPr id="5" name="4 Elipse"/>
            <p:cNvSpPr/>
            <p:nvPr/>
          </p:nvSpPr>
          <p:spPr bwMode="auto">
            <a:xfrm>
              <a:off x="2428860" y="2428868"/>
              <a:ext cx="1357321" cy="1214446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r>
                <a:rPr lang="es-ES" sz="3200" b="1" dirty="0">
                  <a:solidFill>
                    <a:schemeClr val="bg1">
                      <a:lumMod val="90000"/>
                    </a:schemeClr>
                  </a:solidFill>
                  <a:latin typeface="Calibri" pitchFamily="34" charset="0"/>
                </a:rPr>
                <a:t>S</a:t>
              </a:r>
            </a:p>
            <a:p>
              <a:pPr algn="ctr" eaLnBrk="0" hangingPunct="0">
                <a:defRPr/>
              </a:pPr>
              <a:r>
                <a:rPr lang="en-GB" b="1" dirty="0">
                  <a:solidFill>
                    <a:schemeClr val="bg1">
                      <a:lumMod val="90000"/>
                    </a:schemeClr>
                  </a:solidFill>
                  <a:latin typeface="Calibri" pitchFamily="34" charset="0"/>
                </a:rPr>
                <a:t>Subject</a:t>
              </a:r>
            </a:p>
          </p:txBody>
        </p:sp>
        <p:sp>
          <p:nvSpPr>
            <p:cNvPr id="6" name="5 Elipse"/>
            <p:cNvSpPr/>
            <p:nvPr/>
          </p:nvSpPr>
          <p:spPr bwMode="auto">
            <a:xfrm>
              <a:off x="3929057" y="2428868"/>
              <a:ext cx="1357323" cy="1214446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r>
                <a:rPr lang="es-ES" sz="3200" b="1" dirty="0">
                  <a:solidFill>
                    <a:schemeClr val="bg1">
                      <a:lumMod val="90000"/>
                    </a:schemeClr>
                  </a:solidFill>
                  <a:latin typeface="Calibri" pitchFamily="34" charset="0"/>
                </a:rPr>
                <a:t>V</a:t>
              </a:r>
            </a:p>
            <a:p>
              <a:pPr algn="ctr" eaLnBrk="0" hangingPunct="0">
                <a:defRPr/>
              </a:pPr>
              <a:r>
                <a:rPr lang="en-GB" b="1" dirty="0">
                  <a:solidFill>
                    <a:schemeClr val="bg1">
                      <a:lumMod val="90000"/>
                    </a:schemeClr>
                  </a:solidFill>
                  <a:latin typeface="Calibri" pitchFamily="34" charset="0"/>
                </a:rPr>
                <a:t>Verb</a:t>
              </a:r>
            </a:p>
          </p:txBody>
        </p:sp>
        <p:sp>
          <p:nvSpPr>
            <p:cNvPr id="4" name="3 Elipse"/>
            <p:cNvSpPr/>
            <p:nvPr/>
          </p:nvSpPr>
          <p:spPr bwMode="auto">
            <a:xfrm>
              <a:off x="3428992" y="2714620"/>
              <a:ext cx="857256" cy="71438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accent3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r>
                <a:rPr lang="es-ES" b="1" dirty="0">
                  <a:solidFill>
                    <a:schemeClr val="bg1">
                      <a:lumMod val="90000"/>
                    </a:schemeClr>
                  </a:solidFill>
                  <a:latin typeface="Calibri" pitchFamily="34" charset="0"/>
                </a:rPr>
                <a:t>M</a:t>
              </a:r>
            </a:p>
          </p:txBody>
        </p:sp>
      </p:grpSp>
      <p:sp>
        <p:nvSpPr>
          <p:cNvPr id="7" name="6 CuadroTexto"/>
          <p:cNvSpPr txBox="1"/>
          <p:nvPr/>
        </p:nvSpPr>
        <p:spPr>
          <a:xfrm>
            <a:off x="1428750" y="4429125"/>
            <a:ext cx="6429375" cy="830263"/>
          </a:xfrm>
          <a:prstGeom prst="rect">
            <a:avLst/>
          </a:prstGeom>
          <a:solidFill>
            <a:srgbClr val="92D050"/>
          </a:solidFill>
          <a:ln w="19050">
            <a:solidFill>
              <a:schemeClr val="accent3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r-HR" b="1" dirty="0">
                <a:latin typeface="Calibri" pitchFamily="34" charset="0"/>
              </a:rPr>
              <a:t>they are not conjugated</a:t>
            </a:r>
            <a:r>
              <a:rPr lang="en-GB" b="1" dirty="0">
                <a:latin typeface="Calibri" pitchFamily="34" charset="0"/>
              </a:rPr>
              <a:t> </a:t>
            </a:r>
            <a:endParaRPr lang="hr-HR" b="1" dirty="0"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hr-HR" b="1" dirty="0">
                <a:latin typeface="Calibri" pitchFamily="34" charset="0"/>
              </a:rPr>
              <a:t> </a:t>
            </a:r>
            <a:r>
              <a:rPr lang="hr-HR" b="1" dirty="0">
                <a:latin typeface="Calibri" pitchFamily="34" charset="0"/>
              </a:rPr>
              <a:t>they don’t need other </a:t>
            </a:r>
            <a:r>
              <a:rPr lang="en-GB" b="1" dirty="0">
                <a:latin typeface="Calibri" pitchFamily="34" charset="0"/>
              </a:rPr>
              <a:t>auxiliary </a:t>
            </a:r>
            <a:r>
              <a:rPr lang="en-GB" b="1" dirty="0">
                <a:latin typeface="Calibri" pitchFamily="34" charset="0"/>
              </a:rPr>
              <a:t>verbs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1000125" y="214313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0000"/>
                </a:solidFill>
                <a:latin typeface="Calibri" panose="020F0502020204030204" pitchFamily="34" charset="0"/>
              </a:rPr>
              <a:t>Form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66800" y="1357313"/>
            <a:ext cx="7620000" cy="4510087"/>
          </a:xfrm>
        </p:spPr>
        <p:txBody>
          <a:bodyPr/>
          <a:lstStyle/>
          <a:p>
            <a:pPr eaLnBrk="1" hangingPunct="1">
              <a:buFont typeface="Monotype Sorts"/>
              <a:buChar char="4"/>
            </a:pPr>
            <a:endParaRPr lang="en-GB" sz="28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Char char="4"/>
            </a:pPr>
            <a:endParaRPr lang="en-GB" sz="28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Char char="4"/>
            </a:pPr>
            <a:endParaRPr lang="en-GB" sz="2800" smtClean="0"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hr-HR" sz="2800" smtClean="0">
                <a:latin typeface="Calibri" panose="020F0502020204030204" pitchFamily="34" charset="0"/>
              </a:rPr>
              <a:t>    </a:t>
            </a:r>
            <a:r>
              <a:rPr lang="en-GB" sz="2800" smtClean="0">
                <a:latin typeface="Calibri" panose="020F0502020204030204" pitchFamily="34" charset="0"/>
              </a:rPr>
              <a:t>He </a:t>
            </a:r>
            <a:r>
              <a:rPr lang="en-GB" sz="2800" b="1" smtClean="0">
                <a:solidFill>
                  <a:srgbClr val="0070C0"/>
                </a:solidFill>
                <a:latin typeface="Calibri" panose="020F0502020204030204" pitchFamily="34" charset="0"/>
              </a:rPr>
              <a:t>can</a:t>
            </a:r>
            <a:r>
              <a:rPr lang="en-GB" sz="2800" smtClean="0">
                <a:latin typeface="Calibri" panose="020F0502020204030204" pitchFamily="34" charset="0"/>
              </a:rPr>
              <a:t> ski     </a:t>
            </a:r>
            <a:r>
              <a:rPr lang="hr-HR" sz="2800" smtClean="0">
                <a:solidFill>
                  <a:srgbClr val="FF0000"/>
                </a:solidFill>
                <a:latin typeface="Calibri" panose="020F0502020204030204" pitchFamily="34" charset="0"/>
              </a:rPr>
              <a:t>not</a:t>
            </a:r>
            <a:r>
              <a:rPr lang="en-GB" sz="2800" smtClean="0">
                <a:latin typeface="Calibri" panose="020F0502020204030204" pitchFamily="34" charset="0"/>
              </a:rPr>
              <a:t>      He can</a:t>
            </a:r>
            <a:r>
              <a:rPr lang="en-GB" sz="2800" smtClean="0">
                <a:solidFill>
                  <a:srgbClr val="FF0000"/>
                </a:solidFill>
                <a:latin typeface="Calibri" panose="020F0502020204030204" pitchFamily="34" charset="0"/>
              </a:rPr>
              <a:t>s </a:t>
            </a:r>
            <a:r>
              <a:rPr lang="en-GB" sz="2800" smtClean="0">
                <a:latin typeface="Calibri" panose="020F0502020204030204" pitchFamily="34" charset="0"/>
              </a:rPr>
              <a:t>ski or He can ski</a:t>
            </a:r>
            <a:r>
              <a:rPr lang="en-GB" sz="2800" smtClean="0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hr-HR" sz="2800" smtClean="0">
                <a:solidFill>
                  <a:srgbClr val="FF0000"/>
                </a:solidFill>
                <a:latin typeface="Calibri" panose="020F0502020204030204" pitchFamily="34" charset="0"/>
              </a:rPr>
              <a:t>.</a:t>
            </a:r>
            <a:endParaRPr lang="en-GB" sz="280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r>
              <a:rPr lang="hr-HR" sz="2800" b="1" smtClean="0">
                <a:solidFill>
                  <a:srgbClr val="0070C0"/>
                </a:solidFill>
                <a:latin typeface="Calibri" panose="020F0502020204030204" pitchFamily="34" charset="0"/>
              </a:rPr>
              <a:t>    </a:t>
            </a:r>
            <a:r>
              <a:rPr lang="en-GB" sz="2800" b="1" smtClean="0">
                <a:solidFill>
                  <a:srgbClr val="0070C0"/>
                </a:solidFill>
                <a:latin typeface="Calibri" panose="020F0502020204030204" pitchFamily="34" charset="0"/>
              </a:rPr>
              <a:t>Would</a:t>
            </a:r>
            <a:r>
              <a:rPr lang="en-GB" sz="2800" b="1" smtClean="0">
                <a:latin typeface="Calibri" panose="020F0502020204030204" pitchFamily="34" charset="0"/>
              </a:rPr>
              <a:t> </a:t>
            </a:r>
            <a:r>
              <a:rPr lang="en-GB" sz="2800" smtClean="0">
                <a:latin typeface="Calibri" panose="020F0502020204030204" pitchFamily="34" charset="0"/>
              </a:rPr>
              <a:t>you like to come with me?</a:t>
            </a:r>
          </a:p>
          <a:p>
            <a:pPr eaLnBrk="1" hangingPunct="1">
              <a:buFont typeface="Monotype Sorts"/>
              <a:buNone/>
            </a:pPr>
            <a:r>
              <a:rPr lang="en-GB" sz="2800" smtClean="0">
                <a:latin typeface="Calibri" panose="020F0502020204030204" pitchFamily="34" charset="0"/>
              </a:rPr>
              <a:t>	</a:t>
            </a:r>
            <a:r>
              <a:rPr lang="en-GB" sz="2800" smtClean="0">
                <a:solidFill>
                  <a:srgbClr val="FF0000"/>
                </a:solidFill>
                <a:latin typeface="Calibri" panose="020F0502020204030204" pitchFamily="34" charset="0"/>
              </a:rPr>
              <a:t>Do</a:t>
            </a:r>
            <a:r>
              <a:rPr lang="en-GB" sz="2800" smtClean="0">
                <a:latin typeface="Calibri" panose="020F0502020204030204" pitchFamily="34" charset="0"/>
              </a:rPr>
              <a:t> you would like to come with me?</a:t>
            </a:r>
          </a:p>
          <a:p>
            <a:pPr eaLnBrk="1" hangingPunct="1">
              <a:buFontTx/>
              <a:buNone/>
            </a:pPr>
            <a:r>
              <a:rPr lang="hr-HR" sz="2800" smtClean="0">
                <a:latin typeface="Calibri" panose="020F0502020204030204" pitchFamily="34" charset="0"/>
              </a:rPr>
              <a:t>    </a:t>
            </a:r>
            <a:r>
              <a:rPr lang="en-GB" sz="2800" smtClean="0">
                <a:latin typeface="Calibri" panose="020F0502020204030204" pitchFamily="34" charset="0"/>
              </a:rPr>
              <a:t>They </a:t>
            </a:r>
            <a:r>
              <a:rPr lang="en-GB" sz="2800" b="1" smtClean="0">
                <a:solidFill>
                  <a:srgbClr val="0070C0"/>
                </a:solidFill>
                <a:latin typeface="Calibri" panose="020F0502020204030204" pitchFamily="34" charset="0"/>
              </a:rPr>
              <a:t>can’t</a:t>
            </a:r>
            <a:r>
              <a:rPr lang="en-GB" sz="2800" smtClean="0">
                <a:latin typeface="Calibri" panose="020F0502020204030204" pitchFamily="34" charset="0"/>
              </a:rPr>
              <a:t> be serious</a:t>
            </a:r>
            <a:r>
              <a:rPr lang="hr-HR" sz="2800" smtClean="0">
                <a:latin typeface="Calibri" panose="020F0502020204030204" pitchFamily="34" charset="0"/>
              </a:rPr>
              <a:t>.</a:t>
            </a:r>
            <a:endParaRPr lang="en-GB" sz="28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r>
              <a:rPr lang="en-GB" sz="2800" smtClean="0">
                <a:latin typeface="Calibri" panose="020F0502020204030204" pitchFamily="34" charset="0"/>
              </a:rPr>
              <a:t>	 They </a:t>
            </a:r>
            <a:r>
              <a:rPr lang="en-GB" sz="2800" smtClean="0">
                <a:solidFill>
                  <a:srgbClr val="FF0000"/>
                </a:solidFill>
                <a:latin typeface="Calibri" panose="020F0502020204030204" pitchFamily="34" charset="0"/>
              </a:rPr>
              <a:t>don’t</a:t>
            </a:r>
            <a:r>
              <a:rPr lang="en-GB" sz="2800" smtClean="0">
                <a:latin typeface="Calibri" panose="020F0502020204030204" pitchFamily="34" charset="0"/>
              </a:rPr>
              <a:t> can be serious</a:t>
            </a:r>
            <a:r>
              <a:rPr lang="hr-HR" sz="2800" smtClean="0">
                <a:latin typeface="Calibri" panose="020F0502020204030204" pitchFamily="34" charset="0"/>
              </a:rPr>
              <a:t>.</a:t>
            </a:r>
            <a:endParaRPr lang="en-GB" sz="28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Char char="4"/>
            </a:pPr>
            <a:endParaRPr lang="en-GB" sz="2800" smtClean="0">
              <a:latin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28750" y="1643063"/>
            <a:ext cx="6715125" cy="1200150"/>
          </a:xfrm>
          <a:prstGeom prst="rect">
            <a:avLst/>
          </a:prstGeom>
          <a:solidFill>
            <a:srgbClr val="DCDC22"/>
          </a:solidFill>
          <a:ln w="19050">
            <a:solidFill>
              <a:schemeClr val="accent3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Calibri" pitchFamily="34" charset="0"/>
              </a:rPr>
              <a:t>There is no </a:t>
            </a:r>
            <a:r>
              <a:rPr lang="en-GB" b="1" dirty="0">
                <a:solidFill>
                  <a:srgbClr val="FF0000"/>
                </a:solidFill>
                <a:latin typeface="Calibri" pitchFamily="34" charset="0"/>
              </a:rPr>
              <a:t>“s”</a:t>
            </a:r>
            <a:r>
              <a:rPr lang="en-GB" b="1" dirty="0">
                <a:latin typeface="Calibri" pitchFamily="34" charset="0"/>
              </a:rPr>
              <a:t> in singular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Calibri" pitchFamily="34" charset="0"/>
              </a:rPr>
              <a:t>There is no </a:t>
            </a:r>
            <a:r>
              <a:rPr lang="en-GB" b="1" dirty="0">
                <a:solidFill>
                  <a:srgbClr val="FF0000"/>
                </a:solidFill>
                <a:latin typeface="Calibri" pitchFamily="34" charset="0"/>
              </a:rPr>
              <a:t>“do / does” </a:t>
            </a:r>
            <a:r>
              <a:rPr lang="en-GB" b="1" dirty="0">
                <a:latin typeface="Calibri" pitchFamily="34" charset="0"/>
              </a:rPr>
              <a:t>in the question</a:t>
            </a:r>
            <a:endParaRPr lang="en-GB" dirty="0"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Calibri" pitchFamily="34" charset="0"/>
              </a:rPr>
              <a:t>There is no </a:t>
            </a:r>
            <a:r>
              <a:rPr lang="en-GB" b="1" dirty="0">
                <a:solidFill>
                  <a:srgbClr val="FF0000"/>
                </a:solidFill>
                <a:latin typeface="Calibri" pitchFamily="34" charset="0"/>
              </a:rPr>
              <a:t>“don’t / doesn’t” </a:t>
            </a:r>
            <a:r>
              <a:rPr lang="en-GB" b="1" dirty="0">
                <a:latin typeface="Calibri" pitchFamily="34" charset="0"/>
              </a:rPr>
              <a:t>in the negative</a:t>
            </a: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4214813" y="3143250"/>
            <a:ext cx="1714500" cy="1588"/>
          </a:xfrm>
          <a:prstGeom prst="line">
            <a:avLst/>
          </a:prstGeom>
          <a:noFill/>
          <a:ln w="127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8 Conector recto"/>
          <p:cNvCxnSpPr>
            <a:cxnSpLocks noChangeShapeType="1"/>
          </p:cNvCxnSpPr>
          <p:nvPr/>
        </p:nvCxnSpPr>
        <p:spPr bwMode="auto">
          <a:xfrm>
            <a:off x="6072188" y="3143250"/>
            <a:ext cx="1714500" cy="1588"/>
          </a:xfrm>
          <a:prstGeom prst="line">
            <a:avLst/>
          </a:prstGeom>
          <a:noFill/>
          <a:ln w="127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9 Conector recto"/>
          <p:cNvCxnSpPr>
            <a:cxnSpLocks noChangeShapeType="1"/>
          </p:cNvCxnSpPr>
          <p:nvPr/>
        </p:nvCxnSpPr>
        <p:spPr bwMode="auto">
          <a:xfrm>
            <a:off x="1571625" y="4214813"/>
            <a:ext cx="5072063" cy="1587"/>
          </a:xfrm>
          <a:prstGeom prst="line">
            <a:avLst/>
          </a:prstGeom>
          <a:noFill/>
          <a:ln w="127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11 Conector recto"/>
          <p:cNvCxnSpPr>
            <a:cxnSpLocks noChangeShapeType="1"/>
          </p:cNvCxnSpPr>
          <p:nvPr/>
        </p:nvCxnSpPr>
        <p:spPr bwMode="auto">
          <a:xfrm>
            <a:off x="1571625" y="5214938"/>
            <a:ext cx="3643313" cy="1587"/>
          </a:xfrm>
          <a:prstGeom prst="line">
            <a:avLst/>
          </a:prstGeom>
          <a:noFill/>
          <a:ln w="127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76200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0000"/>
                </a:solidFill>
                <a:latin typeface="Calibri" panose="020F0502020204030204" pitchFamily="34" charset="0"/>
              </a:rPr>
              <a:t>Form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1000125" y="1643063"/>
            <a:ext cx="7772400" cy="4429125"/>
          </a:xfrm>
        </p:spPr>
        <p:txBody>
          <a:bodyPr/>
          <a:lstStyle/>
          <a:p>
            <a:pPr algn="ctr" eaLnBrk="1" hangingPunct="1">
              <a:buFont typeface="Monotype Sorts"/>
              <a:buNone/>
            </a:pPr>
            <a:r>
              <a:rPr lang="es-ES" sz="2400" smtClean="0">
                <a:latin typeface="Calibri" panose="020F0502020204030204" pitchFamily="34" charset="0"/>
              </a:rPr>
              <a:t>			</a:t>
            </a:r>
          </a:p>
          <a:p>
            <a:pPr eaLnBrk="1" hangingPunct="1">
              <a:buFont typeface="Monotype Sorts"/>
              <a:buNone/>
            </a:pPr>
            <a:endParaRPr lang="es-ES" sz="24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endParaRPr lang="es-ES" sz="24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r>
              <a:rPr lang="en-GB" sz="2400" smtClean="0">
                <a:latin typeface="Calibri" panose="020F0502020204030204" pitchFamily="34" charset="0"/>
              </a:rPr>
              <a:t>		to can  / caning            to must /musting	</a:t>
            </a:r>
          </a:p>
          <a:p>
            <a:pPr eaLnBrk="1" hangingPunct="1">
              <a:buFont typeface="Monotype Sorts"/>
              <a:buNone/>
            </a:pPr>
            <a:endParaRPr lang="en-GB" sz="24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endParaRPr lang="en-GB" sz="24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endParaRPr lang="en-GB" sz="24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r>
              <a:rPr lang="en-GB" sz="2400" smtClean="0">
                <a:latin typeface="Calibri" panose="020F0502020204030204" pitchFamily="34" charset="0"/>
              </a:rPr>
              <a:t>	She </a:t>
            </a:r>
            <a:r>
              <a:rPr lang="en-GB" sz="2400" b="1" i="1" smtClean="0">
                <a:solidFill>
                  <a:srgbClr val="FF0000"/>
                </a:solidFill>
                <a:latin typeface="Calibri" panose="020F0502020204030204" pitchFamily="34" charset="0"/>
              </a:rPr>
              <a:t>must</a:t>
            </a:r>
            <a:r>
              <a:rPr lang="en-GB" sz="2400" smtClean="0">
                <a:latin typeface="Calibri" panose="020F0502020204030204" pitchFamily="34" charset="0"/>
              </a:rPr>
              <a:t> study</a:t>
            </a:r>
            <a:r>
              <a:rPr lang="hr-HR" sz="2400" smtClean="0">
                <a:latin typeface="Calibri" panose="020F0502020204030204" pitchFamily="34" charset="0"/>
              </a:rPr>
              <a:t>.</a:t>
            </a:r>
            <a:endParaRPr lang="en-GB" sz="24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r>
              <a:rPr lang="es-ES" sz="2400" smtClean="0">
                <a:latin typeface="Calibri" panose="020F0502020204030204" pitchFamily="34" charset="0"/>
              </a:rPr>
              <a:t>	He </a:t>
            </a:r>
            <a:r>
              <a:rPr lang="en-GB" sz="2400" b="1" i="1" smtClean="0">
                <a:solidFill>
                  <a:srgbClr val="FF0000"/>
                </a:solidFill>
                <a:latin typeface="Calibri" panose="020F0502020204030204" pitchFamily="34" charset="0"/>
              </a:rPr>
              <a:t>could</a:t>
            </a:r>
            <a:r>
              <a:rPr lang="es-ES" sz="2400" smtClean="0">
                <a:latin typeface="Calibri" panose="020F0502020204030204" pitchFamily="34" charset="0"/>
              </a:rPr>
              <a:t> </a:t>
            </a:r>
            <a:r>
              <a:rPr lang="en-GB" sz="2400" smtClean="0">
                <a:latin typeface="Calibri" panose="020F0502020204030204" pitchFamily="34" charset="0"/>
              </a:rPr>
              <a:t>play</a:t>
            </a:r>
            <a:r>
              <a:rPr lang="es-ES" sz="2400" smtClean="0">
                <a:latin typeface="Calibri" panose="020F0502020204030204" pitchFamily="34" charset="0"/>
              </a:rPr>
              <a:t> </a:t>
            </a:r>
            <a:r>
              <a:rPr lang="en-GB" sz="2400" smtClean="0">
                <a:latin typeface="Calibri" panose="020F0502020204030204" pitchFamily="34" charset="0"/>
              </a:rPr>
              <a:t>football</a:t>
            </a:r>
            <a:r>
              <a:rPr lang="es-ES" sz="2400" smtClean="0">
                <a:latin typeface="Calibri" panose="020F0502020204030204" pitchFamily="34" charset="0"/>
              </a:rPr>
              <a:t> in </a:t>
            </a:r>
            <a:r>
              <a:rPr lang="en-GB" sz="2400" smtClean="0">
                <a:latin typeface="Calibri" panose="020F0502020204030204" pitchFamily="34" charset="0"/>
              </a:rPr>
              <a:t>his</a:t>
            </a:r>
            <a:r>
              <a:rPr lang="es-ES" sz="2400" smtClean="0">
                <a:latin typeface="Calibri" panose="020F0502020204030204" pitchFamily="34" charset="0"/>
              </a:rPr>
              <a:t> </a:t>
            </a:r>
            <a:r>
              <a:rPr lang="en-GB" sz="2400" smtClean="0">
                <a:latin typeface="Calibri" panose="020F0502020204030204" pitchFamily="34" charset="0"/>
              </a:rPr>
              <a:t>youth</a:t>
            </a:r>
            <a:r>
              <a:rPr lang="hr-HR" sz="2400" smtClean="0">
                <a:latin typeface="Calibri" panose="020F0502020204030204" pitchFamily="34" charset="0"/>
              </a:rPr>
              <a:t>.</a:t>
            </a:r>
            <a:r>
              <a:rPr lang="es-ES" sz="2400" smtClean="0">
                <a:latin typeface="Calibri" panose="020F0502020204030204" pitchFamily="34" charset="0"/>
              </a:rPr>
              <a:t> (general </a:t>
            </a:r>
            <a:r>
              <a:rPr lang="en-GB" sz="2400" smtClean="0">
                <a:latin typeface="Calibri" panose="020F0502020204030204" pitchFamily="34" charset="0"/>
              </a:rPr>
              <a:t>ability</a:t>
            </a:r>
            <a:r>
              <a:rPr lang="es-ES" sz="2400" smtClean="0">
                <a:latin typeface="Calibri" panose="020F0502020204030204" pitchFamily="34" charset="0"/>
              </a:rPr>
              <a:t>)</a:t>
            </a:r>
            <a:endParaRPr lang="hr-HR" sz="24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r>
              <a:rPr lang="hr-HR" sz="2400" smtClean="0">
                <a:latin typeface="Calibri" panose="020F0502020204030204" pitchFamily="34" charset="0"/>
              </a:rPr>
              <a:t>     </a:t>
            </a:r>
            <a:r>
              <a:rPr lang="en-GB" sz="2400" smtClean="0">
                <a:latin typeface="Calibri" panose="020F0502020204030204" pitchFamily="34" charset="0"/>
              </a:rPr>
              <a:t>We </a:t>
            </a:r>
            <a:r>
              <a:rPr lang="en-GB" sz="2400" b="1" i="1" smtClean="0">
                <a:solidFill>
                  <a:srgbClr val="FF0000"/>
                </a:solidFill>
                <a:latin typeface="Calibri" panose="020F0502020204030204" pitchFamily="34" charset="0"/>
              </a:rPr>
              <a:t>should</a:t>
            </a:r>
            <a:r>
              <a:rPr lang="en-GB" sz="2400" smtClean="0">
                <a:latin typeface="Calibri" panose="020F0502020204030204" pitchFamily="34" charset="0"/>
              </a:rPr>
              <a:t> have gone the other way</a:t>
            </a:r>
            <a:r>
              <a:rPr lang="hr-HR" sz="2400" smtClean="0">
                <a:latin typeface="Calibri" panose="020F0502020204030204" pitchFamily="34" charset="0"/>
              </a:rPr>
              <a:t>.</a:t>
            </a:r>
            <a:endParaRPr lang="es-ES" sz="2400" smtClean="0">
              <a:latin typeface="Calibri" panose="020F0502020204030204" pitchFamily="34" charset="0"/>
            </a:endParaRPr>
          </a:p>
          <a:p>
            <a:pPr eaLnBrk="1" hangingPunct="1">
              <a:buFont typeface="Monotype Sorts"/>
              <a:buNone/>
            </a:pPr>
            <a:endParaRPr lang="es-ES" sz="2400" smtClean="0">
              <a:latin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28750" y="1714500"/>
            <a:ext cx="6786563" cy="1200150"/>
          </a:xfrm>
          <a:prstGeom prst="rect">
            <a:avLst/>
          </a:prstGeom>
          <a:solidFill>
            <a:srgbClr val="E2D7D0"/>
          </a:solidFill>
          <a:ln>
            <a:solidFill>
              <a:schemeClr val="accent3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tx1">
                  <a:lumMod val="90000"/>
                  <a:lumOff val="10000"/>
                </a:schemeClr>
              </a:solidFill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Modal verbs </a:t>
            </a:r>
            <a:r>
              <a:rPr lang="en-GB" dirty="0">
                <a:latin typeface="Calibri" pitchFamily="34" charset="0"/>
              </a:rPr>
              <a:t>do not have </a:t>
            </a:r>
            <a:r>
              <a:rPr lang="en-GB" dirty="0">
                <a:solidFill>
                  <a:srgbClr val="0070C0"/>
                </a:solidFill>
                <a:latin typeface="Calibri" pitchFamily="34" charset="0"/>
              </a:rPr>
              <a:t>infinitives</a:t>
            </a:r>
            <a:r>
              <a:rPr lang="en-GB" dirty="0">
                <a:latin typeface="Calibri" pitchFamily="34" charset="0"/>
              </a:rPr>
              <a:t> or –</a:t>
            </a:r>
            <a:r>
              <a:rPr lang="en-GB" dirty="0">
                <a:solidFill>
                  <a:srgbClr val="0070C0"/>
                </a:solidFill>
                <a:latin typeface="Calibri" pitchFamily="34" charset="0"/>
              </a:rPr>
              <a:t>ing</a:t>
            </a:r>
            <a:r>
              <a:rPr lang="en-GB" dirty="0">
                <a:latin typeface="Calibri" pitchFamily="34" charset="0"/>
              </a:rPr>
              <a:t> forms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500188" y="3500438"/>
            <a:ext cx="6786562" cy="1200150"/>
          </a:xfrm>
          <a:prstGeom prst="rect">
            <a:avLst/>
          </a:prstGeom>
          <a:solidFill>
            <a:srgbClr val="E2D7D0"/>
          </a:solidFill>
          <a:ln>
            <a:solidFill>
              <a:schemeClr val="accent3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tx1">
                  <a:lumMod val="90000"/>
                  <a:lumOff val="10000"/>
                </a:schemeClr>
              </a:solidFill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Modal verbs </a:t>
            </a:r>
            <a:r>
              <a:rPr lang="en-GB" dirty="0">
                <a:latin typeface="Calibri" pitchFamily="34" charset="0"/>
              </a:rPr>
              <a:t>are followed by an infinitive </a:t>
            </a:r>
            <a:r>
              <a:rPr lang="en-GB" u="sng" dirty="0">
                <a:latin typeface="Calibri" pitchFamily="34" charset="0"/>
              </a:rPr>
              <a:t>without</a:t>
            </a:r>
            <a:r>
              <a:rPr lang="en-GB" dirty="0">
                <a:latin typeface="Calibri" pitchFamily="34" charset="0"/>
              </a:rPr>
              <a:t> </a:t>
            </a:r>
            <a:r>
              <a:rPr lang="en-GB" dirty="0">
                <a:solidFill>
                  <a:srgbClr val="0070C0"/>
                </a:solidFill>
                <a:latin typeface="Calibri" pitchFamily="34" charset="0"/>
              </a:rPr>
              <a:t>to</a:t>
            </a:r>
            <a:endParaRPr lang="en-GB" dirty="0"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Calibri" pitchFamily="34" charset="0"/>
            </a:endParaRPr>
          </a:p>
        </p:txBody>
      </p:sp>
      <p:cxnSp>
        <p:nvCxnSpPr>
          <p:cNvPr id="11" name="10 Conector recto"/>
          <p:cNvCxnSpPr>
            <a:cxnSpLocks noChangeShapeType="1"/>
          </p:cNvCxnSpPr>
          <p:nvPr/>
        </p:nvCxnSpPr>
        <p:spPr bwMode="auto">
          <a:xfrm>
            <a:off x="3071813" y="3214688"/>
            <a:ext cx="785812" cy="1587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11 Conector recto"/>
          <p:cNvCxnSpPr>
            <a:cxnSpLocks noChangeShapeType="1"/>
          </p:cNvCxnSpPr>
          <p:nvPr/>
        </p:nvCxnSpPr>
        <p:spPr bwMode="auto">
          <a:xfrm>
            <a:off x="5857875" y="3214688"/>
            <a:ext cx="1000125" cy="1587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20 Grupo"/>
          <p:cNvGrpSpPr>
            <a:grpSpLocks/>
          </p:cNvGrpSpPr>
          <p:nvPr/>
        </p:nvGrpSpPr>
        <p:grpSpPr bwMode="auto">
          <a:xfrm>
            <a:off x="4643438" y="3000375"/>
            <a:ext cx="357187" cy="428625"/>
            <a:chOff x="1928794" y="3000372"/>
            <a:chExt cx="357190" cy="428628"/>
          </a:xfrm>
        </p:grpSpPr>
        <p:cxnSp>
          <p:nvCxnSpPr>
            <p:cNvPr id="11276" name="14 Conector recto"/>
            <p:cNvCxnSpPr>
              <a:cxnSpLocks noChangeShapeType="1"/>
            </p:cNvCxnSpPr>
            <p:nvPr/>
          </p:nvCxnSpPr>
          <p:spPr bwMode="auto">
            <a:xfrm rot="5400000" flipH="1" flipV="1">
              <a:off x="1928794" y="3000372"/>
              <a:ext cx="357190" cy="35719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7" name="15 Conector recto"/>
            <p:cNvCxnSpPr>
              <a:cxnSpLocks noChangeShapeType="1"/>
            </p:cNvCxnSpPr>
            <p:nvPr/>
          </p:nvCxnSpPr>
          <p:spPr bwMode="auto">
            <a:xfrm rot="16200000" flipV="1">
              <a:off x="1928794" y="3071810"/>
              <a:ext cx="428628" cy="285752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21 Grupo"/>
          <p:cNvGrpSpPr>
            <a:grpSpLocks/>
          </p:cNvGrpSpPr>
          <p:nvPr/>
        </p:nvGrpSpPr>
        <p:grpSpPr bwMode="auto">
          <a:xfrm>
            <a:off x="2000250" y="3000375"/>
            <a:ext cx="357188" cy="428625"/>
            <a:chOff x="1928794" y="3000372"/>
            <a:chExt cx="357190" cy="428628"/>
          </a:xfrm>
        </p:grpSpPr>
        <p:cxnSp>
          <p:nvCxnSpPr>
            <p:cNvPr id="11274" name="22 Conector recto"/>
            <p:cNvCxnSpPr>
              <a:cxnSpLocks noChangeShapeType="1"/>
            </p:cNvCxnSpPr>
            <p:nvPr/>
          </p:nvCxnSpPr>
          <p:spPr bwMode="auto">
            <a:xfrm rot="5400000" flipH="1" flipV="1">
              <a:off x="1928794" y="3000372"/>
              <a:ext cx="357190" cy="35719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5" name="23 Conector recto"/>
            <p:cNvCxnSpPr>
              <a:cxnSpLocks noChangeShapeType="1"/>
            </p:cNvCxnSpPr>
            <p:nvPr/>
          </p:nvCxnSpPr>
          <p:spPr bwMode="auto">
            <a:xfrm rot="16200000" flipV="1">
              <a:off x="1928794" y="3071810"/>
              <a:ext cx="428628" cy="285752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>
          <a:xfrm>
            <a:off x="1066800" y="214313"/>
            <a:ext cx="7620000" cy="1071562"/>
          </a:xfrm>
        </p:spPr>
        <p:txBody>
          <a:bodyPr/>
          <a:lstStyle/>
          <a:p>
            <a:pPr eaLnBrk="1" hangingPunct="1"/>
            <a:r>
              <a:rPr lang="en-GB" b="1" smtClean="0">
                <a:solidFill>
                  <a:srgbClr val="FF0000"/>
                </a:solidFill>
                <a:latin typeface="Calibri" panose="020F0502020204030204" pitchFamily="34" charset="0"/>
              </a:rPr>
              <a:t>Form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285875" y="1785938"/>
            <a:ext cx="7072313" cy="1200150"/>
          </a:xfrm>
          <a:prstGeom prst="rect">
            <a:avLst/>
          </a:prstGeom>
          <a:solidFill>
            <a:srgbClr val="C6E7EC"/>
          </a:solidFill>
          <a:ln>
            <a:solidFill>
              <a:schemeClr val="accent3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b="1" dirty="0">
              <a:solidFill>
                <a:schemeClr val="tx1">
                  <a:lumMod val="90000"/>
                  <a:lumOff val="10000"/>
                </a:schemeClr>
              </a:solidFill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Modal verbs </a:t>
            </a:r>
            <a:r>
              <a:rPr lang="en-GB" dirty="0">
                <a:latin typeface="Calibri" pitchFamily="34" charset="0"/>
              </a:rPr>
              <a:t>do</a:t>
            </a:r>
            <a:r>
              <a:rPr lang="en-GB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GB" b="1" dirty="0">
                <a:solidFill>
                  <a:srgbClr val="C00000"/>
                </a:solidFill>
                <a:latin typeface="Calibri" pitchFamily="34" charset="0"/>
              </a:rPr>
              <a:t>not</a:t>
            </a:r>
            <a:r>
              <a:rPr lang="en-GB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GB" dirty="0">
                <a:latin typeface="Calibri" pitchFamily="34" charset="0"/>
              </a:rPr>
              <a:t>have </a:t>
            </a:r>
            <a:r>
              <a:rPr lang="en-GB" b="1" dirty="0">
                <a:solidFill>
                  <a:srgbClr val="C00000"/>
                </a:solidFill>
                <a:latin typeface="Calibri" pitchFamily="34" charset="0"/>
              </a:rPr>
              <a:t>all the tenses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Calibri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1285875" y="3286125"/>
            <a:ext cx="7072313" cy="1938338"/>
          </a:xfrm>
          <a:prstGeom prst="rect">
            <a:avLst/>
          </a:prstGeom>
          <a:solidFill>
            <a:srgbClr val="C6E7EC"/>
          </a:solidFill>
          <a:ln>
            <a:solidFill>
              <a:schemeClr val="accent3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itchFamily="34" charset="0"/>
              </a:rPr>
              <a:t>Many modals cannot be used with the past or the future tenses</a:t>
            </a:r>
            <a:endParaRPr lang="en-GB" dirty="0"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C00000"/>
                </a:solidFill>
                <a:latin typeface="Calibri" pitchFamily="34" charset="0"/>
              </a:rPr>
              <a:t>Can</a:t>
            </a:r>
            <a:r>
              <a:rPr lang="en-GB" dirty="0">
                <a:latin typeface="Calibri" pitchFamily="34" charset="0"/>
              </a:rPr>
              <a:t> </a:t>
            </a:r>
            <a:r>
              <a:rPr lang="hr-HR" dirty="0">
                <a:latin typeface="Calibri" pitchFamily="34" charset="0"/>
              </a:rPr>
              <a:t>- </a:t>
            </a:r>
            <a:r>
              <a:rPr lang="en-GB" b="1" dirty="0">
                <a:solidFill>
                  <a:srgbClr val="C00000"/>
                </a:solidFill>
                <a:latin typeface="Calibri" pitchFamily="34" charset="0"/>
              </a:rPr>
              <a:t>be able to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C00000"/>
                </a:solidFill>
                <a:latin typeface="Calibri" pitchFamily="34" charset="0"/>
              </a:rPr>
              <a:t>Must</a:t>
            </a:r>
            <a:r>
              <a:rPr lang="en-GB" b="1" dirty="0">
                <a:latin typeface="Calibri" pitchFamily="34" charset="0"/>
              </a:rPr>
              <a:t> </a:t>
            </a:r>
            <a:r>
              <a:rPr lang="hr-HR" b="1" dirty="0">
                <a:latin typeface="Calibri" pitchFamily="34" charset="0"/>
              </a:rPr>
              <a:t>-</a:t>
            </a:r>
            <a:r>
              <a:rPr lang="en-GB" b="1" dirty="0">
                <a:latin typeface="Calibri" pitchFamily="34" charset="0"/>
              </a:rPr>
              <a:t> </a:t>
            </a:r>
            <a:r>
              <a:rPr lang="en-GB" b="1" dirty="0">
                <a:solidFill>
                  <a:srgbClr val="C00000"/>
                </a:solidFill>
                <a:latin typeface="Calibri" pitchFamily="34" charset="0"/>
              </a:rPr>
              <a:t>have to</a:t>
            </a:r>
            <a:endParaRPr lang="en-GB" dirty="0">
              <a:solidFill>
                <a:srgbClr val="C00000"/>
              </a:solidFill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Calibri" pitchFamily="34" charset="0"/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1643063" y="5457825"/>
            <a:ext cx="65008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000" dirty="0">
                <a:latin typeface="Calibri" pitchFamily="34" charset="0"/>
              </a:rPr>
              <a:t>I </a:t>
            </a:r>
            <a:r>
              <a:rPr lang="hr-HR" sz="2000" b="1" dirty="0">
                <a:solidFill>
                  <a:srgbClr val="002060"/>
                </a:solidFill>
                <a:latin typeface="Calibri" pitchFamily="34" charset="0"/>
              </a:rPr>
              <a:t>can</a:t>
            </a:r>
            <a:r>
              <a:rPr lang="hr-HR" sz="2000" b="1" dirty="0">
                <a:latin typeface="Calibri" pitchFamily="34" charset="0"/>
              </a:rPr>
              <a:t> </a:t>
            </a:r>
            <a:r>
              <a:rPr lang="hr-HR" sz="2000" dirty="0">
                <a:latin typeface="Calibri" pitchFamily="34" charset="0"/>
              </a:rPr>
              <a:t>solve the problem. – I </a:t>
            </a:r>
            <a:r>
              <a:rPr lang="hr-HR" sz="2000" b="1" dirty="0">
                <a:solidFill>
                  <a:srgbClr val="002060"/>
                </a:solidFill>
                <a:latin typeface="Calibri" pitchFamily="34" charset="0"/>
              </a:rPr>
              <a:t>was able to</a:t>
            </a:r>
            <a:r>
              <a:rPr lang="hr-HR" sz="2000" dirty="0">
                <a:latin typeface="Calibri" pitchFamily="34" charset="0"/>
              </a:rPr>
              <a:t> solve the problem. </a:t>
            </a:r>
            <a:endParaRPr lang="en-GB" sz="2000" dirty="0">
              <a:latin typeface="+mn-lt"/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214438" y="5929313"/>
            <a:ext cx="74295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000" dirty="0">
                <a:latin typeface="Calibri" pitchFamily="34" charset="0"/>
              </a:rPr>
              <a:t>        </a:t>
            </a:r>
            <a:r>
              <a:rPr lang="en-GB" sz="2000" dirty="0">
                <a:latin typeface="Calibri" pitchFamily="34" charset="0"/>
              </a:rPr>
              <a:t>You  </a:t>
            </a:r>
            <a:r>
              <a:rPr lang="hr-HR" sz="2000" b="1" dirty="0">
                <a:solidFill>
                  <a:srgbClr val="002060"/>
                </a:solidFill>
                <a:latin typeface="Calibri" pitchFamily="34" charset="0"/>
              </a:rPr>
              <a:t>must</a:t>
            </a:r>
            <a:r>
              <a:rPr lang="en-GB" sz="2000" b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GB" sz="2000" dirty="0">
                <a:latin typeface="Calibri" pitchFamily="34" charset="0"/>
              </a:rPr>
              <a:t>come early</a:t>
            </a:r>
            <a:r>
              <a:rPr lang="hr-HR" sz="2000" dirty="0">
                <a:latin typeface="Calibri" pitchFamily="34" charset="0"/>
              </a:rPr>
              <a:t>. – You</a:t>
            </a:r>
            <a:r>
              <a:rPr lang="hr-HR" sz="2000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hr-HR" sz="2000" b="1" dirty="0">
                <a:solidFill>
                  <a:srgbClr val="002060"/>
                </a:solidFill>
                <a:latin typeface="Calibri" pitchFamily="34" charset="0"/>
              </a:rPr>
              <a:t>had to </a:t>
            </a:r>
            <a:r>
              <a:rPr lang="hr-HR" sz="2000" dirty="0">
                <a:latin typeface="Calibri" pitchFamily="34" charset="0"/>
              </a:rPr>
              <a:t>come early yesterday. </a:t>
            </a:r>
            <a:endParaRPr lang="en-GB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7" grpId="0"/>
      <p:bldP spid="28" grpId="0"/>
    </p:bldLst>
  </p:timing>
</p:sld>
</file>

<file path=ppt/theme/theme1.xml><?xml version="1.0" encoding="utf-8"?>
<a:theme xmlns:a="http://schemas.openxmlformats.org/drawingml/2006/main" name="Cuaderno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adern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aderno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aderno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aderno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presentaciones\Cuaderno.pot</Template>
  <TotalTime>384</TotalTime>
  <Words>822</Words>
  <Application>Microsoft Office PowerPoint</Application>
  <PresentationFormat>On-screen Show (4:3)</PresentationFormat>
  <Paragraphs>270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Times New Roman</vt:lpstr>
      <vt:lpstr>Arial</vt:lpstr>
      <vt:lpstr>Calibri</vt:lpstr>
      <vt:lpstr>Monotype Sorts</vt:lpstr>
      <vt:lpstr>Wingdings</vt:lpstr>
      <vt:lpstr>PMingLiU</vt:lpstr>
      <vt:lpstr>Cuaderno</vt:lpstr>
      <vt:lpstr>PowerPoint Presentation</vt:lpstr>
      <vt:lpstr>MODAL VERBS</vt:lpstr>
      <vt:lpstr>WHAT ARE MODAL VERBS?</vt:lpstr>
      <vt:lpstr>PowerPoint Presentation</vt:lpstr>
      <vt:lpstr>Structure of Modal Verbs</vt:lpstr>
      <vt:lpstr>How do we use modals?</vt:lpstr>
      <vt:lpstr>Form</vt:lpstr>
      <vt:lpstr>Form</vt:lpstr>
      <vt:lpstr>Form</vt:lpstr>
      <vt:lpstr>Modals in the Past</vt:lpstr>
      <vt:lpstr>CAN</vt:lpstr>
      <vt:lpstr>COULD</vt:lpstr>
      <vt:lpstr>SHALL</vt:lpstr>
      <vt:lpstr>WILL</vt:lpstr>
      <vt:lpstr>WOULD</vt:lpstr>
      <vt:lpstr>SHOULD</vt:lpstr>
      <vt:lpstr>MUST and HAVE TO</vt:lpstr>
      <vt:lpstr>MAY</vt:lpstr>
      <vt:lpstr>MIGHT</vt:lpstr>
      <vt:lpstr> Exercise: Use an appropriate modal verb in each sentence. </vt:lpstr>
      <vt:lpstr>Practise</vt:lpstr>
      <vt:lpstr>Practise</vt:lpstr>
      <vt:lpstr>Practise</vt:lpstr>
      <vt:lpstr>More practice</vt:lpstr>
      <vt:lpstr>Use your imagination</vt:lpstr>
      <vt:lpstr>Possible answers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Usuario</dc:creator>
  <cp:lastModifiedBy>English Academy</cp:lastModifiedBy>
  <cp:revision>12</cp:revision>
  <cp:lastPrinted>1601-01-01T00:00:00Z</cp:lastPrinted>
  <dcterms:created xsi:type="dcterms:W3CDTF">2004-09-22T20:16:40Z</dcterms:created>
  <dcterms:modified xsi:type="dcterms:W3CDTF">2019-06-13T01:41:57Z</dcterms:modified>
</cp:coreProperties>
</file>