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8" r:id="rId3"/>
    <p:sldId id="270" r:id="rId4"/>
    <p:sldId id="280" r:id="rId5"/>
    <p:sldId id="281" r:id="rId6"/>
    <p:sldId id="279" r:id="rId7"/>
    <p:sldId id="282" r:id="rId8"/>
    <p:sldId id="283" r:id="rId9"/>
    <p:sldId id="284" r:id="rId10"/>
    <p:sldId id="286" r:id="rId11"/>
    <p:sldId id="259" r:id="rId12"/>
    <p:sldId id="28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C16"/>
    <a:srgbClr val="00A1DA"/>
    <a:srgbClr val="00D200"/>
    <a:srgbClr val="00FF00"/>
    <a:srgbClr val="00CC99"/>
    <a:srgbClr val="69881A"/>
    <a:srgbClr val="FFCC00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8657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  <p:guide pos="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algn="l" defTabSz="914400">
              <a:buNone/>
            </a:pPr>
            <a:r>
              <a:rPr lang="es-ES_tradnl" sz="1200" b="1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Movimiento</a:t>
            </a:r>
          </a:p>
          <a:p>
            <a:pPr marL="0" algn="l" defTabSz="914400">
              <a:buNone/>
            </a:pP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(Básico)</a:t>
            </a:r>
          </a:p>
          <a:p>
            <a:pPr marL="0" algn="l" defTabSz="914400">
              <a:buNone/>
            </a:pPr>
            <a:endParaRPr lang="es-ES_tradnl" noProof="1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200" b="1" i="0" u="none" strike="noStrike" cap="none" spc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Nota:</a:t>
            </a:r>
            <a:r>
              <a:rPr lang="es-ES_tradnl" sz="1200" b="1" i="0" u="none" strike="noStrike" cap="non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u="none" strike="noStrike" cap="none" spc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esta plantilla de vídeo está optimizada para Microsoft PowerPoint 2010.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u="none" strike="noStrike" cap="none" spc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PowerPoint 2007, los elementos de vídeo se reproducirán, pero el contenido que se superponga a las barras de vídeo aparecerá cubierto por el vídeo en el modo de presentación.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s-ES_tradnl" sz="1200" b="0" i="0" u="none" strike="noStrike" cap="none" spc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En PowerPoint 2003, el vídeo no se reproducirá, pero el marco de póster de los vídeos se conservará como imágenes estáticas.</a:t>
            </a:r>
            <a:r>
              <a:rPr lang="es-ES_tradnl" sz="1200" b="0" i="0" u="none" strike="noStrike" cap="none" spc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/>
            </a:r>
            <a:b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endParaRPr lang="es-ES_tradnl" sz="1200" b="0" i="0" noProof="1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El v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ídeo: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Se reproduce automáticamente tras cada transición de diapositiva.</a:t>
            </a:r>
          </a:p>
          <a:p>
            <a:pPr marL="685800" marR="0" lvl="1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Tiene una duración de 15 segundos.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Entra en bucle para una reproducción infinita.</a:t>
            </a:r>
            <a:b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endParaRPr lang="es-ES_tradnl" sz="1200" b="0" i="0" baseline="0" noProof="1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agregar diapositivas o modificar el diseño: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Para agregar una nueva diapositiva, 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e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, haga clic en la flecha situada debajo de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Nueva diapositiva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y, a continuación,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Tema de fondo en movimiento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seleccione el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diseño</a:t>
            </a:r>
            <a:r>
              <a:rPr lang="es-ES_tradnl" sz="1200" b="0" i="0" noProof="1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 deseado.</a:t>
            </a:r>
          </a:p>
          <a:p>
            <a:pPr marL="685800" lvl="1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Para modificar el diseño de una diapositiva existente, e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n la ficha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Inicio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en el grupo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Diapositivas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, haga clic en </a:t>
            </a:r>
            <a:r>
              <a:rPr lang="es-ES_tradnl" sz="1200" b="1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Diseño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y, a continuación, seleccione el</a:t>
            </a: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diseño</a:t>
            </a:r>
            <a: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 deseado.</a:t>
            </a:r>
            <a:br>
              <a:rPr lang="es-ES_tradnl" sz="1200" b="0" i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endParaRPr lang="es-ES_tradnl" sz="1200" b="0" i="0" noProof="1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228600" indent="-228600" algn="l" defTabSz="914400">
              <a:buFont typeface="Calibri"/>
              <a:buAutoNum type="arabicPeriod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Otros elementos animados:</a:t>
            </a:r>
          </a:p>
          <a:p>
            <a:pPr marL="685800" lvl="1" indent="-228600" algn="l" defTabSz="914400">
              <a:buClr>
                <a:schemeClr val="tx1"/>
              </a:buClr>
              <a:buFont typeface="Arial"/>
              <a:buChar char="•"/>
            </a:pPr>
            <a:r>
              <a:rPr lang="es-ES_tradnl" sz="1200" b="0" i="0" baseline="0" noProof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Los elementos animados que inserte se iniciarán después de la transición de la diapositiva y tras iniciar el vídeo de fondo.</a:t>
            </a:r>
          </a:p>
          <a:p>
            <a:pPr marL="228600" indent="-228600" algn="l" defTabSz="914400">
              <a:buFont typeface="Calibri"/>
              <a:buAutoNum type="arabicPeriod"/>
            </a:pPr>
            <a:endParaRPr lang="es-ES_tradnl" noProof="1" smtClean="0"/>
          </a:p>
          <a:p>
            <a:pPr marL="0" algn="l" defTabSz="914400">
              <a:buNone/>
            </a:pPr>
            <a:endParaRPr lang="es-ES_tradnl" noProof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49C13A5-511F-4D4F-B778-6AB878583413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91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9FCA399-8879-45CA-8AF5-689E20F02446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9FCA399-8879-45CA-8AF5-689E20F02446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58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9FCA399-8879-45CA-8AF5-689E20F02446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3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8118" y="1894284"/>
            <a:ext cx="8955881" cy="3256992"/>
          </a:xfrm>
          <a:prstGeom prst="rect">
            <a:avLst/>
          </a:prstGeom>
          <a:ln>
            <a:noFill/>
          </a:ln>
          <a:effectLst>
            <a:outerShdw blurRad="190500" dist="63500" dir="15600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744" y="1753292"/>
            <a:ext cx="7582198" cy="1927753"/>
          </a:xfrm>
        </p:spPr>
        <p:txBody>
          <a:bodyPr lIns="0" tIns="0" rIns="0" bIns="0" anchor="b"/>
          <a:lstStyle>
            <a:lvl1pPr algn="ctr"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3721252"/>
            <a:ext cx="7582198" cy="1377404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918482" y="2799525"/>
            <a:ext cx="3260786" cy="1440148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5/17/2015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613140"/>
            <a:ext cx="8664497" cy="494377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59125" y="163128"/>
            <a:ext cx="8239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23310"/>
            <a:ext cx="9144000" cy="21401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05" y="4406900"/>
            <a:ext cx="68373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05" y="3579541"/>
            <a:ext cx="6837363" cy="827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1051350" y="3854274"/>
            <a:ext cx="3739658" cy="1669909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6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6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27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21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42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8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88C8-EBA2-4BF7-83E9-999E343168B8}" type="datetime1">
              <a:rPr lang="en-US" smtClean="0"/>
              <a:pPr>
                <a:defRPr/>
              </a:pPr>
              <a:t>5/17/2015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media" Target="../media/media1.wmv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xagon BG.wmv">
            <a:hlinkClick r:id="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2854" y="163128"/>
            <a:ext cx="8146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083" y="1625600"/>
            <a:ext cx="8664497" cy="493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0" r:id="rId9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Impersonal Passive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_tradnl" b="0" i="0" noProof="1" smtClean="0">
                <a:solidFill>
                  <a:schemeClr val="bg1">
                    <a:lumMod val="95000"/>
                  </a:schemeClr>
                </a:solidFill>
              </a:rPr>
              <a:t>Upper Intermediate</a:t>
            </a:r>
          </a:p>
          <a:p>
            <a:pPr marL="0" indent="0" algn="ctr">
              <a:buNone/>
            </a:pPr>
            <a:r>
              <a:rPr lang="es-ES_tradnl" noProof="1" smtClean="0"/>
              <a:t>4.2</a:t>
            </a:r>
            <a:endParaRPr lang="es-ES_tradnl" b="0" i="0" noProof="1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384739">
            <a:off x="616020" y="1798930"/>
            <a:ext cx="79504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 defTabSz="914400">
              <a:buFont typeface="Arial" panose="020B0604020202020204" pitchFamily="34" charset="0"/>
              <a:buChar char="•"/>
            </a:pPr>
            <a:endParaRPr lang="es-ES_tradnl" sz="2800" b="1" i="0" spc="300" noProof="1" smtClean="0">
              <a:solidFill>
                <a:srgbClr val="FFFFFF"/>
              </a:solidFill>
              <a:latin typeface="Arial Black"/>
            </a:endParaRPr>
          </a:p>
          <a:p>
            <a:pPr marL="685800" indent="-685800" algn="ctr" defTabSz="914400">
              <a:buFont typeface="Arial" panose="020B0604020202020204" pitchFamily="34" charset="0"/>
              <a:buChar char="•"/>
            </a:pPr>
            <a:r>
              <a:rPr lang="es-ES_tradnl" sz="3200" b="1" spc="300" noProof="1" smtClean="0">
                <a:solidFill>
                  <a:srgbClr val="FFFFFF"/>
                </a:solidFill>
                <a:latin typeface="Arial Black"/>
              </a:rPr>
              <a:t>T</a:t>
            </a:r>
            <a:r>
              <a:rPr lang="es-ES_tradnl" sz="3200" b="1" i="0" spc="300" noProof="1" smtClean="0">
                <a:solidFill>
                  <a:srgbClr val="FFFFFF"/>
                </a:solidFill>
                <a:latin typeface="Arial Black"/>
              </a:rPr>
              <a:t>he impersonal passive is formed with </a:t>
            </a:r>
          </a:p>
          <a:p>
            <a:pPr algn="ctr" defTabSz="914400"/>
            <a:r>
              <a:rPr lang="es-ES_tradnl" sz="3200" b="1" i="1" spc="300" noProof="1">
                <a:solidFill>
                  <a:schemeClr val="bg1"/>
                </a:solidFill>
                <a:latin typeface="Arial Black"/>
              </a:rPr>
              <a:t>i</a:t>
            </a:r>
            <a:r>
              <a:rPr lang="es-ES_tradnl" sz="3200" b="1" i="1" spc="300" noProof="1" smtClean="0">
                <a:solidFill>
                  <a:schemeClr val="bg1"/>
                </a:solidFill>
                <a:latin typeface="Arial Black"/>
              </a:rPr>
              <a:t>t + the passive voice</a:t>
            </a:r>
            <a:endParaRPr lang="es-ES_tradnl" sz="3200" b="1" i="1" spc="300" noProof="1" smtClean="0">
              <a:solidFill>
                <a:schemeClr val="bg1"/>
              </a:solidFill>
              <a:latin typeface="Arial Black"/>
            </a:endParaRPr>
          </a:p>
          <a:p>
            <a:pPr marL="685800" indent="-685800" algn="ctr" defTabSz="914400">
              <a:buFont typeface="Arial" panose="020B0604020202020204" pitchFamily="34" charset="0"/>
              <a:buChar char="•"/>
            </a:pPr>
            <a:endParaRPr lang="es-ES_tradnl" sz="2800" b="1" spc="300" noProof="1" smtClean="0">
              <a:solidFill>
                <a:srgbClr val="FFFFFF"/>
              </a:solidFill>
              <a:latin typeface="Arial Black"/>
            </a:endParaRPr>
          </a:p>
          <a:p>
            <a:pPr algn="ctr" defTabSz="914400">
              <a:buNone/>
            </a:pPr>
            <a:endParaRPr lang="es-ES_tradnl" sz="4800" b="1" i="0" spc="300" noProof="1" smtClean="0">
              <a:solidFill>
                <a:srgbClr val="FFFFFF"/>
              </a:solidFill>
              <a:latin typeface="Arial Blac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384739">
            <a:off x="616020" y="2014373"/>
            <a:ext cx="79504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 defTabSz="914400">
              <a:buFont typeface="Arial" panose="020B0604020202020204" pitchFamily="34" charset="0"/>
              <a:buChar char="•"/>
            </a:pPr>
            <a:endParaRPr lang="es-ES_tradnl" sz="2800" b="1" spc="300" noProof="1" smtClean="0">
              <a:solidFill>
                <a:srgbClr val="FFFFFF"/>
              </a:solidFill>
              <a:latin typeface="Arial Black"/>
            </a:endParaRPr>
          </a:p>
          <a:p>
            <a:pPr marL="685800" indent="-685800" algn="ctr" defTabSz="914400">
              <a:buFont typeface="Arial" panose="020B0604020202020204" pitchFamily="34" charset="0"/>
              <a:buChar char="•"/>
            </a:pPr>
            <a:r>
              <a:rPr lang="es-ES_tradnl" sz="3200" b="1" spc="300" noProof="1" smtClean="0">
                <a:solidFill>
                  <a:srgbClr val="FFFFFF"/>
                </a:solidFill>
                <a:latin typeface="Arial Black"/>
              </a:rPr>
              <a:t>The impersonal passive is often used in written and academic English.</a:t>
            </a:r>
            <a:endParaRPr lang="es-ES_tradnl" sz="3200" b="1" i="0" spc="300" noProof="1" smtClean="0">
              <a:solidFill>
                <a:srgbClr val="FFFFFF"/>
              </a:solidFill>
              <a:latin typeface="Arial Black"/>
            </a:endParaRPr>
          </a:p>
          <a:p>
            <a:pPr algn="ctr" defTabSz="914400">
              <a:buNone/>
            </a:pPr>
            <a:endParaRPr lang="es-ES_tradnl" sz="4800" b="1" i="0" spc="300" noProof="1" smtClean="0">
              <a:solidFill>
                <a:srgbClr val="FFFFFF"/>
              </a:solidFill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961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1143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s-ES_tradnl" noProof="1" smtClean="0"/>
              <a:t>First, l</a:t>
            </a:r>
            <a:r>
              <a:rPr lang="es-ES_tradnl" sz="4000" b="1" i="0" noProof="1" smtClean="0">
                <a:solidFill>
                  <a:schemeClr val="bg1"/>
                </a:solidFill>
                <a:ea typeface="+mj-ea"/>
                <a:cs typeface="+mj-cs"/>
              </a:rPr>
              <a:t>et’s review the use of the passive voice:</a:t>
            </a:r>
            <a:endParaRPr lang="es-ES_tradnl" sz="4000" b="1" i="0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US" noProof="1" smtClean="0"/>
          </a:p>
          <a:p>
            <a:pPr marL="347472" indent="-347472">
              <a:buClr>
                <a:schemeClr val="tx1"/>
              </a:buClr>
            </a:pPr>
            <a:r>
              <a:rPr lang="en-US" sz="2400" noProof="1"/>
              <a:t>Passive voice is used when the focus is on the action. It is not important or not known, however, who or what is performing </a:t>
            </a:r>
            <a:r>
              <a:rPr lang="en-US" sz="2400" noProof="1"/>
              <a:t>the </a:t>
            </a:r>
            <a:r>
              <a:rPr lang="en-US" sz="2400" noProof="1" smtClean="0"/>
              <a:t>action. Example</a:t>
            </a:r>
            <a:r>
              <a:rPr lang="en-US" sz="2400" noProof="1"/>
              <a:t>: </a:t>
            </a:r>
            <a:endParaRPr lang="en-US" sz="2400" noProof="1" smtClean="0"/>
          </a:p>
          <a:p>
            <a:pPr marL="747522" lvl="1" indent="-347472" algn="ctr">
              <a:buClr>
                <a:schemeClr val="tx1"/>
              </a:buClr>
            </a:pPr>
            <a:r>
              <a:rPr lang="en-US" b="1" i="1" noProof="1" smtClean="0">
                <a:solidFill>
                  <a:srgbClr val="1E8C16"/>
                </a:solidFill>
              </a:rPr>
              <a:t>A </a:t>
            </a:r>
            <a:r>
              <a:rPr lang="en-US" b="1" i="1" noProof="1">
                <a:solidFill>
                  <a:srgbClr val="1E8C16"/>
                </a:solidFill>
              </a:rPr>
              <a:t>letter was </a:t>
            </a:r>
            <a:r>
              <a:rPr lang="en-US" b="1" i="1" noProof="1">
                <a:solidFill>
                  <a:srgbClr val="1E8C16"/>
                </a:solidFill>
              </a:rPr>
              <a:t>written</a:t>
            </a:r>
            <a:r>
              <a:rPr lang="en-US" b="1" i="1" noProof="1" smtClean="0">
                <a:solidFill>
                  <a:srgbClr val="1E8C16"/>
                </a:solidFill>
              </a:rPr>
              <a:t>.</a:t>
            </a:r>
            <a:endParaRPr lang="en-US" b="1" i="1" noProof="1">
              <a:solidFill>
                <a:srgbClr val="1E8C16"/>
              </a:solidFill>
            </a:endParaRPr>
          </a:p>
          <a:p>
            <a:pPr marL="347472" indent="-347472">
              <a:buClr>
                <a:schemeClr val="tx1"/>
              </a:buClr>
            </a:pPr>
            <a:r>
              <a:rPr lang="en-US" sz="2400" noProof="1" smtClean="0"/>
              <a:t>The </a:t>
            </a:r>
            <a:r>
              <a:rPr lang="en-US" sz="2400" noProof="1"/>
              <a:t>focus, here, is on the fact that a letter was written. We don't know, however, who wrote </a:t>
            </a:r>
            <a:r>
              <a:rPr lang="en-US" sz="2400" noProof="1"/>
              <a:t>it</a:t>
            </a:r>
            <a:r>
              <a:rPr lang="en-US" sz="2400" noProof="1" smtClean="0"/>
              <a:t>.</a:t>
            </a:r>
          </a:p>
          <a:p>
            <a:pPr marL="347472" indent="-347472">
              <a:buClr>
                <a:schemeClr val="tx1"/>
              </a:buClr>
            </a:pPr>
            <a:endParaRPr lang="en-US" sz="2400" noProof="1" smtClean="0"/>
          </a:p>
          <a:p>
            <a:pPr marL="347472" indent="-347472">
              <a:buClr>
                <a:schemeClr val="tx1"/>
              </a:buClr>
            </a:pPr>
            <a:r>
              <a:rPr lang="en-US" sz="2400" noProof="1" smtClean="0"/>
              <a:t>Sometimes </a:t>
            </a:r>
            <a:r>
              <a:rPr lang="en-US" sz="2400" noProof="1"/>
              <a:t>a statement in passive is more polite than active voice, as the following </a:t>
            </a:r>
            <a:r>
              <a:rPr lang="en-US" sz="2400" noProof="1"/>
              <a:t>example </a:t>
            </a:r>
            <a:r>
              <a:rPr lang="en-US" sz="2400" noProof="1" smtClean="0"/>
              <a:t>shows: </a:t>
            </a:r>
          </a:p>
          <a:p>
            <a:pPr marL="747522" lvl="1" indent="-347472" algn="ctr">
              <a:buClr>
                <a:schemeClr val="tx1"/>
              </a:buClr>
            </a:pPr>
            <a:r>
              <a:rPr lang="en-US" noProof="1" smtClean="0">
                <a:solidFill>
                  <a:srgbClr val="1E8C16"/>
                </a:solidFill>
              </a:rPr>
              <a:t> </a:t>
            </a:r>
            <a:r>
              <a:rPr lang="en-US" b="1" i="1" noProof="1">
                <a:solidFill>
                  <a:srgbClr val="1E8C16"/>
                </a:solidFill>
              </a:rPr>
              <a:t>A vase was broken.</a:t>
            </a:r>
          </a:p>
          <a:p>
            <a:pPr marL="347472" indent="-347472">
              <a:buClr>
                <a:schemeClr val="tx1"/>
              </a:buClr>
            </a:pPr>
            <a:r>
              <a:rPr lang="en-US" sz="2400" noProof="1" smtClean="0"/>
              <a:t>The focus</a:t>
            </a:r>
            <a:r>
              <a:rPr lang="en-US" sz="2400" noProof="1"/>
              <a:t>, here, is on the fact that a vase was broken, but we don't blame anyone. Compare this to: "You broke the </a:t>
            </a:r>
            <a:r>
              <a:rPr lang="en-US" sz="2400" noProof="1"/>
              <a:t>vase</a:t>
            </a:r>
            <a:r>
              <a:rPr lang="en-US" sz="2400" noProof="1" smtClean="0"/>
              <a:t>."</a:t>
            </a:r>
            <a:endParaRPr lang="es-ES_tradnl" sz="2400" b="0" i="0" noProof="1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928300"/>
              </p:ext>
            </p:extLst>
          </p:nvPr>
        </p:nvGraphicFramePr>
        <p:xfrm>
          <a:off x="1339402" y="1848631"/>
          <a:ext cx="6387923" cy="365760"/>
        </p:xfrm>
        <a:graphic>
          <a:graphicData uri="http://schemas.openxmlformats.org/drawingml/2006/table">
            <a:tbl>
              <a:tblPr/>
              <a:tblGrid>
                <a:gridCol w="6387923"/>
              </a:tblGrid>
              <a:tr h="361150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smtClean="0">
                          <a:effectLst/>
                        </a:rPr>
                        <a:t>Subject + the appropriate form of </a:t>
                      </a:r>
                      <a:r>
                        <a:rPr lang="en-US" b="1" i="1" dirty="0" smtClean="0">
                          <a:effectLst/>
                        </a:rPr>
                        <a:t>to be</a:t>
                      </a:r>
                      <a:r>
                        <a:rPr lang="en-US" b="1" dirty="0" smtClean="0">
                          <a:effectLst/>
                        </a:rPr>
                        <a:t> + Past Participle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of the Passive Voice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759125" y="2432346"/>
            <a:ext cx="7521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NOTE: The appropriate form of to be = To be is put </a:t>
            </a:r>
            <a:r>
              <a:rPr lang="en-US" sz="2000" dirty="0" smtClean="0">
                <a:latin typeface="+mj-lt"/>
              </a:rPr>
              <a:t>in the tense </a:t>
            </a:r>
            <a:r>
              <a:rPr lang="en-US" sz="2000" dirty="0">
                <a:latin typeface="+mj-lt"/>
              </a:rPr>
              <a:t>of the active voice main verb.</a:t>
            </a:r>
          </a:p>
          <a:p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When rewriting active sentences in passive voice, note the following: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1. The </a:t>
            </a:r>
            <a:r>
              <a:rPr lang="en-US" sz="2000" dirty="0">
                <a:latin typeface="+mj-lt"/>
              </a:rPr>
              <a:t>object of the active sentence becomes the subject of the passive sentence.</a:t>
            </a:r>
          </a:p>
          <a:p>
            <a:r>
              <a:rPr lang="en-US" sz="2000" dirty="0" smtClean="0">
                <a:latin typeface="+mj-lt"/>
              </a:rPr>
              <a:t>2. The </a:t>
            </a:r>
            <a:r>
              <a:rPr lang="en-US" sz="2000" dirty="0">
                <a:latin typeface="+mj-lt"/>
              </a:rPr>
              <a:t>form of the verb is the appropriate form of to be (the tense of the active voice main verb) + the past participle.</a:t>
            </a:r>
          </a:p>
          <a:p>
            <a:r>
              <a:rPr lang="en-US" sz="2000" dirty="0" smtClean="0">
                <a:latin typeface="+mj-lt"/>
              </a:rPr>
              <a:t>3.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The subject of the active sentence becomes the object of the passive sentence (or is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dropped).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903650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</p:nvPr>
        </p:nvGraphicFramePr>
        <p:xfrm>
          <a:off x="301625" y="3215957"/>
          <a:ext cx="8664576" cy="1737360"/>
        </p:xfrm>
        <a:graphic>
          <a:graphicData uri="http://schemas.openxmlformats.org/drawingml/2006/table">
            <a:tbl>
              <a:tblPr/>
              <a:tblGrid>
                <a:gridCol w="2166144"/>
                <a:gridCol w="2166144"/>
                <a:gridCol w="2166144"/>
                <a:gridCol w="2166144"/>
              </a:tblGrid>
              <a:tr h="365760">
                <a:tc rowSpan="2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BFBFB"/>
                          </a:solidFill>
                          <a:effectLst/>
                        </a:rPr>
                        <a:t>Active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Nancy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makes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tea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BFBFB"/>
                          </a:solidFill>
                          <a:effectLst/>
                        </a:rPr>
                        <a:t>subject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BFBFB"/>
                          </a:solidFill>
                          <a:effectLst/>
                        </a:rPr>
                        <a:t>verb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BFBFB"/>
                          </a:solidFill>
                          <a:effectLst/>
                        </a:rPr>
                        <a:t>object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00"/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BFBFB"/>
                          </a:solidFill>
                          <a:effectLst/>
                        </a:rPr>
                        <a:t>Passive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Tea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is made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(by Nancy)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BFBFB"/>
                          </a:solidFill>
                          <a:effectLst/>
                        </a:rPr>
                        <a:t>object becoming subject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BFBFB"/>
                          </a:solidFill>
                          <a:effectLst/>
                        </a:rPr>
                        <a:t>verb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BFBFB"/>
                          </a:solidFill>
                          <a:effectLst/>
                        </a:rPr>
                        <a:t>subject becoming object or is dropped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3300"/>
                    </a:solidFill>
                  </a:tcPr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3944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5108" y="2422993"/>
            <a:ext cx="7582198" cy="1927753"/>
          </a:xfrm>
        </p:spPr>
        <p:txBody>
          <a:bodyPr/>
          <a:lstStyle/>
          <a:p>
            <a:r>
              <a:rPr lang="en-US" dirty="0" smtClean="0"/>
              <a:t>Ready for the</a:t>
            </a:r>
            <a:br>
              <a:rPr lang="en-US" dirty="0" smtClean="0"/>
            </a:br>
            <a:r>
              <a:rPr lang="en-US" dirty="0" smtClean="0"/>
              <a:t> Impersonal Passive </a:t>
            </a:r>
            <a:r>
              <a:rPr lang="en-US" dirty="0"/>
              <a:t>V</a:t>
            </a:r>
            <a:r>
              <a:rPr lang="en-US" dirty="0" smtClean="0"/>
              <a:t>oice?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7389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1E8C16"/>
                </a:solidFill>
              </a:rPr>
              <a:t>They say that the planet is in danger</a:t>
            </a:r>
            <a:r>
              <a:rPr lang="en-US" b="1" i="1" dirty="0" smtClean="0">
                <a:solidFill>
                  <a:srgbClr val="1E8C16"/>
                </a:solidFill>
              </a:rPr>
              <a:t>.</a:t>
            </a:r>
          </a:p>
          <a:p>
            <a:pPr marL="0" indent="0" algn="ctr">
              <a:buNone/>
            </a:pPr>
            <a:endParaRPr lang="en-US" b="1" i="1" dirty="0">
              <a:solidFill>
                <a:srgbClr val="1E8C16"/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rgbClr val="1E8C16"/>
                </a:solidFill>
              </a:rPr>
              <a:t>It is said that the planet is in danger.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type of passive is called </a:t>
            </a:r>
            <a:r>
              <a:rPr lang="en-US" b="1" dirty="0">
                <a:solidFill>
                  <a:srgbClr val="1E8C16"/>
                </a:solidFill>
              </a:rPr>
              <a:t>impersonal</a:t>
            </a:r>
            <a:r>
              <a:rPr lang="en-US" dirty="0"/>
              <a:t> because we use the impersonal form "it is..."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only possible with verbs of perception </a:t>
            </a:r>
            <a:r>
              <a:rPr lang="en-US" dirty="0" smtClean="0"/>
              <a:t>(say</a:t>
            </a:r>
            <a:r>
              <a:rPr lang="en-US" dirty="0"/>
              <a:t>, think, </a:t>
            </a:r>
            <a:r>
              <a:rPr lang="en-US" dirty="0" smtClean="0"/>
              <a:t>know, claim, rumor, believe  </a:t>
            </a:r>
            <a:r>
              <a:rPr lang="en-US" dirty="0"/>
              <a:t>...)</a:t>
            </a:r>
          </a:p>
          <a:p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these 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498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It </a:t>
            </a:r>
            <a:r>
              <a:rPr lang="en-US" sz="4000" dirty="0"/>
              <a:t>is said that...</a:t>
            </a:r>
          </a:p>
          <a:p>
            <a:r>
              <a:rPr lang="en-US" sz="4000" dirty="0"/>
              <a:t>It is thought that...</a:t>
            </a:r>
          </a:p>
          <a:p>
            <a:r>
              <a:rPr lang="en-US" sz="4000" dirty="0"/>
              <a:t>It is believed that...</a:t>
            </a:r>
          </a:p>
          <a:p>
            <a:r>
              <a:rPr lang="en-US" sz="4000" dirty="0"/>
              <a:t>It is known that...    </a:t>
            </a:r>
          </a:p>
          <a:p>
            <a:endParaRPr lang="en-US" sz="4000" dirty="0"/>
          </a:p>
          <a:p>
            <a:r>
              <a:rPr lang="en-US" sz="4000" dirty="0" smtClean="0"/>
              <a:t>Can you think of any words we could add to these phrases to complete them?</a:t>
            </a:r>
            <a:endParaRPr lang="en-US" sz="4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these phrases: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652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It is </a:t>
            </a:r>
            <a:r>
              <a:rPr lang="en-US" sz="3200" dirty="0"/>
              <a:t>also common that we start the passive form of </a:t>
            </a:r>
            <a:r>
              <a:rPr lang="en-US" sz="3200" dirty="0" smtClean="0"/>
              <a:t>these </a:t>
            </a:r>
            <a:r>
              <a:rPr lang="en-US" sz="3200" dirty="0"/>
              <a:t>sentences with the subject of the </a:t>
            </a:r>
            <a:r>
              <a:rPr lang="en-US" sz="3200" b="1" i="1" dirty="0" smtClean="0">
                <a:solidFill>
                  <a:srgbClr val="1E8C16"/>
                </a:solidFill>
              </a:rPr>
              <a:t>that-clause:</a:t>
            </a:r>
          </a:p>
          <a:p>
            <a:pPr marL="0" indent="0">
              <a:buNone/>
            </a:pPr>
            <a:endParaRPr lang="en-US" sz="3200" i="1" dirty="0" smtClean="0"/>
          </a:p>
          <a:p>
            <a:r>
              <a:rPr lang="en-US" sz="3200" dirty="0" smtClean="0">
                <a:solidFill>
                  <a:srgbClr val="000000"/>
                </a:solidFill>
                <a:latin typeface="Myriad Pro"/>
              </a:rPr>
              <a:t>They </a:t>
            </a:r>
            <a:r>
              <a:rPr lang="en-US" sz="3200" dirty="0">
                <a:solidFill>
                  <a:srgbClr val="000000"/>
                </a:solidFill>
                <a:latin typeface="Myriad Pro"/>
              </a:rPr>
              <a:t>say </a:t>
            </a:r>
            <a:r>
              <a:rPr lang="en-US" sz="3200" dirty="0">
                <a:solidFill>
                  <a:srgbClr val="1E8C16"/>
                </a:solidFill>
                <a:latin typeface="Myriad Pro"/>
              </a:rPr>
              <a:t>that</a:t>
            </a:r>
            <a:r>
              <a:rPr lang="en-US" sz="3200" dirty="0">
                <a:solidFill>
                  <a:srgbClr val="000000"/>
                </a:solidFill>
                <a:latin typeface="Myriad Pro"/>
              </a:rPr>
              <a:t> the planet is in danger</a:t>
            </a:r>
            <a:r>
              <a:rPr lang="en-US" sz="3200" dirty="0" smtClean="0">
                <a:solidFill>
                  <a:srgbClr val="000000"/>
                </a:solidFill>
                <a:latin typeface="Myriad Pro"/>
              </a:rPr>
              <a:t>.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Myriad Pro"/>
              </a:rPr>
              <a:t>= </a:t>
            </a:r>
            <a:r>
              <a:rPr lang="en-US" sz="3200" dirty="0">
                <a:solidFill>
                  <a:srgbClr val="000000"/>
                </a:solidFill>
                <a:latin typeface="Myriad Pro"/>
              </a:rPr>
              <a:t>The planet is said to be in </a:t>
            </a:r>
            <a:r>
              <a:rPr lang="en-US" sz="3200" dirty="0" smtClean="0">
                <a:solidFill>
                  <a:srgbClr val="000000"/>
                </a:solidFill>
                <a:latin typeface="Myriad Pro"/>
              </a:rPr>
              <a:t>danger.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rgbClr val="000000"/>
              </a:solidFill>
              <a:latin typeface="Myriad Pro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Myriad Pro"/>
              </a:rPr>
              <a:t>They </a:t>
            </a:r>
            <a:r>
              <a:rPr lang="en-US" sz="3200" dirty="0">
                <a:solidFill>
                  <a:srgbClr val="000000"/>
                </a:solidFill>
                <a:latin typeface="Myriad Pro"/>
              </a:rPr>
              <a:t>think </a:t>
            </a:r>
            <a:r>
              <a:rPr lang="en-US" sz="3200" dirty="0">
                <a:solidFill>
                  <a:srgbClr val="1E8C16"/>
                </a:solidFill>
                <a:latin typeface="Myriad Pro"/>
              </a:rPr>
              <a:t>that</a:t>
            </a:r>
            <a:r>
              <a:rPr lang="en-US" sz="3200" dirty="0">
                <a:solidFill>
                  <a:srgbClr val="000000"/>
                </a:solidFill>
                <a:latin typeface="Myriad Pro"/>
              </a:rPr>
              <a:t> women live longer than men. 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Myriad Pro"/>
              </a:rPr>
              <a:t>= </a:t>
            </a:r>
            <a:r>
              <a:rPr lang="en-US" sz="3200" dirty="0">
                <a:solidFill>
                  <a:srgbClr val="000000"/>
                </a:solidFill>
                <a:latin typeface="Myriad Pro"/>
              </a:rPr>
              <a:t>Women are thought to live longer.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0472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384739">
            <a:off x="473394" y="1898915"/>
            <a:ext cx="79504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 defTabSz="914400">
              <a:buFont typeface="Arial" panose="020B0604020202020204" pitchFamily="34" charset="0"/>
              <a:buChar char="•"/>
            </a:pPr>
            <a:endParaRPr lang="es-ES_tradnl" sz="2800" b="1" i="0" spc="300" noProof="1" smtClean="0">
              <a:solidFill>
                <a:srgbClr val="FFFFFF"/>
              </a:solidFill>
              <a:latin typeface="Arial Black"/>
            </a:endParaRPr>
          </a:p>
          <a:p>
            <a:pPr marL="685800" indent="-685800" algn="ctr" defTabSz="914400">
              <a:buFont typeface="Arial" panose="020B0604020202020204" pitchFamily="34" charset="0"/>
              <a:buChar char="•"/>
            </a:pPr>
            <a:r>
              <a:rPr lang="es-ES_tradnl" sz="3200" b="1" i="0" spc="300" noProof="1" smtClean="0">
                <a:solidFill>
                  <a:srgbClr val="FFFFFF"/>
                </a:solidFill>
                <a:latin typeface="Arial Black"/>
              </a:rPr>
              <a:t>We use the impersonal passive to report a general claim or belief, without reference to a particular person or agent.</a:t>
            </a:r>
          </a:p>
          <a:p>
            <a:pPr marL="685800" indent="-685800" algn="ctr" defTabSz="914400">
              <a:buFont typeface="Arial" panose="020B0604020202020204" pitchFamily="34" charset="0"/>
              <a:buChar char="•"/>
            </a:pPr>
            <a:endParaRPr lang="es-ES_tradnl" sz="2800" b="1" spc="300" noProof="1" smtClean="0">
              <a:solidFill>
                <a:srgbClr val="FFFFFF"/>
              </a:solidFill>
              <a:latin typeface="Arial Black"/>
            </a:endParaRPr>
          </a:p>
          <a:p>
            <a:pPr algn="ctr" defTabSz="914400">
              <a:buNone/>
            </a:pPr>
            <a:endParaRPr lang="es-ES_tradnl" sz="4800" b="1" i="0" spc="300" noProof="1" smtClean="0">
              <a:solidFill>
                <a:srgbClr val="FFFFFF"/>
              </a:solidFill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96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otion_Background_SHIP_TP102727982">
  <a:themeElements>
    <a:clrScheme name="Microsoft Motion BG Template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B46A4-E7BC-4F66-B794-23E69454A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Fondo en movimiento (con vídeo)</Template>
  <TotalTime>0</TotalTime>
  <Words>503</Words>
  <Application>Microsoft Office PowerPoint</Application>
  <PresentationFormat>Presentación en pantalla (4:3)</PresentationFormat>
  <Paragraphs>88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Myriad Pro</vt:lpstr>
      <vt:lpstr>Wingdings</vt:lpstr>
      <vt:lpstr>Motion_Background_SHIP_TP102727982</vt:lpstr>
      <vt:lpstr>Impersonal Passive</vt:lpstr>
      <vt:lpstr>First, let’s review the use of the passive voice:</vt:lpstr>
      <vt:lpstr>Form of the Passive Voice</vt:lpstr>
      <vt:lpstr>Example:</vt:lpstr>
      <vt:lpstr>Ready for the  Impersonal Passive Voice?</vt:lpstr>
      <vt:lpstr>Study these examples:</vt:lpstr>
      <vt:lpstr>Let’s look at these phrases: </vt:lpstr>
      <vt:lpstr>More examples: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2015-05-17T21:11:13Z</dcterms:created>
  <dcterms:modified xsi:type="dcterms:W3CDTF">2015-05-17T21:51:52Z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TC027279839991</vt:lpwstr>
  </property>
</Properties>
</file>