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8" r:id="rId4"/>
    <p:sldId id="261" r:id="rId5"/>
    <p:sldId id="262" r:id="rId6"/>
    <p:sldId id="263" r:id="rId7"/>
    <p:sldId id="259" r:id="rId8"/>
    <p:sldId id="265" r:id="rId9"/>
    <p:sldId id="260" r:id="rId10"/>
    <p:sldId id="266" r:id="rId11"/>
    <p:sldId id="267" r:id="rId12"/>
    <p:sldId id="268" r:id="rId13"/>
    <p:sldId id="273" r:id="rId14"/>
    <p:sldId id="274" r:id="rId15"/>
    <p:sldId id="271" r:id="rId16"/>
    <p:sldId id="272" r:id="rId17"/>
    <p:sldId id="269" r:id="rId18"/>
    <p:sldId id="27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2A2ADE"/>
    <a:srgbClr val="DF35D3"/>
    <a:srgbClr val="DB1BC4"/>
    <a:srgbClr val="F7FC2C"/>
    <a:srgbClr val="1CF821"/>
    <a:srgbClr val="00FFCC"/>
    <a:srgbClr val="18FC33"/>
    <a:srgbClr val="58267E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6061" y="2045997"/>
            <a:ext cx="8429875" cy="2893325"/>
          </a:xfrm>
          <a:solidFill>
            <a:srgbClr val="00FFFF"/>
          </a:solidFill>
        </p:spPr>
        <p:txBody>
          <a:bodyPr/>
          <a:lstStyle/>
          <a:p>
            <a:r>
              <a:rPr lang="en-US" b="1" dirty="0" smtClean="0"/>
              <a:t>HAVE TO / HAS TO</a:t>
            </a:r>
            <a:br>
              <a:rPr lang="en-US" b="1" dirty="0" smtClean="0"/>
            </a:br>
            <a:endParaRPr lang="en-US" b="1" dirty="0"/>
          </a:p>
        </p:txBody>
      </p:sp>
      <p:pic>
        <p:nvPicPr>
          <p:cNvPr id="8194" name="Picture 2" descr="https://s-media-cache-ak0.pinimg.com/736x/7c/a7/62/7ca762296de3099d0b710662308f3bc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308" y="0"/>
            <a:ext cx="2539383" cy="2045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://www.clipartkid.com/images/113/gardening-clipart-clipart-panda-free-clipart-images-OU1CQK-clipa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308" y="4777848"/>
            <a:ext cx="2861528" cy="2080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178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b="1" dirty="0"/>
              <a:t>I         </a:t>
            </a:r>
            <a:r>
              <a:rPr lang="es-HN" b="1" dirty="0" err="1" smtClean="0"/>
              <a:t>don’t</a:t>
            </a:r>
            <a:r>
              <a:rPr lang="es-HN" b="1" dirty="0" smtClean="0"/>
              <a:t> </a:t>
            </a:r>
            <a:r>
              <a:rPr lang="es-HN" b="1" dirty="0" err="1" smtClean="0">
                <a:solidFill>
                  <a:srgbClr val="FF0000"/>
                </a:solidFill>
              </a:rPr>
              <a:t>have</a:t>
            </a:r>
            <a:r>
              <a:rPr lang="es-HN" b="1" dirty="0" smtClean="0">
                <a:solidFill>
                  <a:srgbClr val="FF0000"/>
                </a:solidFill>
              </a:rPr>
              <a:t> </a:t>
            </a:r>
            <a:r>
              <a:rPr lang="es-HN" b="1" dirty="0" err="1">
                <a:solidFill>
                  <a:srgbClr val="FF0000"/>
                </a:solidFill>
              </a:rPr>
              <a:t>to</a:t>
            </a:r>
            <a:r>
              <a:rPr lang="es-HN" b="1" dirty="0"/>
              <a:t/>
            </a:r>
            <a:br>
              <a:rPr lang="es-HN" b="1" dirty="0"/>
            </a:br>
            <a:r>
              <a:rPr lang="es-HN" b="1" dirty="0" err="1"/>
              <a:t>you</a:t>
            </a:r>
            <a:r>
              <a:rPr lang="es-HN" b="1" dirty="0"/>
              <a:t>    </a:t>
            </a:r>
            <a:r>
              <a:rPr lang="es-HN" b="1" dirty="0" err="1" smtClean="0"/>
              <a:t>don’t</a:t>
            </a:r>
            <a:r>
              <a:rPr lang="es-HN" b="1" dirty="0" smtClean="0"/>
              <a:t> </a:t>
            </a:r>
            <a:r>
              <a:rPr lang="es-HN" b="1" dirty="0" err="1" smtClean="0">
                <a:solidFill>
                  <a:srgbClr val="FF0000"/>
                </a:solidFill>
              </a:rPr>
              <a:t>have</a:t>
            </a:r>
            <a:r>
              <a:rPr lang="es-HN" b="1" dirty="0" smtClean="0">
                <a:solidFill>
                  <a:srgbClr val="FF0000"/>
                </a:solidFill>
              </a:rPr>
              <a:t> </a:t>
            </a:r>
            <a:r>
              <a:rPr lang="es-HN" b="1" dirty="0" err="1">
                <a:solidFill>
                  <a:srgbClr val="FF0000"/>
                </a:solidFill>
              </a:rPr>
              <a:t>to</a:t>
            </a:r>
            <a:r>
              <a:rPr lang="es-HN" b="1" dirty="0"/>
              <a:t/>
            </a:r>
            <a:br>
              <a:rPr lang="es-HN" b="1" dirty="0"/>
            </a:br>
            <a:r>
              <a:rPr lang="es-HN" b="1" dirty="0"/>
              <a:t/>
            </a:r>
            <a:br>
              <a:rPr lang="es-HN" b="1" dirty="0"/>
            </a:br>
            <a:r>
              <a:rPr lang="es-HN" b="1" dirty="0"/>
              <a:t>he</a:t>
            </a:r>
            <a:br>
              <a:rPr lang="es-HN" b="1" dirty="0"/>
            </a:br>
            <a:r>
              <a:rPr lang="es-HN" b="1" dirty="0" err="1"/>
              <a:t>she</a:t>
            </a:r>
            <a:r>
              <a:rPr lang="es-HN" b="1" dirty="0"/>
              <a:t>    </a:t>
            </a:r>
            <a:r>
              <a:rPr lang="es-HN" b="1" dirty="0" err="1" smtClean="0"/>
              <a:t>doesn’t</a:t>
            </a:r>
            <a:r>
              <a:rPr lang="es-HN" b="1" dirty="0" smtClean="0"/>
              <a:t> </a:t>
            </a:r>
            <a:r>
              <a:rPr lang="es-HN" b="1" dirty="0" err="1" smtClean="0">
                <a:solidFill>
                  <a:srgbClr val="FF0000"/>
                </a:solidFill>
              </a:rPr>
              <a:t>have</a:t>
            </a:r>
            <a:r>
              <a:rPr lang="es-HN" b="1" dirty="0" smtClean="0">
                <a:solidFill>
                  <a:srgbClr val="FF0000"/>
                </a:solidFill>
              </a:rPr>
              <a:t> </a:t>
            </a:r>
            <a:r>
              <a:rPr lang="es-HN" b="1" dirty="0" err="1">
                <a:solidFill>
                  <a:srgbClr val="FF0000"/>
                </a:solidFill>
              </a:rPr>
              <a:t>to</a:t>
            </a:r>
            <a:r>
              <a:rPr lang="es-HN" b="1" dirty="0">
                <a:solidFill>
                  <a:srgbClr val="FF0000"/>
                </a:solidFill>
              </a:rPr>
              <a:t>          </a:t>
            </a:r>
            <a:r>
              <a:rPr lang="es-HN" b="1" dirty="0" err="1"/>
              <a:t>work</a:t>
            </a:r>
            <a:r>
              <a:rPr lang="es-HN" b="1" dirty="0"/>
              <a:t> </a:t>
            </a:r>
            <a:r>
              <a:rPr lang="es-HN" b="1" dirty="0" err="1"/>
              <a:t>every</a:t>
            </a:r>
            <a:r>
              <a:rPr lang="es-HN" b="1" dirty="0"/>
              <a:t> </a:t>
            </a:r>
            <a:r>
              <a:rPr lang="es-HN" b="1" dirty="0" err="1"/>
              <a:t>day</a:t>
            </a:r>
            <a:r>
              <a:rPr lang="es-HN" b="1" dirty="0"/>
              <a:t>.</a:t>
            </a:r>
            <a:br>
              <a:rPr lang="es-HN" b="1" dirty="0"/>
            </a:br>
            <a:r>
              <a:rPr lang="es-HN" b="1" dirty="0" err="1"/>
              <a:t>It</a:t>
            </a:r>
            <a:r>
              <a:rPr lang="es-HN" b="1" dirty="0"/>
              <a:t/>
            </a:r>
            <a:br>
              <a:rPr lang="es-HN" b="1" dirty="0"/>
            </a:br>
            <a:r>
              <a:rPr lang="es-HN" b="1" dirty="0"/>
              <a:t/>
            </a:r>
            <a:br>
              <a:rPr lang="es-HN" b="1" dirty="0"/>
            </a:br>
            <a:r>
              <a:rPr lang="es-HN" b="1" dirty="0" err="1"/>
              <a:t>we</a:t>
            </a:r>
            <a:r>
              <a:rPr lang="es-HN" b="1" dirty="0"/>
              <a:t>      </a:t>
            </a:r>
            <a:r>
              <a:rPr lang="es-HN" b="1" dirty="0" err="1" smtClean="0"/>
              <a:t>don’t</a:t>
            </a:r>
            <a:r>
              <a:rPr lang="es-HN" b="1" dirty="0" smtClean="0"/>
              <a:t> </a:t>
            </a:r>
            <a:r>
              <a:rPr lang="es-HN" b="1" dirty="0" err="1" smtClean="0">
                <a:solidFill>
                  <a:srgbClr val="FF0000"/>
                </a:solidFill>
              </a:rPr>
              <a:t>have</a:t>
            </a:r>
            <a:r>
              <a:rPr lang="es-HN" b="1" dirty="0" smtClean="0">
                <a:solidFill>
                  <a:srgbClr val="FF0000"/>
                </a:solidFill>
              </a:rPr>
              <a:t> </a:t>
            </a:r>
            <a:r>
              <a:rPr lang="es-HN" b="1" dirty="0" err="1">
                <a:solidFill>
                  <a:srgbClr val="FF0000"/>
                </a:solidFill>
              </a:rPr>
              <a:t>to</a:t>
            </a:r>
            <a:r>
              <a:rPr lang="es-HN" b="1" dirty="0"/>
              <a:t/>
            </a:r>
            <a:br>
              <a:rPr lang="es-HN" b="1" dirty="0"/>
            </a:br>
            <a:r>
              <a:rPr lang="es-HN" b="1" dirty="0" err="1"/>
              <a:t>they</a:t>
            </a:r>
            <a:endParaRPr lang="es-HN" dirty="0"/>
          </a:p>
        </p:txBody>
      </p:sp>
      <p:sp>
        <p:nvSpPr>
          <p:cNvPr id="4" name="Right Brace 3"/>
          <p:cNvSpPr/>
          <p:nvPr/>
        </p:nvSpPr>
        <p:spPr>
          <a:xfrm>
            <a:off x="2268934" y="2238235"/>
            <a:ext cx="377014" cy="1881116"/>
          </a:xfrm>
          <a:prstGeom prst="rightBrace">
            <a:avLst/>
          </a:prstGeom>
          <a:ln w="76200">
            <a:solidFill>
              <a:srgbClr val="1CF8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Right Brace 4"/>
          <p:cNvSpPr/>
          <p:nvPr/>
        </p:nvSpPr>
        <p:spPr>
          <a:xfrm>
            <a:off x="2268934" y="4328617"/>
            <a:ext cx="377014" cy="1881116"/>
          </a:xfrm>
          <a:prstGeom prst="rightBrace">
            <a:avLst/>
          </a:prstGeom>
          <a:ln w="76200">
            <a:solidFill>
              <a:srgbClr val="1CF8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6" name="Right Brace 5"/>
          <p:cNvSpPr/>
          <p:nvPr/>
        </p:nvSpPr>
        <p:spPr>
          <a:xfrm>
            <a:off x="5914032" y="425355"/>
            <a:ext cx="982638" cy="5975445"/>
          </a:xfrm>
          <a:prstGeom prst="rightBrace">
            <a:avLst/>
          </a:prstGeom>
          <a:ln w="76200">
            <a:solidFill>
              <a:srgbClr val="1CF8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6727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smtClean="0"/>
              <a:t>CAN &amp; CAN’T.</a:t>
            </a:r>
            <a:endParaRPr lang="es-HN" dirty="0"/>
          </a:p>
        </p:txBody>
      </p:sp>
      <p:pic>
        <p:nvPicPr>
          <p:cNvPr id="4098" name="Picture 2" descr="http://www.clipartkid.com/images/32/tennis-clipart-clipart-panda-free-clipart-images-ugMCr2-clipar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137" y="199266"/>
            <a:ext cx="2772532" cy="277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20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10078872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7200" b="1" dirty="0" smtClean="0"/>
              <a:t>Can / Can’t </a:t>
            </a:r>
            <a:br>
              <a:rPr lang="en-GB" sz="7200" b="1" dirty="0" smtClean="0"/>
            </a:br>
            <a:r>
              <a:rPr lang="en-GB" sz="7200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5600" b="1" dirty="0" smtClean="0"/>
              <a:t>is </a:t>
            </a:r>
            <a:r>
              <a:rPr lang="en-GB" sz="5600" b="1" dirty="0"/>
              <a:t>used to talk about </a:t>
            </a:r>
            <a:r>
              <a:rPr lang="en-GB" sz="5600" b="1" dirty="0">
                <a:solidFill>
                  <a:srgbClr val="DF35D3"/>
                </a:solidFill>
              </a:rPr>
              <a:t>ability</a:t>
            </a:r>
            <a:r>
              <a:rPr lang="en-GB" sz="5600" b="1" dirty="0"/>
              <a:t> and </a:t>
            </a:r>
            <a:r>
              <a:rPr lang="en-GB" sz="5600" b="1" dirty="0">
                <a:solidFill>
                  <a:srgbClr val="DF35D3"/>
                </a:solidFill>
              </a:rPr>
              <a:t>possibility</a:t>
            </a:r>
            <a:r>
              <a:rPr lang="en-GB" sz="5600" b="1" dirty="0"/>
              <a:t>, to ask for and give </a:t>
            </a:r>
            <a:r>
              <a:rPr lang="en-GB" sz="5600" b="1" dirty="0">
                <a:solidFill>
                  <a:srgbClr val="DF35D3"/>
                </a:solidFill>
              </a:rPr>
              <a:t>permission</a:t>
            </a:r>
            <a:r>
              <a:rPr lang="en-GB" sz="5600" b="1" dirty="0"/>
              <a:t>, and to </a:t>
            </a:r>
            <a:r>
              <a:rPr lang="en-GB" sz="5600" b="1" dirty="0">
                <a:solidFill>
                  <a:srgbClr val="DF35D3"/>
                </a:solidFill>
              </a:rPr>
              <a:t>make requests and offers</a:t>
            </a:r>
            <a:r>
              <a:rPr lang="en-GB" sz="5600" b="1" dirty="0"/>
              <a:t>.</a:t>
            </a:r>
            <a:r>
              <a:rPr lang="en-US" sz="5600" b="1" dirty="0"/>
              <a:t/>
            </a:r>
            <a:br>
              <a:rPr lang="en-US" sz="5600" b="1" dirty="0"/>
            </a:br>
            <a:endParaRPr lang="es-HN" sz="5600" b="1" dirty="0"/>
          </a:p>
        </p:txBody>
      </p:sp>
      <p:pic>
        <p:nvPicPr>
          <p:cNvPr id="5122" name="Picture 2" descr="https://img.clipartfest.com/3dcdfa99a4034a84ed9837dd502c10c4_instruments-girl-playing-girl-playing-the-piano-clipart_550-41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1171" y="4562396"/>
            <a:ext cx="3057098" cy="229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12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815" y="1340432"/>
            <a:ext cx="9601200" cy="1485900"/>
          </a:xfrm>
        </p:spPr>
        <p:txBody>
          <a:bodyPr>
            <a:normAutofit/>
          </a:bodyPr>
          <a:lstStyle/>
          <a:p>
            <a:r>
              <a:rPr lang="es-HN" sz="6000" b="1" dirty="0" smtClean="0"/>
              <a:t>I </a:t>
            </a:r>
            <a:r>
              <a:rPr lang="es-HN" sz="6000" b="1" dirty="0" smtClean="0">
                <a:solidFill>
                  <a:srgbClr val="FF0000"/>
                </a:solidFill>
              </a:rPr>
              <a:t>can </a:t>
            </a:r>
            <a:r>
              <a:rPr lang="es-HN" sz="6000" b="1" dirty="0" err="1" smtClean="0">
                <a:solidFill>
                  <a:srgbClr val="FF0000"/>
                </a:solidFill>
              </a:rPr>
              <a:t>swim</a:t>
            </a:r>
            <a:r>
              <a:rPr lang="es-HN" sz="6000" b="1" dirty="0" smtClean="0">
                <a:solidFill>
                  <a:srgbClr val="FF0000"/>
                </a:solidFill>
              </a:rPr>
              <a:t> </a:t>
            </a:r>
            <a:r>
              <a:rPr lang="es-HN" sz="6000" b="1" dirty="0" smtClean="0"/>
              <a:t>in </a:t>
            </a:r>
            <a:r>
              <a:rPr lang="es-HN" sz="6000" b="1" dirty="0" err="1" smtClean="0"/>
              <a:t>the</a:t>
            </a:r>
            <a:r>
              <a:rPr lang="es-HN" sz="6000" b="1" dirty="0" smtClean="0"/>
              <a:t> pool.</a:t>
            </a:r>
            <a:endParaRPr lang="es-HN" sz="6000" b="1" dirty="0"/>
          </a:p>
        </p:txBody>
      </p:sp>
      <p:pic>
        <p:nvPicPr>
          <p:cNvPr id="6146" name="Picture 2" descr="http://www.clipartkid.com/images/110/swim-party-logo-clip-art-at-clker-com-vector-clip-art-online-5pCnN0-clip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2826332"/>
            <a:ext cx="3962400" cy="3929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090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1474" y="1313597"/>
            <a:ext cx="9601200" cy="1485900"/>
          </a:xfrm>
        </p:spPr>
        <p:txBody>
          <a:bodyPr>
            <a:normAutofit/>
          </a:bodyPr>
          <a:lstStyle/>
          <a:p>
            <a:r>
              <a:rPr lang="es-HN" sz="6500" b="1" dirty="0" err="1" smtClean="0"/>
              <a:t>People</a:t>
            </a:r>
            <a:r>
              <a:rPr lang="es-HN" sz="6500" b="1" dirty="0" smtClean="0"/>
              <a:t> </a:t>
            </a:r>
            <a:r>
              <a:rPr lang="es-HN" sz="6500" b="1" dirty="0" err="1" smtClean="0">
                <a:solidFill>
                  <a:srgbClr val="FF0000"/>
                </a:solidFill>
              </a:rPr>
              <a:t>can’t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>
                <a:solidFill>
                  <a:srgbClr val="FF0000"/>
                </a:solidFill>
              </a:rPr>
              <a:t>smoke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/>
              <a:t>here</a:t>
            </a:r>
            <a:r>
              <a:rPr lang="es-HN" sz="6500" b="1" dirty="0" smtClean="0"/>
              <a:t>.</a:t>
            </a:r>
            <a:endParaRPr lang="es-HN" sz="6500" b="1" dirty="0"/>
          </a:p>
        </p:txBody>
      </p:sp>
      <p:pic>
        <p:nvPicPr>
          <p:cNvPr id="7170" name="Picture 2" descr="http://cliparts.co/cliparts/8i6/86n/8i686n94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626" y="2982036"/>
            <a:ext cx="3705367" cy="3705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572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839" y="1856097"/>
            <a:ext cx="9601200" cy="4312692"/>
          </a:xfrm>
        </p:spPr>
        <p:txBody>
          <a:bodyPr>
            <a:normAutofit/>
          </a:bodyPr>
          <a:lstStyle/>
          <a:p>
            <a:r>
              <a:rPr lang="es-HN" b="1" dirty="0" smtClean="0"/>
              <a:t>I</a:t>
            </a:r>
            <a:br>
              <a:rPr lang="es-HN" b="1" dirty="0" smtClean="0"/>
            </a:br>
            <a:r>
              <a:rPr lang="es-HN" b="1" dirty="0" err="1" smtClean="0"/>
              <a:t>you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he</a:t>
            </a:r>
            <a:br>
              <a:rPr lang="es-HN" b="1" dirty="0" smtClean="0"/>
            </a:br>
            <a:r>
              <a:rPr lang="es-HN" b="1" dirty="0" err="1" smtClean="0"/>
              <a:t>she</a:t>
            </a:r>
            <a:r>
              <a:rPr lang="es-HN" b="1" dirty="0" smtClean="0"/>
              <a:t>         </a:t>
            </a:r>
            <a:r>
              <a:rPr lang="es-HN" b="1" dirty="0" smtClean="0">
                <a:solidFill>
                  <a:srgbClr val="FF0000"/>
                </a:solidFill>
              </a:rPr>
              <a:t>can </a:t>
            </a:r>
            <a:r>
              <a:rPr lang="es-HN" b="1" dirty="0" err="1" smtClean="0">
                <a:solidFill>
                  <a:srgbClr val="FF0000"/>
                </a:solidFill>
              </a:rPr>
              <a:t>swim</a:t>
            </a:r>
            <a:r>
              <a:rPr lang="es-HN" b="1" dirty="0" smtClean="0">
                <a:solidFill>
                  <a:srgbClr val="FF0000"/>
                </a:solidFill>
              </a:rPr>
              <a:t> </a:t>
            </a:r>
            <a:r>
              <a:rPr lang="es-HN" b="1" dirty="0" smtClean="0"/>
              <a:t>in </a:t>
            </a:r>
            <a:r>
              <a:rPr lang="es-HN" b="1" dirty="0" err="1" smtClean="0"/>
              <a:t>the</a:t>
            </a:r>
            <a:r>
              <a:rPr lang="es-HN" b="1" dirty="0" smtClean="0"/>
              <a:t> pool.</a:t>
            </a:r>
            <a:br>
              <a:rPr lang="es-HN" b="1" dirty="0" smtClean="0"/>
            </a:br>
            <a:r>
              <a:rPr lang="es-HN" b="1" dirty="0" err="1" smtClean="0"/>
              <a:t>It</a:t>
            </a:r>
            <a:r>
              <a:rPr lang="es-HN" b="1" dirty="0" smtClean="0"/>
              <a:t> </a:t>
            </a:r>
            <a:br>
              <a:rPr lang="es-HN" b="1" dirty="0" smtClean="0"/>
            </a:br>
            <a:r>
              <a:rPr lang="es-HN" b="1" dirty="0" err="1" smtClean="0"/>
              <a:t>we</a:t>
            </a:r>
            <a:r>
              <a:rPr lang="es-HN" b="1" dirty="0" smtClean="0"/>
              <a:t> </a:t>
            </a:r>
            <a:br>
              <a:rPr lang="es-HN" b="1" dirty="0" smtClean="0"/>
            </a:br>
            <a:r>
              <a:rPr lang="es-HN" b="1" dirty="0" err="1" smtClean="0"/>
              <a:t>they</a:t>
            </a:r>
            <a:endParaRPr lang="es-HN" b="1" dirty="0"/>
          </a:p>
        </p:txBody>
      </p:sp>
      <p:sp>
        <p:nvSpPr>
          <p:cNvPr id="5" name="Right Brace 4"/>
          <p:cNvSpPr/>
          <p:nvPr/>
        </p:nvSpPr>
        <p:spPr>
          <a:xfrm>
            <a:off x="2661312" y="1787856"/>
            <a:ext cx="873457" cy="4653887"/>
          </a:xfrm>
          <a:prstGeom prst="rightBrace">
            <a:avLst/>
          </a:prstGeom>
          <a:ln w="76200">
            <a:solidFill>
              <a:srgbClr val="2A2A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6" name="Rounded Rectangle 5"/>
          <p:cNvSpPr/>
          <p:nvPr/>
        </p:nvSpPr>
        <p:spPr>
          <a:xfrm>
            <a:off x="3098040" y="150125"/>
            <a:ext cx="7014951" cy="1228299"/>
          </a:xfrm>
          <a:prstGeom prst="roundRect">
            <a:avLst/>
          </a:prstGeom>
          <a:solidFill>
            <a:srgbClr val="FFFF00"/>
          </a:solidFill>
          <a:ln>
            <a:solidFill>
              <a:srgbClr val="2A2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5000" b="1" dirty="0" smtClean="0">
                <a:solidFill>
                  <a:srgbClr val="2A2ADE"/>
                </a:solidFill>
              </a:rPr>
              <a:t>POSITIVE SENTENCES.</a:t>
            </a:r>
            <a:endParaRPr lang="es-HN" sz="5000" b="1" dirty="0">
              <a:solidFill>
                <a:srgbClr val="2A2AD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65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42196"/>
            <a:ext cx="10310884" cy="4831307"/>
          </a:xfrm>
        </p:spPr>
        <p:txBody>
          <a:bodyPr>
            <a:normAutofit/>
          </a:bodyPr>
          <a:lstStyle/>
          <a:p>
            <a:r>
              <a:rPr lang="es-HN" b="1" dirty="0"/>
              <a:t>I</a:t>
            </a:r>
            <a:br>
              <a:rPr lang="es-HN" b="1" dirty="0"/>
            </a:br>
            <a:r>
              <a:rPr lang="es-HN" b="1" dirty="0" err="1"/>
              <a:t>you</a:t>
            </a:r>
            <a:r>
              <a:rPr lang="es-HN" b="1" dirty="0"/>
              <a:t/>
            </a:r>
            <a:br>
              <a:rPr lang="es-HN" b="1" dirty="0"/>
            </a:br>
            <a:r>
              <a:rPr lang="es-HN" b="1" dirty="0"/>
              <a:t>he</a:t>
            </a:r>
            <a:br>
              <a:rPr lang="es-HN" b="1" dirty="0"/>
            </a:br>
            <a:r>
              <a:rPr lang="es-HN" b="1" dirty="0" err="1"/>
              <a:t>she</a:t>
            </a:r>
            <a:r>
              <a:rPr lang="es-HN" b="1" dirty="0"/>
              <a:t>         </a:t>
            </a:r>
            <a:r>
              <a:rPr lang="es-HN" b="1" dirty="0" err="1" smtClean="0">
                <a:solidFill>
                  <a:srgbClr val="FF0000"/>
                </a:solidFill>
              </a:rPr>
              <a:t>can’t</a:t>
            </a:r>
            <a:r>
              <a:rPr lang="es-HN" b="1" dirty="0" smtClean="0">
                <a:solidFill>
                  <a:srgbClr val="FF0000"/>
                </a:solidFill>
              </a:rPr>
              <a:t> </a:t>
            </a:r>
            <a:r>
              <a:rPr lang="es-HN" b="1" dirty="0" err="1">
                <a:solidFill>
                  <a:srgbClr val="FF0000"/>
                </a:solidFill>
              </a:rPr>
              <a:t>swim</a:t>
            </a:r>
            <a:r>
              <a:rPr lang="es-HN" b="1" dirty="0">
                <a:solidFill>
                  <a:srgbClr val="FF0000"/>
                </a:solidFill>
              </a:rPr>
              <a:t> </a:t>
            </a:r>
            <a:r>
              <a:rPr lang="es-HN" b="1" dirty="0"/>
              <a:t>in </a:t>
            </a:r>
            <a:r>
              <a:rPr lang="es-HN" b="1" dirty="0" err="1"/>
              <a:t>the</a:t>
            </a:r>
            <a:r>
              <a:rPr lang="es-HN" b="1" dirty="0"/>
              <a:t> pool.</a:t>
            </a:r>
            <a:br>
              <a:rPr lang="es-HN" b="1" dirty="0"/>
            </a:br>
            <a:r>
              <a:rPr lang="es-HN" b="1" dirty="0" err="1"/>
              <a:t>It</a:t>
            </a:r>
            <a:r>
              <a:rPr lang="es-HN" b="1" dirty="0"/>
              <a:t> </a:t>
            </a:r>
            <a:br>
              <a:rPr lang="es-HN" b="1" dirty="0"/>
            </a:br>
            <a:r>
              <a:rPr lang="es-HN" b="1" dirty="0" err="1"/>
              <a:t>we</a:t>
            </a:r>
            <a:r>
              <a:rPr lang="es-HN" b="1" dirty="0"/>
              <a:t> </a:t>
            </a:r>
            <a:br>
              <a:rPr lang="es-HN" b="1" dirty="0"/>
            </a:br>
            <a:r>
              <a:rPr lang="es-HN" b="1" dirty="0" err="1"/>
              <a:t>they</a:t>
            </a:r>
            <a:endParaRPr lang="es-HN" dirty="0"/>
          </a:p>
        </p:txBody>
      </p:sp>
      <p:sp>
        <p:nvSpPr>
          <p:cNvPr id="4" name="Right Brace 3"/>
          <p:cNvSpPr/>
          <p:nvPr/>
        </p:nvSpPr>
        <p:spPr>
          <a:xfrm>
            <a:off x="2565779" y="1460310"/>
            <a:ext cx="873457" cy="4653887"/>
          </a:xfrm>
          <a:prstGeom prst="rightBrace">
            <a:avLst/>
          </a:prstGeom>
          <a:ln w="76200">
            <a:solidFill>
              <a:srgbClr val="2A2A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Rounded Rectangle 4"/>
          <p:cNvSpPr/>
          <p:nvPr/>
        </p:nvSpPr>
        <p:spPr>
          <a:xfrm>
            <a:off x="3098040" y="150125"/>
            <a:ext cx="7014951" cy="1228299"/>
          </a:xfrm>
          <a:prstGeom prst="roundRect">
            <a:avLst/>
          </a:prstGeom>
          <a:solidFill>
            <a:srgbClr val="FFFF00"/>
          </a:solidFill>
          <a:ln>
            <a:solidFill>
              <a:srgbClr val="2A2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5000" b="1" dirty="0" smtClean="0">
                <a:solidFill>
                  <a:srgbClr val="2A2ADE"/>
                </a:solidFill>
              </a:rPr>
              <a:t>NEGATIVE SENTENCES.</a:t>
            </a:r>
            <a:endParaRPr lang="es-HN" sz="5000" b="1" dirty="0">
              <a:solidFill>
                <a:srgbClr val="2A2AD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39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710" y="2105167"/>
            <a:ext cx="9727442" cy="3080982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1. I </a:t>
            </a:r>
            <a:r>
              <a:rPr lang="en-GB" b="1" dirty="0">
                <a:solidFill>
                  <a:srgbClr val="00B050"/>
                </a:solidFill>
              </a:rPr>
              <a:t>can </a:t>
            </a:r>
            <a:r>
              <a:rPr lang="en-GB" b="1" dirty="0" smtClean="0">
                <a:solidFill>
                  <a:srgbClr val="00B050"/>
                </a:solidFill>
              </a:rPr>
              <a:t>play </a:t>
            </a:r>
            <a:r>
              <a:rPr lang="en-GB" b="1" dirty="0" smtClean="0">
                <a:solidFill>
                  <a:schemeClr val="tx1"/>
                </a:solidFill>
              </a:rPr>
              <a:t>tennis</a:t>
            </a:r>
            <a:r>
              <a:rPr lang="en-GB" b="1" dirty="0" smtClean="0"/>
              <a:t>. </a:t>
            </a:r>
            <a:br>
              <a:rPr lang="en-GB" b="1" dirty="0" smtClean="0"/>
            </a:br>
            <a:r>
              <a:rPr lang="en-GB" b="1" dirty="0" smtClean="0"/>
              <a:t>2. </a:t>
            </a:r>
            <a:r>
              <a:rPr lang="en-GB" b="1" dirty="0" err="1" smtClean="0"/>
              <a:t>Kathia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00B050"/>
                </a:solidFill>
              </a:rPr>
              <a:t>can’t </a:t>
            </a:r>
            <a:r>
              <a:rPr lang="en-GB" b="1" dirty="0">
                <a:solidFill>
                  <a:srgbClr val="00B050"/>
                </a:solidFill>
              </a:rPr>
              <a:t>sing. 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3. </a:t>
            </a:r>
            <a:r>
              <a:rPr lang="en-GB" b="1" dirty="0" smtClean="0"/>
              <a:t>Cesar </a:t>
            </a:r>
            <a:r>
              <a:rPr lang="en-GB" b="1" dirty="0">
                <a:solidFill>
                  <a:srgbClr val="00B050"/>
                </a:solidFill>
              </a:rPr>
              <a:t>can run </a:t>
            </a:r>
            <a:r>
              <a:rPr lang="en-GB" b="1" dirty="0"/>
              <a:t>a mile in four minutes. 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4. </a:t>
            </a:r>
            <a:r>
              <a:rPr lang="en-GB" b="1" dirty="0" err="1" smtClean="0"/>
              <a:t>María</a:t>
            </a:r>
            <a:r>
              <a:rPr lang="en-GB" b="1" dirty="0" smtClean="0"/>
              <a:t> Fernanda </a:t>
            </a:r>
            <a:r>
              <a:rPr lang="en-GB" b="1" dirty="0" smtClean="0">
                <a:solidFill>
                  <a:srgbClr val="00B050"/>
                </a:solidFill>
              </a:rPr>
              <a:t>can’t </a:t>
            </a:r>
            <a:r>
              <a:rPr lang="en-GB" b="1" dirty="0">
                <a:solidFill>
                  <a:srgbClr val="00B050"/>
                </a:solidFill>
              </a:rPr>
              <a:t>play </a:t>
            </a:r>
            <a:r>
              <a:rPr lang="en-GB" b="1" dirty="0"/>
              <a:t>tennis very well</a:t>
            </a:r>
            <a:r>
              <a:rPr lang="en-GB" b="1" dirty="0" smtClean="0"/>
              <a:t>.</a:t>
            </a:r>
            <a:br>
              <a:rPr lang="en-GB" b="1" dirty="0" smtClean="0"/>
            </a:br>
            <a:r>
              <a:rPr lang="en-GB" b="1" dirty="0" smtClean="0"/>
              <a:t>5. Pamela </a:t>
            </a:r>
            <a:r>
              <a:rPr lang="en-GB" b="1" dirty="0" smtClean="0">
                <a:solidFill>
                  <a:srgbClr val="00B050"/>
                </a:solidFill>
              </a:rPr>
              <a:t>can speak </a:t>
            </a:r>
            <a:r>
              <a:rPr lang="en-GB" b="1" dirty="0" smtClean="0"/>
              <a:t>French and English.</a:t>
            </a:r>
            <a:endParaRPr lang="es-HN" b="1" dirty="0"/>
          </a:p>
        </p:txBody>
      </p:sp>
      <p:sp>
        <p:nvSpPr>
          <p:cNvPr id="4" name="Rectangle 3"/>
          <p:cNvSpPr/>
          <p:nvPr/>
        </p:nvSpPr>
        <p:spPr>
          <a:xfrm>
            <a:off x="4176215" y="354842"/>
            <a:ext cx="3712191" cy="1050877"/>
          </a:xfrm>
          <a:prstGeom prst="rect">
            <a:avLst/>
          </a:prstGeom>
          <a:solidFill>
            <a:srgbClr val="F7FC2C"/>
          </a:solidFill>
          <a:ln>
            <a:solidFill>
              <a:srgbClr val="F7FC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 b="1" dirty="0">
                <a:solidFill>
                  <a:srgbClr val="DF35D3"/>
                </a:solidFill>
              </a:rPr>
              <a:t>Ability.</a:t>
            </a:r>
            <a:endParaRPr lang="es-HN" sz="5000" b="1" dirty="0">
              <a:solidFill>
                <a:srgbClr val="DF35D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44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921" y="1436426"/>
            <a:ext cx="11273051" cy="4186452"/>
          </a:xfrm>
        </p:spPr>
        <p:txBody>
          <a:bodyPr>
            <a:normAutofit fontScale="90000"/>
          </a:bodyPr>
          <a:lstStyle/>
          <a:p>
            <a:r>
              <a:rPr lang="es-HN" b="1" dirty="0" smtClean="0"/>
              <a:t>*</a:t>
            </a:r>
            <a:r>
              <a:rPr lang="es-HN" b="1" dirty="0" smtClean="0">
                <a:latin typeface="Comic Sans MS" pitchFamily="66" charset="0"/>
              </a:rPr>
              <a:t>I </a:t>
            </a:r>
            <a:r>
              <a:rPr lang="es-HN" b="1" dirty="0" smtClean="0">
                <a:solidFill>
                  <a:srgbClr val="DB1BC4"/>
                </a:solidFill>
                <a:latin typeface="Comic Sans MS" pitchFamily="66" charset="0"/>
              </a:rPr>
              <a:t>can </a:t>
            </a:r>
            <a:r>
              <a:rPr lang="es-HN" b="1" dirty="0" err="1" smtClean="0">
                <a:solidFill>
                  <a:srgbClr val="DB1BC4"/>
                </a:solidFill>
                <a:latin typeface="Comic Sans MS" pitchFamily="66" charset="0"/>
              </a:rPr>
              <a:t>swim</a:t>
            </a:r>
            <a:r>
              <a:rPr lang="es-HN" b="1" dirty="0" smtClean="0">
                <a:solidFill>
                  <a:srgbClr val="DB1BC4"/>
                </a:solidFill>
                <a:latin typeface="Comic Sans MS" pitchFamily="66" charset="0"/>
              </a:rPr>
              <a:t> </a:t>
            </a:r>
            <a:r>
              <a:rPr lang="es-HN" b="1" dirty="0" err="1" smtClean="0">
                <a:latin typeface="Comic Sans MS" pitchFamily="66" charset="0"/>
              </a:rPr>
              <a:t>with</a:t>
            </a:r>
            <a:r>
              <a:rPr lang="es-HN" b="1" dirty="0" smtClean="0">
                <a:latin typeface="Comic Sans MS" pitchFamily="66" charset="0"/>
              </a:rPr>
              <a:t> </a:t>
            </a:r>
            <a:r>
              <a:rPr lang="es-HN" b="1" dirty="0" err="1" smtClean="0">
                <a:latin typeface="Comic Sans MS" pitchFamily="66" charset="0"/>
              </a:rPr>
              <a:t>dolphins</a:t>
            </a:r>
            <a:r>
              <a:rPr lang="es-HN" b="1" dirty="0" smtClean="0">
                <a:latin typeface="Comic Sans MS" pitchFamily="66" charset="0"/>
              </a:rPr>
              <a:t> in </a:t>
            </a:r>
            <a:r>
              <a:rPr lang="es-HN" b="1" dirty="0" err="1" smtClean="0">
                <a:latin typeface="Comic Sans MS" pitchFamily="66" charset="0"/>
              </a:rPr>
              <a:t>Roatan</a:t>
            </a:r>
            <a:r>
              <a:rPr lang="es-HN" b="1" dirty="0" smtClean="0">
                <a:latin typeface="Comic Sans MS" pitchFamily="66" charset="0"/>
              </a:rPr>
              <a:t>.</a:t>
            </a:r>
            <a:br>
              <a:rPr lang="es-HN" b="1" dirty="0" smtClean="0">
                <a:latin typeface="Comic Sans MS" pitchFamily="66" charset="0"/>
              </a:rPr>
            </a:br>
            <a:r>
              <a:rPr lang="es-HN" b="1" dirty="0" smtClean="0">
                <a:latin typeface="Comic Sans MS" pitchFamily="66" charset="0"/>
              </a:rPr>
              <a:t>*</a:t>
            </a:r>
            <a:r>
              <a:rPr lang="es-HN" b="1" dirty="0" err="1" smtClean="0">
                <a:latin typeface="Comic Sans MS" pitchFamily="66" charset="0"/>
              </a:rPr>
              <a:t>We</a:t>
            </a:r>
            <a:r>
              <a:rPr lang="es-HN" b="1" dirty="0" smtClean="0">
                <a:latin typeface="Comic Sans MS" pitchFamily="66" charset="0"/>
              </a:rPr>
              <a:t> </a:t>
            </a:r>
            <a:r>
              <a:rPr lang="es-HN" b="1" dirty="0" smtClean="0">
                <a:solidFill>
                  <a:srgbClr val="DF35D3"/>
                </a:solidFill>
                <a:latin typeface="Comic Sans MS" pitchFamily="66" charset="0"/>
              </a:rPr>
              <a:t>can use </a:t>
            </a:r>
            <a:r>
              <a:rPr lang="es-HN" b="1" dirty="0" err="1" smtClean="0">
                <a:latin typeface="Comic Sans MS" pitchFamily="66" charset="0"/>
              </a:rPr>
              <a:t>dollars</a:t>
            </a:r>
            <a:r>
              <a:rPr lang="es-HN" b="1" dirty="0" smtClean="0">
                <a:latin typeface="Comic Sans MS" pitchFamily="66" charset="0"/>
              </a:rPr>
              <a:t> in El Salvador.</a:t>
            </a:r>
            <a:br>
              <a:rPr lang="es-HN" b="1" dirty="0" smtClean="0">
                <a:latin typeface="Comic Sans MS" pitchFamily="66" charset="0"/>
              </a:rPr>
            </a:br>
            <a:r>
              <a:rPr lang="es-HN" b="1" dirty="0" smtClean="0">
                <a:latin typeface="Comic Sans MS" pitchFamily="66" charset="0"/>
              </a:rPr>
              <a:t>*I </a:t>
            </a:r>
            <a:r>
              <a:rPr lang="es-HN" b="1" dirty="0" err="1" smtClean="0">
                <a:solidFill>
                  <a:srgbClr val="DF35D3"/>
                </a:solidFill>
                <a:latin typeface="Comic Sans MS" pitchFamily="66" charset="0"/>
              </a:rPr>
              <a:t>can’t</a:t>
            </a:r>
            <a:r>
              <a:rPr lang="es-HN" b="1" dirty="0" smtClean="0">
                <a:solidFill>
                  <a:srgbClr val="DF35D3"/>
                </a:solidFill>
                <a:latin typeface="Comic Sans MS" pitchFamily="66" charset="0"/>
              </a:rPr>
              <a:t> </a:t>
            </a:r>
            <a:r>
              <a:rPr lang="es-HN" b="1" dirty="0" err="1" smtClean="0">
                <a:solidFill>
                  <a:srgbClr val="DF35D3"/>
                </a:solidFill>
                <a:latin typeface="Comic Sans MS" pitchFamily="66" charset="0"/>
              </a:rPr>
              <a:t>take</a:t>
            </a:r>
            <a:r>
              <a:rPr lang="es-HN" b="1" dirty="0" smtClean="0">
                <a:solidFill>
                  <a:srgbClr val="DF35D3"/>
                </a:solidFill>
                <a:latin typeface="Comic Sans MS" pitchFamily="66" charset="0"/>
              </a:rPr>
              <a:t> </a:t>
            </a:r>
            <a:r>
              <a:rPr lang="es-HN" b="1" dirty="0" err="1" smtClean="0">
                <a:latin typeface="Comic Sans MS" pitchFamily="66" charset="0"/>
              </a:rPr>
              <a:t>pictures</a:t>
            </a:r>
            <a:r>
              <a:rPr lang="es-HN" b="1" dirty="0" smtClean="0">
                <a:latin typeface="Comic Sans MS" pitchFamily="66" charset="0"/>
              </a:rPr>
              <a:t> in </a:t>
            </a:r>
            <a:r>
              <a:rPr lang="es-HN" b="1" dirty="0" err="1" smtClean="0">
                <a:latin typeface="Comic Sans MS" pitchFamily="66" charset="0"/>
              </a:rPr>
              <a:t>the</a:t>
            </a:r>
            <a:r>
              <a:rPr lang="es-HN" b="1" dirty="0" smtClean="0">
                <a:latin typeface="Comic Sans MS" pitchFamily="66" charset="0"/>
              </a:rPr>
              <a:t> Louvre </a:t>
            </a:r>
            <a:r>
              <a:rPr lang="es-HN" b="1" dirty="0" err="1" smtClean="0">
                <a:latin typeface="Comic Sans MS" pitchFamily="66" charset="0"/>
              </a:rPr>
              <a:t>museum</a:t>
            </a:r>
            <a:r>
              <a:rPr lang="es-HN" b="1" dirty="0" smtClean="0">
                <a:latin typeface="Comic Sans MS" pitchFamily="66" charset="0"/>
              </a:rPr>
              <a:t>.</a:t>
            </a:r>
            <a:br>
              <a:rPr lang="es-HN" b="1" dirty="0" smtClean="0">
                <a:latin typeface="Comic Sans MS" pitchFamily="66" charset="0"/>
              </a:rPr>
            </a:br>
            <a:r>
              <a:rPr lang="es-HN" b="1" dirty="0" smtClean="0">
                <a:latin typeface="Comic Sans MS" pitchFamily="66" charset="0"/>
              </a:rPr>
              <a:t>*</a:t>
            </a:r>
            <a:r>
              <a:rPr lang="es-HN" b="1" dirty="0" err="1" smtClean="0">
                <a:latin typeface="Comic Sans MS" pitchFamily="66" charset="0"/>
              </a:rPr>
              <a:t>People</a:t>
            </a:r>
            <a:r>
              <a:rPr lang="es-HN" b="1" dirty="0" smtClean="0">
                <a:latin typeface="Comic Sans MS" pitchFamily="66" charset="0"/>
              </a:rPr>
              <a:t> </a:t>
            </a:r>
            <a:r>
              <a:rPr lang="es-HN" b="1" dirty="0" smtClean="0">
                <a:solidFill>
                  <a:srgbClr val="DF35D3"/>
                </a:solidFill>
                <a:latin typeface="Comic Sans MS" pitchFamily="66" charset="0"/>
              </a:rPr>
              <a:t>can </a:t>
            </a:r>
            <a:r>
              <a:rPr lang="es-HN" b="1" dirty="0" err="1" smtClean="0">
                <a:solidFill>
                  <a:srgbClr val="DF35D3"/>
                </a:solidFill>
                <a:latin typeface="Comic Sans MS" pitchFamily="66" charset="0"/>
              </a:rPr>
              <a:t>go</a:t>
            </a:r>
            <a:r>
              <a:rPr lang="es-HN" b="1" dirty="0" smtClean="0">
                <a:solidFill>
                  <a:srgbClr val="DF35D3"/>
                </a:solidFill>
                <a:latin typeface="Comic Sans MS" pitchFamily="66" charset="0"/>
              </a:rPr>
              <a:t> </a:t>
            </a:r>
            <a:r>
              <a:rPr lang="es-HN" b="1" dirty="0" err="1" smtClean="0">
                <a:latin typeface="Comic Sans MS" pitchFamily="66" charset="0"/>
              </a:rPr>
              <a:t>to</a:t>
            </a:r>
            <a:r>
              <a:rPr lang="es-HN" b="1" dirty="0" smtClean="0">
                <a:latin typeface="Comic Sans MS" pitchFamily="66" charset="0"/>
              </a:rPr>
              <a:t> Times </a:t>
            </a:r>
            <a:r>
              <a:rPr lang="es-HN" b="1" dirty="0" err="1" smtClean="0">
                <a:latin typeface="Comic Sans MS" pitchFamily="66" charset="0"/>
              </a:rPr>
              <a:t>Square</a:t>
            </a:r>
            <a:r>
              <a:rPr lang="es-HN" b="1" dirty="0" smtClean="0">
                <a:latin typeface="Comic Sans MS" pitchFamily="66" charset="0"/>
              </a:rPr>
              <a:t> in New York.</a:t>
            </a:r>
            <a:br>
              <a:rPr lang="es-HN" b="1" dirty="0" smtClean="0">
                <a:latin typeface="Comic Sans MS" pitchFamily="66" charset="0"/>
              </a:rPr>
            </a:br>
            <a:r>
              <a:rPr lang="es-HN" b="1" dirty="0" smtClean="0">
                <a:latin typeface="Comic Sans MS" pitchFamily="66" charset="0"/>
              </a:rPr>
              <a:t>*</a:t>
            </a:r>
            <a:r>
              <a:rPr lang="es-HN" b="1" dirty="0" err="1" smtClean="0">
                <a:latin typeface="Comic Sans MS" pitchFamily="66" charset="0"/>
              </a:rPr>
              <a:t>You</a:t>
            </a:r>
            <a:r>
              <a:rPr lang="es-HN" b="1" dirty="0" smtClean="0">
                <a:latin typeface="Comic Sans MS" pitchFamily="66" charset="0"/>
              </a:rPr>
              <a:t> </a:t>
            </a:r>
            <a:r>
              <a:rPr lang="es-HN" b="1" dirty="0" smtClean="0">
                <a:solidFill>
                  <a:srgbClr val="DF35D3"/>
                </a:solidFill>
                <a:latin typeface="Comic Sans MS" pitchFamily="66" charset="0"/>
              </a:rPr>
              <a:t>can </a:t>
            </a:r>
            <a:r>
              <a:rPr lang="es-HN" b="1" dirty="0" err="1" smtClean="0">
                <a:solidFill>
                  <a:srgbClr val="DF35D3"/>
                </a:solidFill>
                <a:latin typeface="Comic Sans MS" pitchFamily="66" charset="0"/>
              </a:rPr>
              <a:t>visit</a:t>
            </a:r>
            <a:r>
              <a:rPr lang="es-HN" b="1" dirty="0" smtClean="0">
                <a:solidFill>
                  <a:srgbClr val="DF35D3"/>
                </a:solidFill>
                <a:latin typeface="Comic Sans MS" pitchFamily="66" charset="0"/>
              </a:rPr>
              <a:t> </a:t>
            </a:r>
            <a:r>
              <a:rPr lang="es-HN" b="1" dirty="0" err="1" smtClean="0">
                <a:latin typeface="Comic Sans MS" pitchFamily="66" charset="0"/>
              </a:rPr>
              <a:t>The</a:t>
            </a:r>
            <a:r>
              <a:rPr lang="es-HN" b="1" dirty="0" smtClean="0">
                <a:latin typeface="Comic Sans MS" pitchFamily="66" charset="0"/>
              </a:rPr>
              <a:t> Lincoln Memorial in Washington DC.</a:t>
            </a:r>
            <a:br>
              <a:rPr lang="es-HN" b="1" dirty="0" smtClean="0">
                <a:latin typeface="Comic Sans MS" pitchFamily="66" charset="0"/>
              </a:rPr>
            </a:br>
            <a:r>
              <a:rPr lang="es-HN" b="1" dirty="0" smtClean="0">
                <a:latin typeface="Comic Sans MS" pitchFamily="66" charset="0"/>
              </a:rPr>
              <a:t>*</a:t>
            </a:r>
            <a:r>
              <a:rPr lang="es-HN" b="1" dirty="0" err="1" smtClean="0">
                <a:latin typeface="Comic Sans MS" pitchFamily="66" charset="0"/>
              </a:rPr>
              <a:t>You</a:t>
            </a:r>
            <a:r>
              <a:rPr lang="es-HN" b="1" dirty="0" smtClean="0">
                <a:latin typeface="Comic Sans MS" pitchFamily="66" charset="0"/>
              </a:rPr>
              <a:t> </a:t>
            </a:r>
            <a:r>
              <a:rPr lang="es-HN" b="1" dirty="0" err="1" smtClean="0">
                <a:solidFill>
                  <a:srgbClr val="DF35D3"/>
                </a:solidFill>
                <a:latin typeface="Comic Sans MS" pitchFamily="66" charset="0"/>
              </a:rPr>
              <a:t>can’t</a:t>
            </a:r>
            <a:r>
              <a:rPr lang="es-HN" b="1" dirty="0" smtClean="0">
                <a:solidFill>
                  <a:srgbClr val="DF35D3"/>
                </a:solidFill>
                <a:latin typeface="Comic Sans MS" pitchFamily="66" charset="0"/>
              </a:rPr>
              <a:t> </a:t>
            </a:r>
            <a:r>
              <a:rPr lang="es-HN" b="1" dirty="0" err="1" smtClean="0">
                <a:solidFill>
                  <a:srgbClr val="DF35D3"/>
                </a:solidFill>
                <a:latin typeface="Comic Sans MS" pitchFamily="66" charset="0"/>
              </a:rPr>
              <a:t>practice</a:t>
            </a:r>
            <a:r>
              <a:rPr lang="es-HN" b="1" dirty="0" smtClean="0">
                <a:solidFill>
                  <a:srgbClr val="DF35D3"/>
                </a:solidFill>
                <a:latin typeface="Comic Sans MS" pitchFamily="66" charset="0"/>
              </a:rPr>
              <a:t> </a:t>
            </a:r>
            <a:r>
              <a:rPr lang="es-HN" b="1" dirty="0" err="1" smtClean="0">
                <a:latin typeface="Comic Sans MS" pitchFamily="66" charset="0"/>
              </a:rPr>
              <a:t>your</a:t>
            </a:r>
            <a:r>
              <a:rPr lang="es-HN" b="1" dirty="0" smtClean="0">
                <a:latin typeface="Comic Sans MS" pitchFamily="66" charset="0"/>
              </a:rPr>
              <a:t> English in Lempira.</a:t>
            </a:r>
            <a:br>
              <a:rPr lang="es-HN" b="1" dirty="0" smtClean="0">
                <a:latin typeface="Comic Sans MS" pitchFamily="66" charset="0"/>
              </a:rPr>
            </a:br>
            <a:r>
              <a:rPr lang="es-HN" dirty="0" smtClean="0"/>
              <a:t/>
            </a:r>
            <a:br>
              <a:rPr lang="es-HN" dirty="0" smtClean="0"/>
            </a:br>
            <a:endParaRPr lang="es-HN" dirty="0"/>
          </a:p>
        </p:txBody>
      </p:sp>
      <p:sp>
        <p:nvSpPr>
          <p:cNvPr id="4" name="Rectangle 3"/>
          <p:cNvSpPr/>
          <p:nvPr/>
        </p:nvSpPr>
        <p:spPr>
          <a:xfrm>
            <a:off x="4176214" y="95535"/>
            <a:ext cx="3712191" cy="1050877"/>
          </a:xfrm>
          <a:prstGeom prst="rect">
            <a:avLst/>
          </a:prstGeom>
          <a:solidFill>
            <a:srgbClr val="F7FC2C"/>
          </a:solidFill>
          <a:ln>
            <a:solidFill>
              <a:srgbClr val="F7FC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000" b="1" dirty="0" smtClean="0">
                <a:solidFill>
                  <a:srgbClr val="DF35D3"/>
                </a:solidFill>
              </a:rPr>
              <a:t>Possibility.</a:t>
            </a:r>
            <a:endParaRPr lang="es-HN" sz="5000" b="1" dirty="0">
              <a:solidFill>
                <a:srgbClr val="DF35D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78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570" y="685800"/>
            <a:ext cx="11400430" cy="1485900"/>
          </a:xfrm>
        </p:spPr>
        <p:txBody>
          <a:bodyPr>
            <a:noAutofit/>
          </a:bodyPr>
          <a:lstStyle/>
          <a:p>
            <a:pPr algn="ctr"/>
            <a:r>
              <a:rPr lang="es-HN" sz="6500" b="1" i="1" dirty="0" err="1" smtClean="0">
                <a:latin typeface="Bodoni MT Black" pitchFamily="18" charset="0"/>
              </a:rPr>
              <a:t>We</a:t>
            </a:r>
            <a:r>
              <a:rPr lang="es-HN" sz="6500" b="1" i="1" dirty="0" smtClean="0">
                <a:latin typeface="Bodoni MT Black" pitchFamily="18" charset="0"/>
              </a:rPr>
              <a:t> use </a:t>
            </a:r>
            <a:r>
              <a:rPr lang="es-HN" sz="6500" b="1" i="1" dirty="0" err="1" smtClean="0">
                <a:solidFill>
                  <a:srgbClr val="FF0000"/>
                </a:solidFill>
                <a:latin typeface="Bodoni MT Black" pitchFamily="18" charset="0"/>
              </a:rPr>
              <a:t>have</a:t>
            </a:r>
            <a:r>
              <a:rPr lang="es-HN" sz="6500" b="1" i="1" dirty="0" smtClean="0">
                <a:solidFill>
                  <a:srgbClr val="FF0000"/>
                </a:solidFill>
                <a:latin typeface="Bodoni MT Black" pitchFamily="18" charset="0"/>
              </a:rPr>
              <a:t> </a:t>
            </a:r>
            <a:r>
              <a:rPr lang="es-HN" sz="6500" b="1" i="1" dirty="0" err="1" smtClean="0">
                <a:solidFill>
                  <a:srgbClr val="FF0000"/>
                </a:solidFill>
                <a:latin typeface="Bodoni MT Black" pitchFamily="18" charset="0"/>
              </a:rPr>
              <a:t>to</a:t>
            </a:r>
            <a:r>
              <a:rPr lang="es-HN" sz="6500" b="1" i="1" dirty="0" smtClean="0">
                <a:solidFill>
                  <a:srgbClr val="FF0000"/>
                </a:solidFill>
                <a:latin typeface="Bodoni MT Black" pitchFamily="18" charset="0"/>
              </a:rPr>
              <a:t> / has </a:t>
            </a:r>
            <a:r>
              <a:rPr lang="es-HN" sz="6500" b="1" i="1" dirty="0" err="1" smtClean="0">
                <a:solidFill>
                  <a:srgbClr val="FF0000"/>
                </a:solidFill>
                <a:latin typeface="Bodoni MT Black" pitchFamily="18" charset="0"/>
              </a:rPr>
              <a:t>to</a:t>
            </a:r>
            <a:r>
              <a:rPr lang="es-HN" sz="6500" b="1" i="1" dirty="0" smtClean="0">
                <a:solidFill>
                  <a:srgbClr val="FF0000"/>
                </a:solidFill>
                <a:latin typeface="Bodoni MT Black" pitchFamily="18" charset="0"/>
              </a:rPr>
              <a:t> </a:t>
            </a:r>
            <a:r>
              <a:rPr lang="es-HN" sz="6500" b="1" i="1" dirty="0" smtClean="0">
                <a:latin typeface="Bodoni MT Black" pitchFamily="18" charset="0"/>
              </a:rPr>
              <a:t>in </a:t>
            </a:r>
            <a:r>
              <a:rPr lang="es-HN" sz="6500" b="1" i="1" dirty="0" err="1" smtClean="0">
                <a:latin typeface="Bodoni MT Black" pitchFamily="18" charset="0"/>
              </a:rPr>
              <a:t>affirmative</a:t>
            </a:r>
            <a:r>
              <a:rPr lang="es-HN" sz="6500" b="1" i="1" dirty="0" smtClean="0">
                <a:latin typeface="Bodoni MT Black" pitchFamily="18" charset="0"/>
              </a:rPr>
              <a:t> </a:t>
            </a:r>
            <a:r>
              <a:rPr lang="es-HN" sz="6500" b="1" i="1" dirty="0" err="1" smtClean="0">
                <a:latin typeface="Bodoni MT Black" pitchFamily="18" charset="0"/>
              </a:rPr>
              <a:t>sentences</a:t>
            </a:r>
            <a:r>
              <a:rPr lang="es-HN" sz="6500" b="1" i="1" dirty="0" smtClean="0">
                <a:latin typeface="Bodoni MT Black" pitchFamily="18" charset="0"/>
              </a:rPr>
              <a:t> </a:t>
            </a:r>
            <a:r>
              <a:rPr lang="es-HN" sz="6500" b="1" i="1" dirty="0" err="1" smtClean="0">
                <a:latin typeface="Bodoni MT Black" pitchFamily="18" charset="0"/>
              </a:rPr>
              <a:t>to</a:t>
            </a:r>
            <a:r>
              <a:rPr lang="es-HN" sz="6500" b="1" i="1" dirty="0" smtClean="0">
                <a:latin typeface="Bodoni MT Black" pitchFamily="18" charset="0"/>
              </a:rPr>
              <a:t> </a:t>
            </a:r>
            <a:r>
              <a:rPr lang="es-HN" sz="6500" b="1" i="1" dirty="0" err="1" smtClean="0">
                <a:latin typeface="Bodoni MT Black" pitchFamily="18" charset="0"/>
              </a:rPr>
              <a:t>express</a:t>
            </a:r>
            <a:endParaRPr lang="es-HN" sz="6500" b="1" i="1" dirty="0">
              <a:latin typeface="Bodoni MT Black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84299" y="3875964"/>
            <a:ext cx="9779569" cy="2320120"/>
          </a:xfrm>
          <a:prstGeom prst="rect">
            <a:avLst/>
          </a:prstGeom>
          <a:solidFill>
            <a:srgbClr val="FF66FF"/>
          </a:solidFill>
        </p:spPr>
        <p:txBody>
          <a:bodyPr vert="horz" lIns="91440" tIns="45720" rIns="91440" bIns="45720" rtlCol="0" anchor="t">
            <a:normAutofit fontScale="900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900" b="1" dirty="0" smtClean="0">
                <a:latin typeface="Arial Black" panose="020B0A04020102020204" pitchFamily="34" charset="0"/>
              </a:rPr>
              <a:t>“OBLIGATION.”</a:t>
            </a:r>
          </a:p>
          <a:p>
            <a:pPr algn="ctr"/>
            <a:r>
              <a:rPr lang="en-US" b="1" dirty="0" smtClean="0">
                <a:latin typeface="Arial Black" panose="020B0A04020102020204" pitchFamily="34" charset="0"/>
              </a:rPr>
              <a:t/>
            </a:r>
            <a:br>
              <a:rPr lang="en-US" b="1" dirty="0" smtClean="0">
                <a:latin typeface="Arial Black" panose="020B0A04020102020204" pitchFamily="34" charset="0"/>
              </a:rPr>
            </a:br>
            <a:r>
              <a:rPr lang="en-US" b="1" dirty="0" smtClean="0">
                <a:latin typeface="Arial Black" panose="020B0A04020102020204" pitchFamily="34" charset="0"/>
              </a:rPr>
              <a:t>(WHEN SOMETHING IS NECESSARY).</a:t>
            </a:r>
            <a:endParaRPr lang="en-US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74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5425" y="1193800"/>
            <a:ext cx="9601200" cy="1485900"/>
          </a:xfrm>
        </p:spPr>
        <p:txBody>
          <a:bodyPr>
            <a:normAutofit/>
          </a:bodyPr>
          <a:lstStyle/>
          <a:p>
            <a:r>
              <a:rPr lang="en-US" sz="6500" b="1" dirty="0" smtClean="0"/>
              <a:t>I </a:t>
            </a:r>
            <a:r>
              <a:rPr lang="en-US" sz="6500" b="1" dirty="0" smtClean="0">
                <a:solidFill>
                  <a:srgbClr val="FF0000"/>
                </a:solidFill>
              </a:rPr>
              <a:t>have to </a:t>
            </a:r>
            <a:r>
              <a:rPr lang="en-US" sz="6500" b="1" dirty="0" smtClean="0"/>
              <a:t>study every day.</a:t>
            </a:r>
            <a:endParaRPr lang="en-US" sz="6500" b="1" dirty="0"/>
          </a:p>
        </p:txBody>
      </p:sp>
      <p:pic>
        <p:nvPicPr>
          <p:cNvPr id="1026" name="Picture 2" descr="http://images.clipartpanda.com/college-student-studying-clipart-good-student-clipart-1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870200"/>
            <a:ext cx="4667250" cy="280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4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809" y="685800"/>
            <a:ext cx="10112991" cy="1485900"/>
          </a:xfrm>
        </p:spPr>
        <p:txBody>
          <a:bodyPr>
            <a:noAutofit/>
          </a:bodyPr>
          <a:lstStyle/>
          <a:p>
            <a:r>
              <a:rPr lang="es-HN" sz="6500" b="1" dirty="0" smtClean="0"/>
              <a:t>I </a:t>
            </a:r>
            <a:r>
              <a:rPr lang="es-HN" sz="6500" b="1" dirty="0" err="1" smtClean="0">
                <a:solidFill>
                  <a:srgbClr val="FF0000"/>
                </a:solidFill>
              </a:rPr>
              <a:t>don’t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>
                <a:solidFill>
                  <a:srgbClr val="FF0000"/>
                </a:solidFill>
              </a:rPr>
              <a:t>have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>
                <a:solidFill>
                  <a:srgbClr val="FF0000"/>
                </a:solidFill>
              </a:rPr>
              <a:t>to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>
                <a:solidFill>
                  <a:srgbClr val="FF0000"/>
                </a:solidFill>
              </a:rPr>
              <a:t>clean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/>
              <a:t>my</a:t>
            </a:r>
            <a:r>
              <a:rPr lang="es-HN" sz="6500" b="1" dirty="0" smtClean="0"/>
              <a:t> </a:t>
            </a:r>
            <a:r>
              <a:rPr lang="es-HN" sz="6500" b="1" dirty="0" err="1" smtClean="0"/>
              <a:t>room</a:t>
            </a:r>
            <a:r>
              <a:rPr lang="es-HN" sz="6500" b="1" dirty="0" smtClean="0"/>
              <a:t> </a:t>
            </a:r>
            <a:r>
              <a:rPr lang="es-HN" sz="6500" b="1" dirty="0" err="1" smtClean="0"/>
              <a:t>every</a:t>
            </a:r>
            <a:r>
              <a:rPr lang="es-HN" sz="6500" b="1" dirty="0" smtClean="0"/>
              <a:t> </a:t>
            </a:r>
            <a:r>
              <a:rPr lang="es-HN" sz="6500" b="1" dirty="0" err="1" smtClean="0"/>
              <a:t>day</a:t>
            </a:r>
            <a:r>
              <a:rPr lang="es-HN" sz="6500" b="1" dirty="0" smtClean="0"/>
              <a:t>.</a:t>
            </a:r>
            <a:endParaRPr lang="es-HN" sz="6500" b="1" dirty="0"/>
          </a:p>
        </p:txBody>
      </p:sp>
      <p:pic>
        <p:nvPicPr>
          <p:cNvPr id="1028" name="Picture 4" descr="http://images.clipartpanda.com/cleaning-clip-art-clip-art-cleaning-5715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9776" y="2497541"/>
            <a:ext cx="2546248" cy="413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671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218" y="685800"/>
            <a:ext cx="10167582" cy="1485900"/>
          </a:xfrm>
        </p:spPr>
        <p:txBody>
          <a:bodyPr>
            <a:noAutofit/>
          </a:bodyPr>
          <a:lstStyle/>
          <a:p>
            <a:r>
              <a:rPr lang="es-HN" sz="6500" b="1" dirty="0" smtClean="0"/>
              <a:t>Patricia </a:t>
            </a:r>
            <a:r>
              <a:rPr lang="es-HN" sz="6500" b="1" dirty="0" smtClean="0">
                <a:solidFill>
                  <a:srgbClr val="FF0000"/>
                </a:solidFill>
              </a:rPr>
              <a:t>has </a:t>
            </a:r>
            <a:r>
              <a:rPr lang="es-HN" sz="6500" b="1" dirty="0" err="1" smtClean="0">
                <a:solidFill>
                  <a:srgbClr val="FF0000"/>
                </a:solidFill>
              </a:rPr>
              <a:t>to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>
                <a:solidFill>
                  <a:srgbClr val="FF0000"/>
                </a:solidFill>
              </a:rPr>
              <a:t>write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/>
              <a:t>her</a:t>
            </a:r>
            <a:r>
              <a:rPr lang="es-HN" sz="6500" b="1" dirty="0" smtClean="0"/>
              <a:t> </a:t>
            </a:r>
            <a:r>
              <a:rPr lang="es-HN" sz="6500" b="1" dirty="0" err="1" smtClean="0"/>
              <a:t>book</a:t>
            </a:r>
            <a:r>
              <a:rPr lang="es-HN" sz="6500" b="1" dirty="0" smtClean="0"/>
              <a:t>.</a:t>
            </a:r>
            <a:endParaRPr lang="es-HN" sz="6500" b="1" dirty="0"/>
          </a:p>
        </p:txBody>
      </p:sp>
      <p:pic>
        <p:nvPicPr>
          <p:cNvPr id="2050" name="Picture 2" descr="https://img.clipartfest.com/0dd0b21e09576aab73f917240e723951_write-clip-art-writing-in-a-book-clipart_589-57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342" y="1650786"/>
            <a:ext cx="5610225" cy="546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70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569" y="685800"/>
            <a:ext cx="10822675" cy="1485900"/>
          </a:xfrm>
        </p:spPr>
        <p:txBody>
          <a:bodyPr>
            <a:noAutofit/>
          </a:bodyPr>
          <a:lstStyle/>
          <a:p>
            <a:r>
              <a:rPr lang="es-HN" sz="6500" b="1" dirty="0" smtClean="0"/>
              <a:t>Carlos </a:t>
            </a:r>
            <a:r>
              <a:rPr lang="es-HN" sz="6500" b="1" dirty="0" err="1" smtClean="0">
                <a:solidFill>
                  <a:srgbClr val="FF0000"/>
                </a:solidFill>
              </a:rPr>
              <a:t>doesn’t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>
                <a:solidFill>
                  <a:srgbClr val="FF0000"/>
                </a:solidFill>
              </a:rPr>
              <a:t>have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>
                <a:solidFill>
                  <a:srgbClr val="FF0000"/>
                </a:solidFill>
              </a:rPr>
              <a:t>to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>
                <a:solidFill>
                  <a:srgbClr val="FF0000"/>
                </a:solidFill>
              </a:rPr>
              <a:t>study</a:t>
            </a:r>
            <a:r>
              <a:rPr lang="es-HN" sz="6500" b="1" dirty="0" smtClean="0">
                <a:solidFill>
                  <a:srgbClr val="FF0000"/>
                </a:solidFill>
              </a:rPr>
              <a:t> </a:t>
            </a:r>
            <a:r>
              <a:rPr lang="es-HN" sz="6500" b="1" dirty="0" err="1" smtClean="0"/>
              <a:t>every</a:t>
            </a:r>
            <a:r>
              <a:rPr lang="es-HN" sz="6500" b="1" dirty="0" smtClean="0"/>
              <a:t> </a:t>
            </a:r>
            <a:r>
              <a:rPr lang="es-HN" sz="6500" b="1" dirty="0" err="1" smtClean="0"/>
              <a:t>day</a:t>
            </a:r>
            <a:r>
              <a:rPr lang="es-HN" sz="6500" b="1" dirty="0" smtClean="0"/>
              <a:t>.</a:t>
            </a:r>
            <a:endParaRPr lang="es-HN" sz="6500" b="1" dirty="0"/>
          </a:p>
        </p:txBody>
      </p:sp>
      <p:pic>
        <p:nvPicPr>
          <p:cNvPr id="3074" name="Picture 2" descr="http://www.clipartkid.com/images/8/studying-clipart-clipart-best-yV3lCJ-clipart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2972" y="386914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0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71450"/>
            <a:ext cx="9944100" cy="11874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dirty="0" smtClean="0"/>
              <a:t/>
            </a:r>
            <a:br>
              <a:rPr lang="en-US" sz="6700" b="1" dirty="0" smtClean="0"/>
            </a:br>
            <a:r>
              <a:rPr lang="en-US" sz="6700" b="1" dirty="0" smtClean="0"/>
              <a:t/>
            </a:r>
            <a:br>
              <a:rPr lang="en-US" sz="6700" b="1" dirty="0" smtClean="0"/>
            </a:br>
            <a:r>
              <a:rPr lang="en-US" b="1" dirty="0" smtClean="0">
                <a:solidFill>
                  <a:srgbClr val="58267E"/>
                </a:solidFill>
                <a:latin typeface="Calisto MT" panose="02040603050505030304" pitchFamily="18" charset="0"/>
              </a:rPr>
              <a:t>I/YOU/WE/THEY           HAVE TO</a:t>
            </a:r>
            <a:br>
              <a:rPr lang="en-US" b="1" dirty="0" smtClean="0">
                <a:solidFill>
                  <a:srgbClr val="58267E"/>
                </a:solidFill>
                <a:latin typeface="Calisto MT" panose="02040603050505030304" pitchFamily="18" charset="0"/>
              </a:rPr>
            </a:br>
            <a:r>
              <a:rPr lang="en-US" b="1" dirty="0" smtClean="0">
                <a:solidFill>
                  <a:srgbClr val="58267E"/>
                </a:solidFill>
                <a:latin typeface="Calisto MT" panose="02040603050505030304" pitchFamily="18" charset="0"/>
              </a:rPr>
              <a:t>HE/SHE/IT                     HAS TO</a:t>
            </a:r>
            <a:br>
              <a:rPr lang="en-US" b="1" dirty="0" smtClean="0">
                <a:solidFill>
                  <a:srgbClr val="58267E"/>
                </a:solidFill>
                <a:latin typeface="Calisto MT" panose="02040603050505030304" pitchFamily="18" charset="0"/>
              </a:rPr>
            </a:br>
            <a:endParaRPr lang="en-US" b="1" dirty="0">
              <a:solidFill>
                <a:srgbClr val="58267E"/>
              </a:solidFill>
              <a:latin typeface="Calisto MT" panose="02040603050505030304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6731000" y="1917700"/>
            <a:ext cx="812800" cy="419100"/>
          </a:xfrm>
          <a:prstGeom prst="rightArrow">
            <a:avLst/>
          </a:prstGeom>
          <a:solidFill>
            <a:srgbClr val="18FC33"/>
          </a:solidFill>
          <a:ln>
            <a:solidFill>
              <a:srgbClr val="18F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6731000" y="2406650"/>
            <a:ext cx="812800" cy="419100"/>
          </a:xfrm>
          <a:prstGeom prst="rightArrow">
            <a:avLst/>
          </a:prstGeom>
          <a:solidFill>
            <a:srgbClr val="18FC33"/>
          </a:solidFill>
          <a:ln>
            <a:solidFill>
              <a:srgbClr val="18F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4275" y="3481754"/>
            <a:ext cx="11193263" cy="2930769"/>
          </a:xfrm>
          <a:prstGeom prst="rect">
            <a:avLst/>
          </a:prstGeom>
          <a:solidFill>
            <a:srgbClr val="DF35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>
              <a:buFont typeface="Wingdings" pitchFamily="2" charset="2"/>
              <a:buChar char="§"/>
            </a:pPr>
            <a:r>
              <a:rPr lang="es-HN" sz="5000" b="1" dirty="0" smtClean="0">
                <a:solidFill>
                  <a:srgbClr val="002060"/>
                </a:solidFill>
              </a:rPr>
              <a:t>I </a:t>
            </a:r>
            <a:r>
              <a:rPr lang="es-HN" sz="5000" b="1" dirty="0" err="1" smtClean="0">
                <a:solidFill>
                  <a:srgbClr val="FFFF00"/>
                </a:solidFill>
              </a:rPr>
              <a:t>have</a:t>
            </a:r>
            <a:r>
              <a:rPr lang="es-HN" sz="5000" b="1" dirty="0" smtClean="0">
                <a:solidFill>
                  <a:srgbClr val="FFFF00"/>
                </a:solidFill>
              </a:rPr>
              <a:t> </a:t>
            </a:r>
            <a:r>
              <a:rPr lang="es-HN" sz="5000" b="1" dirty="0" err="1" smtClean="0">
                <a:solidFill>
                  <a:srgbClr val="FFFF00"/>
                </a:solidFill>
              </a:rPr>
              <a:t>to</a:t>
            </a:r>
            <a:r>
              <a:rPr lang="es-HN" sz="5000" b="1" dirty="0" smtClean="0">
                <a:solidFill>
                  <a:srgbClr val="FFFF00"/>
                </a:solidFill>
              </a:rPr>
              <a:t> </a:t>
            </a:r>
            <a:r>
              <a:rPr lang="es-HN" sz="5000" b="1" dirty="0" err="1" smtClean="0">
                <a:solidFill>
                  <a:srgbClr val="FFFF00"/>
                </a:solidFill>
              </a:rPr>
              <a:t>brush</a:t>
            </a:r>
            <a:r>
              <a:rPr lang="es-HN" sz="5000" b="1" dirty="0" smtClean="0">
                <a:solidFill>
                  <a:srgbClr val="FFFF00"/>
                </a:solidFill>
              </a:rPr>
              <a:t> </a:t>
            </a:r>
            <a:r>
              <a:rPr lang="es-HN" sz="5000" b="1" dirty="0" err="1" smtClean="0">
                <a:solidFill>
                  <a:srgbClr val="002060"/>
                </a:solidFill>
              </a:rPr>
              <a:t>my</a:t>
            </a:r>
            <a:r>
              <a:rPr lang="es-HN" sz="5000" b="1" dirty="0" smtClean="0">
                <a:solidFill>
                  <a:srgbClr val="002060"/>
                </a:solidFill>
              </a:rPr>
              <a:t> </a:t>
            </a:r>
            <a:r>
              <a:rPr lang="es-HN" sz="5000" b="1" dirty="0" err="1" smtClean="0">
                <a:solidFill>
                  <a:srgbClr val="002060"/>
                </a:solidFill>
              </a:rPr>
              <a:t>teeth</a:t>
            </a:r>
            <a:r>
              <a:rPr lang="es-HN" sz="5000" b="1" dirty="0" smtClean="0">
                <a:solidFill>
                  <a:srgbClr val="002060"/>
                </a:solidFill>
              </a:rPr>
              <a:t> </a:t>
            </a:r>
            <a:r>
              <a:rPr lang="es-HN" sz="5000" b="1" dirty="0" err="1" smtClean="0">
                <a:solidFill>
                  <a:srgbClr val="002060"/>
                </a:solidFill>
              </a:rPr>
              <a:t>three</a:t>
            </a:r>
            <a:r>
              <a:rPr lang="es-HN" sz="5000" b="1" dirty="0" smtClean="0">
                <a:solidFill>
                  <a:srgbClr val="002060"/>
                </a:solidFill>
              </a:rPr>
              <a:t> times a </a:t>
            </a:r>
            <a:r>
              <a:rPr lang="es-HN" sz="5000" b="1" dirty="0" err="1" smtClean="0">
                <a:solidFill>
                  <a:srgbClr val="002060"/>
                </a:solidFill>
              </a:rPr>
              <a:t>day</a:t>
            </a:r>
            <a:r>
              <a:rPr lang="es-HN" sz="5000" b="1" dirty="0" smtClean="0">
                <a:solidFill>
                  <a:srgbClr val="002060"/>
                </a:solidFill>
              </a:rPr>
              <a:t>.</a:t>
            </a:r>
          </a:p>
          <a:p>
            <a:pPr marL="685800" indent="-685800">
              <a:buFont typeface="Wingdings" pitchFamily="2" charset="2"/>
              <a:buChar char="§"/>
            </a:pPr>
            <a:r>
              <a:rPr lang="es-HN" sz="5000" b="1" dirty="0" smtClean="0">
                <a:solidFill>
                  <a:srgbClr val="002060"/>
                </a:solidFill>
              </a:rPr>
              <a:t>Andrea </a:t>
            </a:r>
            <a:r>
              <a:rPr lang="es-HN" sz="5000" b="1" dirty="0" smtClean="0">
                <a:solidFill>
                  <a:srgbClr val="FFFF00"/>
                </a:solidFill>
              </a:rPr>
              <a:t>has </a:t>
            </a:r>
            <a:r>
              <a:rPr lang="es-HN" sz="5000" b="1" dirty="0" err="1" smtClean="0">
                <a:solidFill>
                  <a:srgbClr val="FFFF00"/>
                </a:solidFill>
              </a:rPr>
              <a:t>to</a:t>
            </a:r>
            <a:r>
              <a:rPr lang="es-HN" sz="5000" b="1" dirty="0" smtClean="0">
                <a:solidFill>
                  <a:srgbClr val="FFFF00"/>
                </a:solidFill>
              </a:rPr>
              <a:t> </a:t>
            </a:r>
            <a:r>
              <a:rPr lang="es-HN" sz="5000" b="1" dirty="0" err="1" smtClean="0">
                <a:solidFill>
                  <a:srgbClr val="FFFF00"/>
                </a:solidFill>
              </a:rPr>
              <a:t>brush</a:t>
            </a:r>
            <a:r>
              <a:rPr lang="es-HN" sz="5000" b="1" dirty="0" smtClean="0">
                <a:solidFill>
                  <a:srgbClr val="FFFF00"/>
                </a:solidFill>
              </a:rPr>
              <a:t> </a:t>
            </a:r>
            <a:r>
              <a:rPr lang="es-HN" sz="5000" b="1" dirty="0" err="1" smtClean="0">
                <a:solidFill>
                  <a:srgbClr val="002060"/>
                </a:solidFill>
              </a:rPr>
              <a:t>her</a:t>
            </a:r>
            <a:r>
              <a:rPr lang="es-HN" sz="5000" b="1" dirty="0" smtClean="0">
                <a:solidFill>
                  <a:srgbClr val="002060"/>
                </a:solidFill>
              </a:rPr>
              <a:t> </a:t>
            </a:r>
            <a:r>
              <a:rPr lang="es-HN" sz="5000" b="1" dirty="0" err="1" smtClean="0">
                <a:solidFill>
                  <a:srgbClr val="002060"/>
                </a:solidFill>
              </a:rPr>
              <a:t>teeth</a:t>
            </a:r>
            <a:r>
              <a:rPr lang="es-HN" sz="5000" b="1" dirty="0" smtClean="0">
                <a:solidFill>
                  <a:srgbClr val="002060"/>
                </a:solidFill>
              </a:rPr>
              <a:t> </a:t>
            </a:r>
            <a:r>
              <a:rPr lang="es-HN" sz="5000" b="1" dirty="0" err="1" smtClean="0">
                <a:solidFill>
                  <a:srgbClr val="002060"/>
                </a:solidFill>
              </a:rPr>
              <a:t>three</a:t>
            </a:r>
            <a:r>
              <a:rPr lang="es-HN" sz="5000" b="1" dirty="0" smtClean="0">
                <a:solidFill>
                  <a:srgbClr val="002060"/>
                </a:solidFill>
              </a:rPr>
              <a:t> times a </a:t>
            </a:r>
            <a:r>
              <a:rPr lang="es-HN" sz="5000" b="1" dirty="0" err="1" smtClean="0">
                <a:solidFill>
                  <a:srgbClr val="002060"/>
                </a:solidFill>
              </a:rPr>
              <a:t>day</a:t>
            </a:r>
            <a:r>
              <a:rPr lang="es-HN" sz="5000" b="1" dirty="0" smtClean="0">
                <a:solidFill>
                  <a:srgbClr val="002060"/>
                </a:solidFill>
              </a:rPr>
              <a:t>.</a:t>
            </a:r>
            <a:endParaRPr lang="es-HN" sz="5000" b="1" dirty="0">
              <a:solidFill>
                <a:srgbClr val="00206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153772" y="0"/>
            <a:ext cx="6619163" cy="1201002"/>
          </a:xfrm>
          <a:prstGeom prst="roundRect">
            <a:avLst/>
          </a:prstGeom>
          <a:solidFill>
            <a:srgbClr val="FFFF00"/>
          </a:solidFill>
          <a:ln>
            <a:solidFill>
              <a:srgbClr val="2A2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5000" b="1" dirty="0" smtClean="0">
                <a:solidFill>
                  <a:srgbClr val="2A2ADE"/>
                </a:solidFill>
              </a:rPr>
              <a:t>POSITIVE SENTENCES.</a:t>
            </a:r>
            <a:endParaRPr lang="es-HN" sz="5000" b="1" dirty="0">
              <a:solidFill>
                <a:srgbClr val="2A2AD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4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578522"/>
          </a:xfrm>
        </p:spPr>
        <p:txBody>
          <a:bodyPr/>
          <a:lstStyle/>
          <a:p>
            <a:r>
              <a:rPr lang="es-HN" b="1" dirty="0" smtClean="0"/>
              <a:t>I         </a:t>
            </a:r>
            <a:r>
              <a:rPr lang="es-HN" b="1" dirty="0" err="1" smtClean="0">
                <a:solidFill>
                  <a:srgbClr val="FF0000"/>
                </a:solidFill>
              </a:rPr>
              <a:t>have</a:t>
            </a:r>
            <a:r>
              <a:rPr lang="es-HN" b="1" dirty="0" smtClean="0">
                <a:solidFill>
                  <a:srgbClr val="FF0000"/>
                </a:solidFill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</a:rPr>
              <a:t>to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err="1" smtClean="0"/>
              <a:t>you</a:t>
            </a:r>
            <a:r>
              <a:rPr lang="es-HN" b="1" dirty="0" smtClean="0"/>
              <a:t>    </a:t>
            </a:r>
            <a:r>
              <a:rPr lang="es-HN" b="1" dirty="0" err="1" smtClean="0">
                <a:solidFill>
                  <a:srgbClr val="FF0000"/>
                </a:solidFill>
              </a:rPr>
              <a:t>have</a:t>
            </a:r>
            <a:r>
              <a:rPr lang="es-HN" b="1" dirty="0" smtClean="0">
                <a:solidFill>
                  <a:srgbClr val="FF0000"/>
                </a:solidFill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</a:rPr>
              <a:t>to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he</a:t>
            </a:r>
            <a:br>
              <a:rPr lang="es-HN" b="1" dirty="0" smtClean="0"/>
            </a:br>
            <a:r>
              <a:rPr lang="es-HN" b="1" dirty="0" err="1" smtClean="0"/>
              <a:t>she</a:t>
            </a:r>
            <a:r>
              <a:rPr lang="es-HN" b="1" dirty="0" smtClean="0"/>
              <a:t>    </a:t>
            </a:r>
            <a:r>
              <a:rPr lang="es-HN" b="1" dirty="0" smtClean="0">
                <a:solidFill>
                  <a:srgbClr val="FF0000"/>
                </a:solidFill>
              </a:rPr>
              <a:t>has </a:t>
            </a:r>
            <a:r>
              <a:rPr lang="es-HN" b="1" dirty="0" err="1" smtClean="0">
                <a:solidFill>
                  <a:srgbClr val="FF0000"/>
                </a:solidFill>
              </a:rPr>
              <a:t>to</a:t>
            </a:r>
            <a:r>
              <a:rPr lang="es-HN" b="1" dirty="0" smtClean="0">
                <a:solidFill>
                  <a:srgbClr val="FF0000"/>
                </a:solidFill>
              </a:rPr>
              <a:t>          </a:t>
            </a:r>
            <a:r>
              <a:rPr lang="es-HN" b="1" dirty="0" err="1" smtClean="0"/>
              <a:t>work</a:t>
            </a:r>
            <a:r>
              <a:rPr lang="es-HN" b="1" dirty="0" smtClean="0"/>
              <a:t> </a:t>
            </a:r>
            <a:r>
              <a:rPr lang="es-HN" b="1" dirty="0" err="1" smtClean="0"/>
              <a:t>every</a:t>
            </a:r>
            <a:r>
              <a:rPr lang="es-HN" b="1" dirty="0" smtClean="0"/>
              <a:t> </a:t>
            </a:r>
            <a:r>
              <a:rPr lang="es-HN" b="1" dirty="0" err="1" smtClean="0"/>
              <a:t>day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err="1" smtClean="0"/>
              <a:t>It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err="1" smtClean="0"/>
              <a:t>we</a:t>
            </a:r>
            <a:r>
              <a:rPr lang="es-HN" b="1" dirty="0" smtClean="0"/>
              <a:t>      </a:t>
            </a:r>
            <a:r>
              <a:rPr lang="es-HN" b="1" dirty="0" err="1" smtClean="0">
                <a:solidFill>
                  <a:srgbClr val="FF0000"/>
                </a:solidFill>
              </a:rPr>
              <a:t>have</a:t>
            </a:r>
            <a:r>
              <a:rPr lang="es-HN" b="1" dirty="0" smtClean="0">
                <a:solidFill>
                  <a:srgbClr val="FF0000"/>
                </a:solidFill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</a:rPr>
              <a:t>to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err="1" smtClean="0"/>
              <a:t>they</a:t>
            </a:r>
            <a:endParaRPr lang="es-HN" b="1" dirty="0"/>
          </a:p>
        </p:txBody>
      </p:sp>
      <p:sp>
        <p:nvSpPr>
          <p:cNvPr id="4" name="Right Brace 3"/>
          <p:cNvSpPr/>
          <p:nvPr/>
        </p:nvSpPr>
        <p:spPr>
          <a:xfrm>
            <a:off x="2436691" y="4844955"/>
            <a:ext cx="464025" cy="1665027"/>
          </a:xfrm>
          <a:prstGeom prst="rightBrace">
            <a:avLst/>
          </a:prstGeom>
          <a:ln w="76200">
            <a:solidFill>
              <a:srgbClr val="1CF8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Right Brace 4"/>
          <p:cNvSpPr/>
          <p:nvPr/>
        </p:nvSpPr>
        <p:spPr>
          <a:xfrm>
            <a:off x="4590199" y="534537"/>
            <a:ext cx="982638" cy="5975445"/>
          </a:xfrm>
          <a:prstGeom prst="rightBrace">
            <a:avLst/>
          </a:prstGeom>
          <a:ln w="76200">
            <a:solidFill>
              <a:srgbClr val="1CF8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7" name="Right Brace 6"/>
          <p:cNvSpPr/>
          <p:nvPr/>
        </p:nvSpPr>
        <p:spPr>
          <a:xfrm>
            <a:off x="2436691" y="2552133"/>
            <a:ext cx="377014" cy="1881116"/>
          </a:xfrm>
          <a:prstGeom prst="rightBrace">
            <a:avLst/>
          </a:prstGeom>
          <a:ln w="76200">
            <a:solidFill>
              <a:srgbClr val="1CF8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06973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11264900" cy="14859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</a:t>
            </a:r>
            <a:r>
              <a:rPr lang="en-US" sz="6700" b="1" dirty="0" smtClean="0"/>
              <a:t/>
            </a:r>
            <a:br>
              <a:rPr lang="en-US" sz="67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58267E"/>
                </a:solidFill>
                <a:latin typeface="Calisto MT" panose="02040603050505030304" pitchFamily="18" charset="0"/>
              </a:rPr>
              <a:t>I/YOU/WE/THEY          DON’T HAVE </a:t>
            </a:r>
            <a:r>
              <a:rPr lang="en-US" b="1" dirty="0">
                <a:solidFill>
                  <a:srgbClr val="58267E"/>
                </a:solidFill>
                <a:latin typeface="Calisto MT" panose="02040603050505030304" pitchFamily="18" charset="0"/>
              </a:rPr>
              <a:t>TO</a:t>
            </a:r>
            <a:br>
              <a:rPr lang="en-US" b="1" dirty="0">
                <a:solidFill>
                  <a:srgbClr val="58267E"/>
                </a:solidFill>
                <a:latin typeface="Calisto MT" panose="02040603050505030304" pitchFamily="18" charset="0"/>
              </a:rPr>
            </a:br>
            <a:r>
              <a:rPr lang="en-US" b="1" dirty="0">
                <a:solidFill>
                  <a:srgbClr val="58267E"/>
                </a:solidFill>
                <a:latin typeface="Calisto MT" panose="02040603050505030304" pitchFamily="18" charset="0"/>
              </a:rPr>
              <a:t>HE/SHE/IT                 </a:t>
            </a:r>
            <a:r>
              <a:rPr lang="en-US" b="1" dirty="0" smtClean="0">
                <a:solidFill>
                  <a:srgbClr val="58267E"/>
                </a:solidFill>
                <a:latin typeface="Calisto MT" panose="02040603050505030304" pitchFamily="18" charset="0"/>
              </a:rPr>
              <a:t>      DOESN’T HAVE </a:t>
            </a:r>
            <a:r>
              <a:rPr lang="en-US" b="1" dirty="0">
                <a:solidFill>
                  <a:srgbClr val="58267E"/>
                </a:solidFill>
                <a:latin typeface="Calisto MT" panose="02040603050505030304" pitchFamily="18" charset="0"/>
              </a:rPr>
              <a:t>TO</a:t>
            </a:r>
            <a:br>
              <a:rPr lang="en-US" b="1" dirty="0">
                <a:solidFill>
                  <a:srgbClr val="58267E"/>
                </a:solidFill>
                <a:latin typeface="Calisto MT" panose="0204060305050503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922" y="3673806"/>
            <a:ext cx="11218460" cy="3067050"/>
          </a:xfrm>
          <a:solidFill>
            <a:srgbClr val="00FFCC"/>
          </a:solidFill>
        </p:spPr>
        <p:txBody>
          <a:bodyPr>
            <a:noAutofit/>
          </a:bodyPr>
          <a:lstStyle/>
          <a:p>
            <a:r>
              <a:rPr lang="en-US" sz="5000" b="1" dirty="0" smtClean="0"/>
              <a:t>We </a:t>
            </a:r>
            <a:r>
              <a:rPr lang="en-US" sz="5000" b="1" dirty="0" smtClean="0">
                <a:solidFill>
                  <a:srgbClr val="C00000"/>
                </a:solidFill>
              </a:rPr>
              <a:t>don’t have to get up </a:t>
            </a:r>
            <a:r>
              <a:rPr lang="en-US" sz="5000" b="1" dirty="0" smtClean="0"/>
              <a:t>early on Sunday.</a:t>
            </a:r>
          </a:p>
          <a:p>
            <a:r>
              <a:rPr lang="en-US" sz="5000" b="1" dirty="0" smtClean="0"/>
              <a:t>He </a:t>
            </a:r>
            <a:r>
              <a:rPr lang="en-US" sz="5000" b="1" dirty="0" smtClean="0">
                <a:solidFill>
                  <a:srgbClr val="C00000"/>
                </a:solidFill>
              </a:rPr>
              <a:t>doesn’t have to get up </a:t>
            </a:r>
            <a:r>
              <a:rPr lang="en-US" sz="5000" b="1" dirty="0" smtClean="0"/>
              <a:t>early on Sundays.</a:t>
            </a:r>
            <a:endParaRPr lang="en-US" sz="5000" b="1" dirty="0"/>
          </a:p>
        </p:txBody>
      </p:sp>
      <p:sp>
        <p:nvSpPr>
          <p:cNvPr id="4" name="Right Arrow 3"/>
          <p:cNvSpPr/>
          <p:nvPr/>
        </p:nvSpPr>
        <p:spPr>
          <a:xfrm>
            <a:off x="5632355" y="2308035"/>
            <a:ext cx="812800" cy="4191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632355" y="1822380"/>
            <a:ext cx="812800" cy="4191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620370" y="0"/>
            <a:ext cx="7765575" cy="1310185"/>
          </a:xfrm>
          <a:prstGeom prst="roundRect">
            <a:avLst/>
          </a:prstGeom>
          <a:solidFill>
            <a:srgbClr val="FFFF00"/>
          </a:solidFill>
          <a:ln>
            <a:solidFill>
              <a:srgbClr val="2A2A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5000" b="1" dirty="0" smtClean="0">
                <a:solidFill>
                  <a:srgbClr val="2A2ADE"/>
                </a:solidFill>
              </a:rPr>
              <a:t>NEGATIVE SENTENCES.</a:t>
            </a:r>
            <a:endParaRPr lang="es-HN" sz="5000" b="1" dirty="0">
              <a:solidFill>
                <a:srgbClr val="2A2AD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17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172</TotalTime>
  <Words>155</Words>
  <Application>Microsoft Office PowerPoint</Application>
  <PresentationFormat>Panorámica</PresentationFormat>
  <Paragraphs>30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5" baseType="lpstr">
      <vt:lpstr>Arial Black</vt:lpstr>
      <vt:lpstr>Bodoni MT Black</vt:lpstr>
      <vt:lpstr>Calisto MT</vt:lpstr>
      <vt:lpstr>Comic Sans MS</vt:lpstr>
      <vt:lpstr>Franklin Gothic Book</vt:lpstr>
      <vt:lpstr>Wingdings</vt:lpstr>
      <vt:lpstr>Crop</vt:lpstr>
      <vt:lpstr>HAVE TO / HAS TO </vt:lpstr>
      <vt:lpstr>We use have to / has to in affirmative sentences to express</vt:lpstr>
      <vt:lpstr>I have to study every day.</vt:lpstr>
      <vt:lpstr>I don’t have to clean my room every day.</vt:lpstr>
      <vt:lpstr>Patricia has to write her book.</vt:lpstr>
      <vt:lpstr>Carlos doesn’t have to study every day.</vt:lpstr>
      <vt:lpstr>  I/YOU/WE/THEY           HAVE TO HE/SHE/IT                     HAS TO </vt:lpstr>
      <vt:lpstr>I         have to you    have to  he she    has to          work every day. It  we      have to they</vt:lpstr>
      <vt:lpstr>               I/YOU/WE/THEY          DON’T HAVE TO HE/SHE/IT                       DOESN’T HAVE TO </vt:lpstr>
      <vt:lpstr>I         don’t have to you    don’t have to  he she    doesn’t have to          work every day. It  we      don’t have to they</vt:lpstr>
      <vt:lpstr>CAN &amp; CAN’T.</vt:lpstr>
      <vt:lpstr>Can / Can’t    is used to talk about ability and possibility, to ask for and give permission, and to make requests and offers. </vt:lpstr>
      <vt:lpstr>I can swim in the pool.</vt:lpstr>
      <vt:lpstr>People can’t smoke here.</vt:lpstr>
      <vt:lpstr>I you he she         can swim in the pool. It  we  they</vt:lpstr>
      <vt:lpstr>I you he she         can’t swim in the pool. It  we  they</vt:lpstr>
      <vt:lpstr>1. I can play tennis.  2. Kathia can’t sing.  3. Cesar can run a mile in four minutes.  4. María Fernanda can’t play tennis very well. 5. Pamela can speak French and English.</vt:lpstr>
      <vt:lpstr>*I can swim with dolphins in Roatan. *We can use dollars in El Salvador. *I can’t take pictures in the Louvre museum. *People can go to Times Square in New York. *You can visit The Lincoln Memorial in Washington DC. *You can’t practice your English in Lempira.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TO</dc:title>
  <dc:creator>English Academy</dc:creator>
  <cp:lastModifiedBy>Karol Hernandez</cp:lastModifiedBy>
  <cp:revision>27</cp:revision>
  <dcterms:created xsi:type="dcterms:W3CDTF">2017-03-18T15:45:59Z</dcterms:created>
  <dcterms:modified xsi:type="dcterms:W3CDTF">2021-08-04T00:39:38Z</dcterms:modified>
</cp:coreProperties>
</file>