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85770D-97AF-459E-8EA0-7386D40623F4}" type="datetimeFigureOut">
              <a:rPr lang="es-HN" smtClean="0"/>
              <a:t>25/05/2014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5432784-8348-4F61-86C1-765C725EB22B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smtClean="0"/>
              <a:t>G 2 7.1</a:t>
            </a:r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Forming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Simple </a:t>
            </a:r>
            <a:r>
              <a:rPr lang="es-HN" dirty="0" err="1" smtClean="0"/>
              <a:t>Past</a:t>
            </a: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mericana BT" pitchFamily="18" charset="0"/>
              </a:rPr>
              <a:t>Introduction</a:t>
            </a:r>
            <a:endParaRPr lang="es-HN" dirty="0">
              <a:latin typeface="Americana BT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The </a:t>
            </a:r>
            <a:r>
              <a:rPr lang="en-US" i="1" dirty="0" smtClean="0">
                <a:latin typeface="Americana BT" pitchFamily="18" charset="0"/>
              </a:rPr>
              <a:t>simple past tense</a:t>
            </a:r>
            <a:r>
              <a:rPr lang="en-US" dirty="0" smtClean="0">
                <a:latin typeface="Americana BT" pitchFamily="18" charset="0"/>
              </a:rPr>
              <a:t> is one of the most common tenses in English.</a:t>
            </a:r>
          </a:p>
          <a:p>
            <a:pPr algn="ctr">
              <a:buNone/>
            </a:pPr>
            <a:endParaRPr lang="en-US" dirty="0" smtClean="0">
              <a:latin typeface="Americana BT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 Its form is the same with all subjects.</a:t>
            </a: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 </a:t>
            </a: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It is usually formed by adding -ED to the verb. </a:t>
            </a:r>
          </a:p>
          <a:p>
            <a:pPr algn="ctr">
              <a:buNone/>
            </a:pPr>
            <a:endParaRPr lang="en-US" dirty="0" smtClean="0">
              <a:latin typeface="Americana BT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presentation will explain the rules for forming the tense with regular verbs: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mericana BT" pitchFamily="18" charset="0"/>
              </a:rPr>
              <a:t>Forming the simple past tense</a:t>
            </a:r>
            <a:endParaRPr lang="es-HN" dirty="0">
              <a:latin typeface="Americana BT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Americana BT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With most verbs, the simple past is created simply by adding -ED.</a:t>
            </a: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 </a:t>
            </a: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However, with some verbs, you need to add</a:t>
            </a: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 -D or change the ending a little. </a:t>
            </a:r>
          </a:p>
          <a:p>
            <a:pPr algn="ctr">
              <a:buNone/>
            </a:pPr>
            <a:endParaRPr lang="en-US" dirty="0" smtClean="0">
              <a:latin typeface="Americana BT" pitchFamily="18" charset="0"/>
            </a:endParaRPr>
          </a:p>
          <a:p>
            <a:pPr algn="ctr">
              <a:buNone/>
            </a:pPr>
            <a:r>
              <a:rPr lang="en-US" dirty="0" smtClean="0">
                <a:latin typeface="Americana BT" pitchFamily="18" charset="0"/>
              </a:rPr>
              <a:t>Here are the rules:</a:t>
            </a:r>
            <a:endParaRPr lang="es-HN" dirty="0">
              <a:latin typeface="Americana B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09600" y="685800"/>
          <a:ext cx="77724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es-HN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Verb</a:t>
                      </a:r>
                      <a:r>
                        <a:rPr lang="es-HN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 </a:t>
                      </a:r>
                      <a:r>
                        <a:rPr lang="es-HN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ending</a:t>
                      </a:r>
                      <a:r>
                        <a:rPr lang="es-HN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 in...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How to make the simple past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Examples</a:t>
                      </a:r>
                      <a:r>
                        <a:rPr lang="es-HN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Americana BT" pitchFamily="18" charset="0"/>
                        </a:rPr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b="1">
                          <a:latin typeface="Americana BT" pitchFamily="18" charset="0"/>
                        </a:rPr>
                        <a:t>e</a:t>
                      </a:r>
                      <a:endParaRPr lang="es-HN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Add </a:t>
                      </a:r>
                      <a:r>
                        <a:rPr lang="es-HN" b="1">
                          <a:latin typeface="Americana BT" pitchFamily="18" charset="0"/>
                        </a:rPr>
                        <a:t>-D</a:t>
                      </a:r>
                      <a:endParaRPr lang="es-HN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live lived</a:t>
                      </a:r>
                      <a:br>
                        <a:rPr lang="es-HN">
                          <a:latin typeface="Americana BT" pitchFamily="18" charset="0"/>
                        </a:rPr>
                      </a:br>
                      <a:r>
                        <a:rPr lang="es-HN">
                          <a:latin typeface="Americana BT" pitchFamily="18" charset="0"/>
                        </a:rPr>
                        <a:t>date dated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Consonant +</a:t>
                      </a:r>
                      <a:r>
                        <a:rPr lang="es-HN" b="1">
                          <a:latin typeface="Americana BT" pitchFamily="18" charset="0"/>
                        </a:rPr>
                        <a:t>y</a:t>
                      </a:r>
                      <a:endParaRPr lang="es-HN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mericana BT" pitchFamily="18" charset="0"/>
                        </a:rPr>
                        <a:t>Change </a:t>
                      </a:r>
                      <a:r>
                        <a:rPr lang="en-US" b="1">
                          <a:latin typeface="Americana BT" pitchFamily="18" charset="0"/>
                        </a:rPr>
                        <a:t>y</a:t>
                      </a:r>
                      <a:r>
                        <a:rPr lang="en-US">
                          <a:latin typeface="Americana BT" pitchFamily="18" charset="0"/>
                        </a:rPr>
                        <a:t> to </a:t>
                      </a:r>
                      <a:r>
                        <a:rPr lang="en-US" b="1">
                          <a:latin typeface="Americana BT" pitchFamily="18" charset="0"/>
                        </a:rPr>
                        <a:t>i</a:t>
                      </a:r>
                      <a:r>
                        <a:rPr lang="en-US">
                          <a:latin typeface="Americana BT" pitchFamily="18" charset="0"/>
                        </a:rPr>
                        <a:t>, then add </a:t>
                      </a:r>
                      <a:r>
                        <a:rPr lang="en-US" b="1">
                          <a:latin typeface="Americana BT" pitchFamily="18" charset="0"/>
                        </a:rPr>
                        <a:t>-ED</a:t>
                      </a:r>
                      <a:endParaRPr lang="en-US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try tried</a:t>
                      </a:r>
                      <a:br>
                        <a:rPr lang="es-HN">
                          <a:latin typeface="Americana BT" pitchFamily="18" charset="0"/>
                        </a:rPr>
                      </a:br>
                      <a:r>
                        <a:rPr lang="es-HN">
                          <a:latin typeface="Americana BT" pitchFamily="18" charset="0"/>
                        </a:rPr>
                        <a:t>cry cried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Americana BT" pitchFamily="18" charset="0"/>
                        </a:rPr>
                        <a:t>One vowel + one consonant</a:t>
                      </a:r>
                      <a:br>
                        <a:rPr lang="en-US">
                          <a:latin typeface="Americana BT" pitchFamily="18" charset="0"/>
                        </a:rPr>
                      </a:br>
                      <a:r>
                        <a:rPr lang="en-US">
                          <a:latin typeface="Americana BT" pitchFamily="18" charset="0"/>
                        </a:rPr>
                        <a:t>(but NOT </a:t>
                      </a:r>
                      <a:r>
                        <a:rPr lang="en-US" b="1">
                          <a:latin typeface="Americana BT" pitchFamily="18" charset="0"/>
                        </a:rPr>
                        <a:t>w</a:t>
                      </a:r>
                      <a:r>
                        <a:rPr lang="en-US">
                          <a:latin typeface="Americana BT" pitchFamily="18" charset="0"/>
                        </a:rPr>
                        <a:t> or </a:t>
                      </a:r>
                      <a:r>
                        <a:rPr lang="en-US" b="1">
                          <a:latin typeface="Americana BT" pitchFamily="18" charset="0"/>
                        </a:rPr>
                        <a:t>y</a:t>
                      </a:r>
                      <a:r>
                        <a:rPr lang="en-US">
                          <a:latin typeface="Americana BT" pitchFamily="18" charset="0"/>
                        </a:rPr>
                        <a:t>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mericana BT" pitchFamily="18" charset="0"/>
                        </a:rPr>
                        <a:t>Double the consonant, then add </a:t>
                      </a:r>
                      <a:r>
                        <a:rPr lang="en-US" b="1">
                          <a:latin typeface="Americana BT" pitchFamily="18" charset="0"/>
                        </a:rPr>
                        <a:t>-ED</a:t>
                      </a:r>
                      <a:endParaRPr lang="en-US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tap tapped</a:t>
                      </a:r>
                      <a:br>
                        <a:rPr lang="es-HN">
                          <a:latin typeface="Americana BT" pitchFamily="18" charset="0"/>
                        </a:rPr>
                      </a:br>
                      <a:r>
                        <a:rPr lang="es-HN">
                          <a:latin typeface="Americana BT" pitchFamily="18" charset="0"/>
                        </a:rPr>
                        <a:t>commit committed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anything else including </a:t>
                      </a:r>
                      <a:r>
                        <a:rPr lang="es-HN" b="1">
                          <a:latin typeface="Americana BT" pitchFamily="18" charset="0"/>
                        </a:rPr>
                        <a:t>w</a:t>
                      </a:r>
                      <a:endParaRPr lang="es-HN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>
                          <a:latin typeface="Americana BT" pitchFamily="18" charset="0"/>
                        </a:rPr>
                        <a:t>Add </a:t>
                      </a:r>
                      <a:r>
                        <a:rPr lang="es-HN" b="1">
                          <a:latin typeface="Americana BT" pitchFamily="18" charset="0"/>
                        </a:rPr>
                        <a:t>-ED</a:t>
                      </a:r>
                      <a:endParaRPr lang="es-HN">
                        <a:latin typeface="Americana BT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mericana BT" pitchFamily="18" charset="0"/>
                        </a:rPr>
                        <a:t>boil boiled</a:t>
                      </a:r>
                      <a:br>
                        <a:rPr lang="en-US" dirty="0">
                          <a:latin typeface="Americana BT" pitchFamily="18" charset="0"/>
                        </a:rPr>
                      </a:br>
                      <a:r>
                        <a:rPr lang="en-US" dirty="0">
                          <a:latin typeface="Americana BT" pitchFamily="18" charset="0"/>
                        </a:rPr>
                        <a:t>fill filled</a:t>
                      </a:r>
                      <a:br>
                        <a:rPr lang="en-US" dirty="0">
                          <a:latin typeface="Americana BT" pitchFamily="18" charset="0"/>
                        </a:rPr>
                      </a:br>
                      <a:r>
                        <a:rPr lang="en-US" dirty="0">
                          <a:latin typeface="Americana BT" pitchFamily="18" charset="0"/>
                        </a:rPr>
                        <a:t>hand handed</a:t>
                      </a:r>
                      <a:br>
                        <a:rPr lang="en-US" dirty="0">
                          <a:latin typeface="Americana BT" pitchFamily="18" charset="0"/>
                        </a:rPr>
                      </a:br>
                      <a:r>
                        <a:rPr lang="en-US" dirty="0">
                          <a:latin typeface="Americana BT" pitchFamily="18" charset="0"/>
                        </a:rPr>
                        <a:t>show showed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>
                <a:latin typeface="Americana BT" pitchFamily="18" charset="0"/>
              </a:rPr>
              <a:t>Choose</a:t>
            </a:r>
            <a:r>
              <a:rPr lang="es-HN" b="1" dirty="0" smtClean="0">
                <a:latin typeface="Americana BT" pitchFamily="18" charset="0"/>
              </a:rPr>
              <a:t> </a:t>
            </a:r>
            <a:r>
              <a:rPr lang="es-HN" b="1" dirty="0" err="1" smtClean="0">
                <a:latin typeface="Americana BT" pitchFamily="18" charset="0"/>
              </a:rPr>
              <a:t>the</a:t>
            </a:r>
            <a:r>
              <a:rPr lang="es-HN" b="1" dirty="0" smtClean="0">
                <a:latin typeface="Americana BT" pitchFamily="18" charset="0"/>
              </a:rPr>
              <a:t> </a:t>
            </a:r>
            <a:r>
              <a:rPr lang="es-HN" b="1" dirty="0" err="1" smtClean="0">
                <a:latin typeface="Americana BT" pitchFamily="18" charset="0"/>
              </a:rPr>
              <a:t>correct</a:t>
            </a:r>
            <a:r>
              <a:rPr lang="es-HN" b="1" dirty="0" smtClean="0">
                <a:latin typeface="Americana BT" pitchFamily="18" charset="0"/>
              </a:rPr>
              <a:t> </a:t>
            </a:r>
            <a:r>
              <a:rPr lang="es-HN" b="1" dirty="0" err="1" smtClean="0">
                <a:latin typeface="Americana BT" pitchFamily="18" charset="0"/>
              </a:rPr>
              <a:t>answer</a:t>
            </a:r>
            <a:endParaRPr lang="es-HN" b="1" dirty="0">
              <a:latin typeface="Americana BT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500" dirty="0" smtClean="0">
                <a:latin typeface="Americana BT" pitchFamily="18" charset="0"/>
              </a:rPr>
              <a:t>rely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rellyed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relied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relyed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fail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failied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failed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failled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play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Playyed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Played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plaied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permit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permitied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permited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permitted</a:t>
            </a:r>
          </a:p>
          <a:p>
            <a:r>
              <a:rPr lang="en-US" sz="2500" dirty="0" smtClean="0">
                <a:latin typeface="Americana BT" pitchFamily="18" charset="0"/>
              </a:rPr>
              <a:t>bathe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bathhed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err="1" smtClean="0">
                <a:latin typeface="Americana BT" pitchFamily="18" charset="0"/>
              </a:rPr>
              <a:t>bathied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bathed</a:t>
            </a:r>
          </a:p>
          <a:p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500" dirty="0" smtClean="0">
                <a:latin typeface="Americana BT" pitchFamily="18" charset="0"/>
              </a:rPr>
              <a:t>show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showwed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showied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showed</a:t>
            </a:r>
          </a:p>
          <a:p>
            <a:r>
              <a:rPr lang="en-US" sz="2500" dirty="0" smtClean="0">
                <a:latin typeface="Americana BT" pitchFamily="18" charset="0"/>
              </a:rPr>
              <a:t>depart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departted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departied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departed</a:t>
            </a:r>
          </a:p>
          <a:p>
            <a:r>
              <a:rPr lang="en-US" sz="2500" dirty="0" smtClean="0">
                <a:latin typeface="Americana BT" pitchFamily="18" charset="0"/>
              </a:rPr>
              <a:t>trap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trapied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traped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trapped</a:t>
            </a:r>
          </a:p>
          <a:p>
            <a:r>
              <a:rPr lang="en-US" sz="2500" dirty="0" smtClean="0">
                <a:latin typeface="Americana BT" pitchFamily="18" charset="0"/>
              </a:rPr>
              <a:t>marry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marryed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married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marryyed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share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sharied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shared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sharred</a:t>
            </a:r>
            <a:endParaRPr lang="en-US" sz="2500" dirty="0" smtClean="0">
              <a:latin typeface="Americana BT" pitchFamily="18" charset="0"/>
            </a:endParaRP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Check</a:t>
            </a:r>
            <a:r>
              <a:rPr lang="es-HN" b="1" dirty="0" smtClean="0"/>
              <a:t> </a:t>
            </a:r>
            <a:r>
              <a:rPr lang="es-HN" b="1" dirty="0" err="1" smtClean="0"/>
              <a:t>your</a:t>
            </a:r>
            <a:r>
              <a:rPr lang="es-HN" b="1" dirty="0" smtClean="0"/>
              <a:t> </a:t>
            </a:r>
            <a:r>
              <a:rPr lang="es-HN" b="1" dirty="0" err="1" smtClean="0"/>
              <a:t>answers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500" dirty="0" smtClean="0">
                <a:latin typeface="Americana BT" pitchFamily="18" charset="0"/>
              </a:rPr>
              <a:t>rely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rellyed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relied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relyed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fail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failied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failed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failled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play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playyed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played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plaied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permit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permitied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permited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permitted</a:t>
            </a:r>
          </a:p>
          <a:p>
            <a:r>
              <a:rPr lang="en-US" sz="2500" dirty="0" smtClean="0">
                <a:latin typeface="Americana BT" pitchFamily="18" charset="0"/>
              </a:rPr>
              <a:t>bathe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bathhed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bathied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bathed</a:t>
            </a:r>
          </a:p>
          <a:p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500" dirty="0" smtClean="0">
                <a:latin typeface="Americana BT" pitchFamily="18" charset="0"/>
              </a:rPr>
              <a:t>show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showwed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showied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showed</a:t>
            </a:r>
          </a:p>
          <a:p>
            <a:r>
              <a:rPr lang="en-US" sz="2500" dirty="0" smtClean="0">
                <a:latin typeface="Americana BT" pitchFamily="18" charset="0"/>
              </a:rPr>
              <a:t>depart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departted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departied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departed</a:t>
            </a:r>
          </a:p>
          <a:p>
            <a:r>
              <a:rPr lang="en-US" sz="2500" dirty="0" smtClean="0">
                <a:latin typeface="Americana BT" pitchFamily="18" charset="0"/>
              </a:rPr>
              <a:t>trap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trapied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traped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trapped</a:t>
            </a:r>
          </a:p>
          <a:p>
            <a:r>
              <a:rPr lang="en-US" sz="2500" dirty="0" smtClean="0">
                <a:latin typeface="Americana BT" pitchFamily="18" charset="0"/>
              </a:rPr>
              <a:t>marry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marryed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married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marryyed</a:t>
            </a:r>
            <a:endParaRPr lang="en-US" sz="2500" dirty="0" smtClean="0">
              <a:latin typeface="Americana BT" pitchFamily="18" charset="0"/>
            </a:endParaRPr>
          </a:p>
          <a:p>
            <a:r>
              <a:rPr lang="en-US" sz="2500" dirty="0" smtClean="0">
                <a:latin typeface="Americana BT" pitchFamily="18" charset="0"/>
              </a:rPr>
              <a:t>share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sharied</a:t>
            </a:r>
            <a:endParaRPr lang="en-US" sz="2500" dirty="0" smtClean="0">
              <a:latin typeface="Americana BT" pitchFamily="18" charset="0"/>
            </a:endParaRPr>
          </a:p>
          <a:p>
            <a:pPr lvl="1"/>
            <a:r>
              <a:rPr lang="en-US" sz="2500" b="1" dirty="0" smtClean="0">
                <a:solidFill>
                  <a:srgbClr val="FF0000"/>
                </a:solidFill>
                <a:latin typeface="Americana BT" pitchFamily="18" charset="0"/>
              </a:rPr>
              <a:t> shared</a:t>
            </a:r>
          </a:p>
          <a:p>
            <a:pPr lvl="1"/>
            <a:r>
              <a:rPr lang="en-US" sz="2500" dirty="0" smtClean="0">
                <a:latin typeface="Americana BT" pitchFamily="18" charset="0"/>
              </a:rPr>
              <a:t> </a:t>
            </a:r>
            <a:r>
              <a:rPr lang="en-US" sz="2500" dirty="0" err="1" smtClean="0">
                <a:latin typeface="Americana BT" pitchFamily="18" charset="0"/>
              </a:rPr>
              <a:t>sharred</a:t>
            </a:r>
            <a:endParaRPr lang="en-US" sz="2500" dirty="0" smtClean="0">
              <a:latin typeface="Americana BT" pitchFamily="18" charset="0"/>
            </a:endParaRPr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148</TotalTime>
  <Words>306</Words>
  <Application>Microsoft Office PowerPoint</Application>
  <PresentationFormat>Presentación en pantalla (4:3)</PresentationFormat>
  <Paragraphs>116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Equidad</vt:lpstr>
      <vt:lpstr>Forming the Simple Past</vt:lpstr>
      <vt:lpstr>Introduction</vt:lpstr>
      <vt:lpstr>Forming the simple past tense</vt:lpstr>
      <vt:lpstr>Presentación de PowerPoint</vt:lpstr>
      <vt:lpstr>Choose the correct answer</vt:lpstr>
      <vt:lpstr>Check your answers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Forming the Simple Past</dc:title>
  <dc:creator>Any</dc:creator>
  <cp:lastModifiedBy>ANY</cp:lastModifiedBy>
  <cp:revision>3</cp:revision>
  <dcterms:created xsi:type="dcterms:W3CDTF">2012-09-20T15:09:47Z</dcterms:created>
  <dcterms:modified xsi:type="dcterms:W3CDTF">2014-05-25T19:13:27Z</dcterms:modified>
</cp:coreProperties>
</file>