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3" r:id="rId4"/>
    <p:sldId id="264" r:id="rId5"/>
    <p:sldId id="272" r:id="rId6"/>
    <p:sldId id="268" r:id="rId7"/>
    <p:sldId id="269" r:id="rId8"/>
    <p:sldId id="271" r:id="rId9"/>
    <p:sldId id="270" r:id="rId10"/>
    <p:sldId id="266" r:id="rId11"/>
    <p:sldId id="267" r:id="rId12"/>
    <p:sldId id="257" r:id="rId13"/>
    <p:sldId id="258" r:id="rId14"/>
    <p:sldId id="259" r:id="rId15"/>
    <p:sldId id="260" r:id="rId16"/>
    <p:sldId id="262" r:id="rId17"/>
    <p:sldId id="261" r:id="rId18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5CDDB49-8935-4EDE-B972-339C4A3F3F62}" type="datetimeFigureOut">
              <a:rPr lang="es-HN" smtClean="0"/>
              <a:t>14/10/2022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A65231-693A-4F31-8FC4-7C92D5700154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/>
              <a:t>EXERCISES</a:t>
            </a:r>
            <a:endParaRPr lang="es-H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1942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FF0000"/>
                </a:solidFill>
              </a:rPr>
              <a:t>EXAMPLES</a:t>
            </a:r>
            <a:br>
              <a:rPr lang="es-MX" b="1" dirty="0" smtClean="0">
                <a:solidFill>
                  <a:srgbClr val="FF0000"/>
                </a:solidFill>
              </a:rPr>
            </a:br>
            <a:r>
              <a:rPr lang="es-MX" b="1" dirty="0" smtClean="0">
                <a:solidFill>
                  <a:srgbClr val="FF0000"/>
                </a:solidFill>
              </a:rPr>
              <a:t> </a:t>
            </a:r>
            <a:r>
              <a:rPr lang="es-MX" b="1" dirty="0" smtClean="0">
                <a:solidFill>
                  <a:srgbClr val="FF0000"/>
                </a:solidFill>
              </a:rPr>
              <a:t>BOTH: STATIVE AND DYNAMIC.</a:t>
            </a:r>
            <a:endParaRPr lang="es-HN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VICTOR </a:t>
            </a:r>
            <a:r>
              <a:rPr lang="es-MX" b="1" u="sng" dirty="0" smtClean="0">
                <a:solidFill>
                  <a:srgbClr val="0070C0"/>
                </a:solidFill>
              </a:rPr>
              <a:t>HAS</a:t>
            </a:r>
            <a:r>
              <a:rPr lang="es-MX" b="1" dirty="0" smtClean="0"/>
              <a:t> A NEW SHOWER BECAUSE </a:t>
            </a:r>
            <a:r>
              <a:rPr lang="es-MX" b="1" dirty="0" err="1" smtClean="0"/>
              <a:t>he’s</a:t>
            </a:r>
            <a:r>
              <a:rPr lang="es-MX" b="1" dirty="0" smtClean="0"/>
              <a:t> REDECORATING.</a:t>
            </a:r>
          </a:p>
          <a:p>
            <a:endParaRPr lang="es-MX" dirty="0"/>
          </a:p>
          <a:p>
            <a:endParaRPr lang="es-MX" dirty="0" smtClean="0"/>
          </a:p>
          <a:p>
            <a:r>
              <a:rPr lang="es-MX" b="1" dirty="0" smtClean="0"/>
              <a:t>VICTOR </a:t>
            </a:r>
            <a:r>
              <a:rPr lang="es-MX" b="1" u="sng" dirty="0" smtClean="0">
                <a:solidFill>
                  <a:srgbClr val="0070C0"/>
                </a:solidFill>
              </a:rPr>
              <a:t>IS HAVING </a:t>
            </a:r>
            <a:r>
              <a:rPr lang="es-MX" b="1" dirty="0" smtClean="0"/>
              <a:t>A SHOWER NOW. </a:t>
            </a:r>
            <a:r>
              <a:rPr lang="es-MX" b="1" smtClean="0"/>
              <a:t>HE’S </a:t>
            </a:r>
            <a:r>
              <a:rPr lang="es-MX" b="1" dirty="0" smtClean="0"/>
              <a:t>GOING OUT TONIGHT.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7448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778" y="332656"/>
            <a:ext cx="7024744" cy="1143000"/>
          </a:xfrm>
        </p:spPr>
        <p:txBody>
          <a:bodyPr/>
          <a:lstStyle/>
          <a:p>
            <a:r>
              <a:rPr lang="es-MX" b="1" dirty="0" smtClean="0"/>
              <a:t>taste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9778" y="1772816"/>
            <a:ext cx="7024744" cy="3672408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s-MX" sz="3000" b="1" dirty="0" err="1" smtClean="0"/>
              <a:t>This</a:t>
            </a:r>
            <a:r>
              <a:rPr lang="es-MX" sz="3000" b="1" dirty="0" smtClean="0"/>
              <a:t> cake </a:t>
            </a:r>
            <a:r>
              <a:rPr lang="es-MX" sz="3000" b="1" u="sng" dirty="0" smtClean="0">
                <a:solidFill>
                  <a:srgbClr val="0070C0"/>
                </a:solidFill>
              </a:rPr>
              <a:t>tastes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very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sweet</a:t>
            </a:r>
            <a:r>
              <a:rPr lang="es-MX" sz="3000" b="1" dirty="0" smtClean="0"/>
              <a:t>. </a:t>
            </a:r>
            <a:r>
              <a:rPr lang="es-MX" sz="3000" b="1" dirty="0" err="1" smtClean="0"/>
              <a:t>You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used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too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much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sugar</a:t>
            </a:r>
            <a:r>
              <a:rPr lang="es-MX" sz="3000" b="1" dirty="0" smtClean="0"/>
              <a:t>.</a:t>
            </a:r>
          </a:p>
          <a:p>
            <a:pPr marL="68580" indent="0">
              <a:buNone/>
            </a:pPr>
            <a:endParaRPr lang="es-MX" sz="3000" b="1" dirty="0"/>
          </a:p>
          <a:p>
            <a:pPr marL="68580" indent="0">
              <a:buNone/>
            </a:pPr>
            <a:endParaRPr lang="es-MX" sz="30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s-MX" sz="3000" b="1" dirty="0" err="1" smtClean="0"/>
              <a:t>Where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is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your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mother</a:t>
            </a:r>
            <a:r>
              <a:rPr lang="es-MX" sz="3000" b="1" dirty="0" smtClean="0"/>
              <a:t>? </a:t>
            </a:r>
            <a:r>
              <a:rPr lang="es-MX" sz="3000" b="1" dirty="0" err="1" smtClean="0"/>
              <a:t>She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is</a:t>
            </a:r>
            <a:r>
              <a:rPr lang="es-MX" sz="3000" b="1" dirty="0" smtClean="0"/>
              <a:t> in </a:t>
            </a:r>
            <a:r>
              <a:rPr lang="es-MX" sz="3000" b="1" dirty="0" err="1" smtClean="0"/>
              <a:t>the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kitchen</a:t>
            </a:r>
            <a:r>
              <a:rPr lang="es-MX" sz="3000" b="1" dirty="0" smtClean="0"/>
              <a:t> </a:t>
            </a:r>
            <a:r>
              <a:rPr lang="es-MX" sz="3000" b="1" dirty="0" err="1" smtClean="0"/>
              <a:t>cooking</a:t>
            </a:r>
            <a:r>
              <a:rPr lang="es-MX" sz="3000" b="1" dirty="0" smtClean="0"/>
              <a:t>, </a:t>
            </a:r>
            <a:r>
              <a:rPr lang="es-MX" sz="3000" b="1" dirty="0" err="1" smtClean="0"/>
              <a:t>she</a:t>
            </a:r>
            <a:r>
              <a:rPr lang="es-MX" sz="3000" b="1" dirty="0" smtClean="0"/>
              <a:t> </a:t>
            </a:r>
            <a:r>
              <a:rPr lang="es-MX" sz="3000" b="1" u="sng" dirty="0" err="1" smtClean="0">
                <a:solidFill>
                  <a:srgbClr val="0070C0"/>
                </a:solidFill>
              </a:rPr>
              <a:t>is</a:t>
            </a:r>
            <a:r>
              <a:rPr lang="es-MX" sz="3000" b="1" u="sng" dirty="0" smtClean="0">
                <a:solidFill>
                  <a:srgbClr val="0070C0"/>
                </a:solidFill>
              </a:rPr>
              <a:t> </a:t>
            </a:r>
            <a:r>
              <a:rPr lang="es-MX" sz="3000" b="1" u="sng" dirty="0" err="1" smtClean="0">
                <a:solidFill>
                  <a:srgbClr val="0070C0"/>
                </a:solidFill>
              </a:rPr>
              <a:t>tasting</a:t>
            </a:r>
            <a:r>
              <a:rPr lang="es-MX" sz="3000" b="1" u="sng" dirty="0" smtClean="0">
                <a:solidFill>
                  <a:srgbClr val="0070C0"/>
                </a:solidFill>
              </a:rPr>
              <a:t> </a:t>
            </a:r>
            <a:r>
              <a:rPr lang="es-MX" sz="3000" b="1" dirty="0" err="1" smtClean="0"/>
              <a:t>the</a:t>
            </a:r>
            <a:r>
              <a:rPr lang="es-MX" sz="3000" b="1" dirty="0" smtClean="0"/>
              <a:t> rice and </a:t>
            </a:r>
            <a:r>
              <a:rPr lang="es-MX" sz="3000" b="1" dirty="0" err="1" smtClean="0"/>
              <a:t>beans</a:t>
            </a:r>
            <a:r>
              <a:rPr lang="es-MX" sz="3000" b="1" dirty="0" smtClean="0"/>
              <a:t>.</a:t>
            </a:r>
            <a:endParaRPr lang="es-HN" sz="3000" b="1" dirty="0"/>
          </a:p>
        </p:txBody>
      </p:sp>
    </p:spTree>
    <p:extLst>
      <p:ext uri="{BB962C8B-B14F-4D97-AF65-F5344CB8AC3E}">
        <p14:creationId xmlns:p14="http://schemas.microsoft.com/office/powerpoint/2010/main" val="230456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027664"/>
            <a:ext cx="8208912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I. Are </a:t>
            </a:r>
            <a:r>
              <a:rPr lang="es-HN" b="1" dirty="0" err="1" smtClean="0"/>
              <a:t>these</a:t>
            </a:r>
            <a:r>
              <a:rPr lang="es-HN" b="1" dirty="0" smtClean="0"/>
              <a:t> </a:t>
            </a:r>
            <a:r>
              <a:rPr lang="es-HN" b="1" dirty="0" err="1" smtClean="0"/>
              <a:t>verbs</a:t>
            </a:r>
            <a:r>
              <a:rPr lang="es-HN" b="1" dirty="0" smtClean="0"/>
              <a:t> STATIVE </a:t>
            </a:r>
            <a:r>
              <a:rPr lang="es-HN" b="1" dirty="0" err="1" smtClean="0"/>
              <a:t>or</a:t>
            </a:r>
            <a:r>
              <a:rPr lang="es-HN" b="1" dirty="0" smtClean="0"/>
              <a:t> DYNAMIC?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es-HN" b="1" dirty="0" err="1" smtClean="0"/>
              <a:t>Run</a:t>
            </a:r>
            <a:r>
              <a:rPr lang="es-HN" b="1" dirty="0" smtClean="0"/>
              <a:t>      _____________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Swim</a:t>
            </a:r>
            <a:r>
              <a:rPr lang="es-HN" b="1" dirty="0" smtClean="0"/>
              <a:t>    _____________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Feel</a:t>
            </a:r>
            <a:r>
              <a:rPr lang="es-HN" b="1" dirty="0" smtClean="0"/>
              <a:t>      _____________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Think</a:t>
            </a:r>
            <a:r>
              <a:rPr lang="es-HN" b="1" dirty="0" smtClean="0"/>
              <a:t>     _____________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Believe</a:t>
            </a:r>
            <a:r>
              <a:rPr lang="es-HN" b="1" dirty="0" smtClean="0"/>
              <a:t> _____________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Eat</a:t>
            </a:r>
            <a:r>
              <a:rPr lang="es-HN" b="1" dirty="0" smtClean="0"/>
              <a:t>         ____________            ____________</a:t>
            </a:r>
          </a:p>
          <a:p>
            <a:pPr marL="525780" indent="-457200">
              <a:buAutoNum type="arabicPeriod"/>
            </a:pPr>
            <a:r>
              <a:rPr lang="es-HN" b="1" dirty="0" err="1" smtClean="0"/>
              <a:t>Have</a:t>
            </a:r>
            <a:r>
              <a:rPr lang="es-HN" b="1" dirty="0" smtClean="0"/>
              <a:t>      ____________            ____________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73331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848872" cy="1143000"/>
          </a:xfrm>
        </p:spPr>
        <p:txBody>
          <a:bodyPr>
            <a:normAutofit fontScale="90000"/>
          </a:bodyPr>
          <a:lstStyle/>
          <a:p>
            <a:r>
              <a:rPr lang="es-HN" dirty="0" smtClean="0"/>
              <a:t>II. </a:t>
            </a:r>
            <a:r>
              <a:rPr lang="es-HN" b="1" dirty="0" err="1" smtClean="0"/>
              <a:t>Create</a:t>
            </a:r>
            <a:r>
              <a:rPr lang="es-HN" b="1" dirty="0" smtClean="0"/>
              <a:t> </a:t>
            </a:r>
            <a:r>
              <a:rPr lang="es-HN" b="1" dirty="0" err="1" smtClean="0"/>
              <a:t>sentences</a:t>
            </a:r>
            <a:r>
              <a:rPr lang="es-HN" b="1" dirty="0" smtClean="0"/>
              <a:t> </a:t>
            </a:r>
            <a:r>
              <a:rPr lang="es-HN" b="1" dirty="0" err="1" smtClean="0"/>
              <a:t>with</a:t>
            </a:r>
            <a:r>
              <a:rPr lang="es-HN" b="1" dirty="0" smtClean="0"/>
              <a:t> </a:t>
            </a:r>
            <a:r>
              <a:rPr lang="es-HN" b="1" dirty="0" err="1" smtClean="0"/>
              <a:t>these</a:t>
            </a:r>
            <a:r>
              <a:rPr lang="es-HN" b="1" dirty="0" smtClean="0"/>
              <a:t> DYNAMIC VERBS.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eat</a:t>
            </a:r>
          </a:p>
          <a:p>
            <a:r>
              <a:rPr lang="en-US" b="1" dirty="0" smtClean="0"/>
              <a:t>walk</a:t>
            </a:r>
            <a:endParaRPr lang="en-US" b="1" dirty="0"/>
          </a:p>
          <a:p>
            <a:r>
              <a:rPr lang="en-US" b="1" dirty="0"/>
              <a:t>sleep</a:t>
            </a:r>
          </a:p>
          <a:p>
            <a:r>
              <a:rPr lang="en-US" b="1" dirty="0"/>
              <a:t>talk</a:t>
            </a:r>
          </a:p>
          <a:p>
            <a:pPr marL="68580" indent="0">
              <a:buNone/>
            </a:pPr>
            <a:endParaRPr lang="en-US" b="1" dirty="0"/>
          </a:p>
          <a:p>
            <a:endParaRPr lang="en-US" b="1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160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027664"/>
            <a:ext cx="7848872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III. </a:t>
            </a:r>
            <a:r>
              <a:rPr lang="es-HN" b="1" dirty="0" err="1" smtClean="0"/>
              <a:t>Create</a:t>
            </a:r>
            <a:r>
              <a:rPr lang="es-HN" b="1" dirty="0" smtClean="0"/>
              <a:t> </a:t>
            </a:r>
            <a:r>
              <a:rPr lang="es-HN" b="1" dirty="0" err="1" smtClean="0"/>
              <a:t>sentences</a:t>
            </a:r>
            <a:r>
              <a:rPr lang="es-HN" b="1" dirty="0" smtClean="0"/>
              <a:t> </a:t>
            </a:r>
            <a:r>
              <a:rPr lang="es-HN" b="1" dirty="0" err="1" smtClean="0"/>
              <a:t>with</a:t>
            </a:r>
            <a:r>
              <a:rPr lang="es-HN" b="1" dirty="0" smtClean="0"/>
              <a:t> </a:t>
            </a:r>
            <a:r>
              <a:rPr lang="es-HN" b="1" dirty="0" err="1" smtClean="0"/>
              <a:t>these</a:t>
            </a:r>
            <a:r>
              <a:rPr lang="es-HN" b="1" dirty="0" smtClean="0"/>
              <a:t> STATIVE VERBS.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love</a:t>
            </a:r>
            <a:endParaRPr lang="en-US" b="1" dirty="0"/>
          </a:p>
          <a:p>
            <a:r>
              <a:rPr lang="en-US" b="1" dirty="0" smtClean="0"/>
              <a:t>2. hate</a:t>
            </a:r>
            <a:endParaRPr lang="en-US" b="1" dirty="0"/>
          </a:p>
          <a:p>
            <a:r>
              <a:rPr lang="en-US" b="1" dirty="0" smtClean="0"/>
              <a:t>3. like</a:t>
            </a:r>
            <a:endParaRPr lang="en-US" b="1" dirty="0"/>
          </a:p>
          <a:p>
            <a:r>
              <a:rPr lang="en-US" b="1" dirty="0" smtClean="0"/>
              <a:t>4. prefer</a:t>
            </a:r>
            <a:endParaRPr lang="en-US" b="1" dirty="0"/>
          </a:p>
          <a:p>
            <a:pPr marL="68580" indent="0">
              <a:buNone/>
            </a:pPr>
            <a:endParaRPr lang="en-US" b="1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711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640960" cy="5544616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 smtClean="0"/>
              <a:t>1. </a:t>
            </a:r>
            <a:r>
              <a:rPr lang="en-US" sz="3000" b="1" dirty="0" smtClean="0"/>
              <a:t>Actually</a:t>
            </a:r>
            <a:r>
              <a:rPr lang="en-US" sz="3000" b="1" dirty="0"/>
              <a:t>, </a:t>
            </a:r>
            <a:r>
              <a:rPr lang="en-US" sz="3000" b="1" dirty="0" smtClean="0"/>
              <a:t>that _______</a:t>
            </a:r>
            <a:r>
              <a:rPr lang="en-US" sz="3000" b="1" dirty="0"/>
              <a:t>  (sound) wonderful.</a:t>
            </a:r>
            <a:br>
              <a:rPr lang="en-US" sz="3000" b="1" dirty="0"/>
            </a:br>
            <a:r>
              <a:rPr lang="en-US" sz="3000" b="1" dirty="0"/>
              <a:t>2. We </a:t>
            </a:r>
            <a:r>
              <a:rPr lang="en-US" sz="3000" b="1" dirty="0" smtClean="0"/>
              <a:t>_________</a:t>
            </a:r>
            <a:r>
              <a:rPr lang="en-US" sz="3000" b="1" dirty="0"/>
              <a:t> (cook) right now.</a:t>
            </a:r>
            <a:br>
              <a:rPr lang="en-US" sz="3000" b="1" dirty="0"/>
            </a:br>
            <a:r>
              <a:rPr lang="en-US" sz="3000" b="1" dirty="0"/>
              <a:t>3. I </a:t>
            </a:r>
            <a:r>
              <a:rPr lang="en-US" sz="3000" b="1" dirty="0" smtClean="0"/>
              <a:t>________</a:t>
            </a:r>
            <a:r>
              <a:rPr lang="en-US" sz="3000" b="1" dirty="0"/>
              <a:t> (promise) to be back soon.</a:t>
            </a:r>
            <a:br>
              <a:rPr lang="en-US" sz="3000" b="1" dirty="0"/>
            </a:br>
            <a:r>
              <a:rPr lang="en-US" sz="3000" b="1" dirty="0"/>
              <a:t>4. Frank and his wife </a:t>
            </a:r>
            <a:r>
              <a:rPr lang="en-US" sz="3000" b="1" dirty="0" smtClean="0"/>
              <a:t>________</a:t>
            </a:r>
            <a:r>
              <a:rPr lang="en-US" sz="3000" b="1" dirty="0"/>
              <a:t> (disagree) on this matter.</a:t>
            </a:r>
            <a:br>
              <a:rPr lang="en-US" sz="3000" b="1" dirty="0"/>
            </a:br>
            <a:r>
              <a:rPr lang="en-US" sz="3000" b="1" dirty="0"/>
              <a:t>5. He </a:t>
            </a:r>
            <a:r>
              <a:rPr lang="en-US" sz="3000" b="1" dirty="0" smtClean="0"/>
              <a:t>_________</a:t>
            </a:r>
            <a:r>
              <a:rPr lang="en-US" sz="3000" b="1" dirty="0"/>
              <a:t> (own) several large companies.</a:t>
            </a:r>
            <a:br>
              <a:rPr lang="en-US" sz="3000" b="1" dirty="0"/>
            </a:br>
            <a:r>
              <a:rPr lang="en-US" sz="3000" b="1" dirty="0"/>
              <a:t>6.  </a:t>
            </a:r>
            <a:r>
              <a:rPr lang="en-US" sz="3000" b="1" dirty="0" smtClean="0"/>
              <a:t>you ________</a:t>
            </a:r>
            <a:r>
              <a:rPr lang="en-US" sz="3000" b="1" dirty="0"/>
              <a:t>  (hear) Richard's voice now?</a:t>
            </a:r>
            <a:br>
              <a:rPr lang="en-US" sz="3000" b="1" dirty="0"/>
            </a:br>
            <a:r>
              <a:rPr lang="en-US" sz="3000" b="1" dirty="0"/>
              <a:t>7.  </a:t>
            </a:r>
            <a:r>
              <a:rPr lang="en-US" sz="3000" b="1" dirty="0" smtClean="0"/>
              <a:t>you ________</a:t>
            </a:r>
            <a:r>
              <a:rPr lang="en-US" sz="3000" b="1" dirty="0"/>
              <a:t>  (study) at the moment?</a:t>
            </a:r>
            <a:br>
              <a:rPr lang="en-US" sz="3000" b="1" dirty="0"/>
            </a:br>
            <a:r>
              <a:rPr lang="en-US" sz="3000" b="1" dirty="0"/>
              <a:t>8. I </a:t>
            </a:r>
            <a:r>
              <a:rPr lang="en-US" sz="3000" b="1" dirty="0" smtClean="0"/>
              <a:t>______</a:t>
            </a:r>
            <a:r>
              <a:rPr lang="en-US" sz="3000" b="1" dirty="0"/>
              <a:t> </a:t>
            </a:r>
            <a:r>
              <a:rPr lang="en-US" sz="3000" b="1" dirty="0" smtClean="0"/>
              <a:t>(-mean</a:t>
            </a:r>
            <a:r>
              <a:rPr lang="en-US" sz="3000" b="1" dirty="0"/>
              <a:t>) to hurt you.</a:t>
            </a:r>
            <a:br>
              <a:rPr lang="en-US" sz="3000" b="1" dirty="0"/>
            </a:br>
            <a:r>
              <a:rPr lang="en-US" sz="3000" b="1" dirty="0"/>
              <a:t>9.  </a:t>
            </a:r>
            <a:r>
              <a:rPr lang="en-US" sz="3000" b="1" dirty="0" smtClean="0"/>
              <a:t>______you _______</a:t>
            </a:r>
            <a:r>
              <a:rPr lang="en-US" sz="3000" b="1" dirty="0"/>
              <a:t>  (mind) taking out the garbage?</a:t>
            </a:r>
            <a:br>
              <a:rPr lang="en-US" sz="3000" b="1" dirty="0"/>
            </a:br>
            <a:r>
              <a:rPr lang="en-US" sz="3000" b="1" dirty="0"/>
              <a:t>10. I seriously </a:t>
            </a:r>
            <a:r>
              <a:rPr lang="en-US" sz="3000" b="1" dirty="0" smtClean="0"/>
              <a:t>_______</a:t>
            </a:r>
            <a:r>
              <a:rPr lang="en-US" sz="3000" b="1" dirty="0"/>
              <a:t> (doubt) it.</a:t>
            </a:r>
            <a:endParaRPr lang="es-HN" sz="3000" b="1" dirty="0"/>
          </a:p>
        </p:txBody>
      </p:sp>
    </p:spTree>
    <p:extLst>
      <p:ext uri="{BB962C8B-B14F-4D97-AF65-F5344CB8AC3E}">
        <p14:creationId xmlns:p14="http://schemas.microsoft.com/office/powerpoint/2010/main" val="399343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068960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es-HN" sz="5000" b="1" dirty="0" smtClean="0"/>
              <a:t>Are </a:t>
            </a:r>
            <a:r>
              <a:rPr lang="es-HN" sz="5000" b="1" dirty="0" err="1" smtClean="0"/>
              <a:t>the</a:t>
            </a:r>
            <a:r>
              <a:rPr lang="es-HN" sz="5000" b="1" dirty="0" smtClean="0"/>
              <a:t> </a:t>
            </a:r>
            <a:r>
              <a:rPr lang="es-HN" sz="5000" b="1" dirty="0" err="1" smtClean="0"/>
              <a:t>sentences</a:t>
            </a:r>
            <a:r>
              <a:rPr lang="es-HN" sz="5000" b="1" dirty="0" smtClean="0"/>
              <a:t> </a:t>
            </a:r>
            <a:r>
              <a:rPr lang="es-HN" sz="5000" b="1" dirty="0" err="1" smtClean="0"/>
              <a:t>correct</a:t>
            </a:r>
            <a:r>
              <a:rPr lang="es-HN" sz="5000" b="1" dirty="0" smtClean="0"/>
              <a:t> </a:t>
            </a:r>
            <a:r>
              <a:rPr lang="es-HN" sz="5000" b="1" dirty="0" err="1" smtClean="0"/>
              <a:t>or</a:t>
            </a:r>
            <a:r>
              <a:rPr lang="es-HN" sz="5000" b="1" dirty="0" smtClean="0"/>
              <a:t> </a:t>
            </a:r>
            <a:r>
              <a:rPr lang="es-HN" sz="5000" b="1" dirty="0" err="1" smtClean="0"/>
              <a:t>incorrect</a:t>
            </a:r>
            <a:r>
              <a:rPr lang="es-HN" sz="5000" b="1" dirty="0" smtClean="0"/>
              <a:t>?</a:t>
            </a:r>
            <a:endParaRPr lang="es-HN" sz="5000" b="1" dirty="0"/>
          </a:p>
        </p:txBody>
      </p:sp>
    </p:spTree>
    <p:extLst>
      <p:ext uri="{BB962C8B-B14F-4D97-AF65-F5344CB8AC3E}">
        <p14:creationId xmlns:p14="http://schemas.microsoft.com/office/powerpoint/2010/main" val="138562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980728"/>
            <a:ext cx="7848872" cy="547260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/>
              <a:t>1. Are </a:t>
            </a:r>
            <a:r>
              <a:rPr lang="en-US" b="1" dirty="0"/>
              <a:t>they having a good time?    </a:t>
            </a:r>
          </a:p>
          <a:p>
            <a:pPr marL="68580" indent="0">
              <a:buNone/>
            </a:pPr>
            <a:r>
              <a:rPr lang="en-US" b="1" dirty="0" smtClean="0"/>
              <a:t>2. I </a:t>
            </a:r>
            <a:r>
              <a:rPr lang="en-US" b="1" dirty="0"/>
              <a:t>am thinking you are a nice person.    </a:t>
            </a:r>
          </a:p>
          <a:p>
            <a:pPr marL="68580" indent="0">
              <a:buNone/>
            </a:pPr>
            <a:r>
              <a:rPr lang="en-US" b="1" dirty="0" smtClean="0"/>
              <a:t>3. It </a:t>
            </a:r>
            <a:r>
              <a:rPr lang="en-US" b="1" dirty="0"/>
              <a:t>is tasting </a:t>
            </a:r>
            <a:r>
              <a:rPr lang="en-US" b="1" dirty="0" smtClean="0"/>
              <a:t>good.    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4. You </a:t>
            </a:r>
            <a:r>
              <a:rPr lang="en-US" b="1" dirty="0"/>
              <a:t>are looking great    </a:t>
            </a:r>
          </a:p>
          <a:p>
            <a:pPr marL="68580" indent="0">
              <a:buNone/>
            </a:pPr>
            <a:r>
              <a:rPr lang="en-US" b="1" dirty="0" smtClean="0"/>
              <a:t>5. He's </a:t>
            </a:r>
            <a:r>
              <a:rPr lang="en-US" b="1" dirty="0"/>
              <a:t>been working since this </a:t>
            </a:r>
            <a:r>
              <a:rPr lang="en-US" b="1" dirty="0" smtClean="0"/>
              <a:t>morning.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6. He's </a:t>
            </a:r>
            <a:r>
              <a:rPr lang="en-US" b="1" dirty="0"/>
              <a:t>having a huge </a:t>
            </a:r>
            <a:r>
              <a:rPr lang="en-US" b="1" dirty="0" smtClean="0"/>
              <a:t>house.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7. The </a:t>
            </a:r>
            <a:r>
              <a:rPr lang="en-US" b="1" dirty="0"/>
              <a:t>food tastes </a:t>
            </a:r>
            <a:r>
              <a:rPr lang="en-US" b="1" dirty="0" smtClean="0"/>
              <a:t>good.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8- They </a:t>
            </a:r>
            <a:r>
              <a:rPr lang="en-US" b="1" dirty="0"/>
              <a:t>are looking at the photo </a:t>
            </a:r>
            <a:r>
              <a:rPr lang="en-US" b="1" dirty="0" smtClean="0"/>
              <a:t>album.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9. They </a:t>
            </a:r>
            <a:r>
              <a:rPr lang="en-US" b="1" dirty="0"/>
              <a:t>are designing a </a:t>
            </a:r>
            <a:r>
              <a:rPr lang="en-US" b="1" dirty="0" smtClean="0"/>
              <a:t>robot.</a:t>
            </a:r>
            <a:r>
              <a:rPr lang="en-US" b="1" dirty="0"/>
              <a:t>    </a:t>
            </a:r>
          </a:p>
          <a:p>
            <a:pPr marL="68580" indent="0">
              <a:buNone/>
            </a:pPr>
            <a:r>
              <a:rPr lang="en-US" b="1" dirty="0" smtClean="0"/>
              <a:t>10. She </a:t>
            </a:r>
            <a:r>
              <a:rPr lang="en-US" b="1" dirty="0"/>
              <a:t>is liking him very </a:t>
            </a:r>
            <a:r>
              <a:rPr lang="en-US" b="1" dirty="0" smtClean="0"/>
              <a:t>much.</a:t>
            </a:r>
            <a:r>
              <a:rPr lang="en-US" b="1" dirty="0"/>
              <a:t>    </a:t>
            </a:r>
          </a:p>
          <a:p>
            <a:endParaRPr lang="es-HN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091" y="4457699"/>
            <a:ext cx="650949" cy="46404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268" y="4006724"/>
            <a:ext cx="650949" cy="46404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139" y="3529613"/>
            <a:ext cx="650949" cy="46404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2708920"/>
            <a:ext cx="650949" cy="4640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1962" y="908720"/>
            <a:ext cx="650949" cy="46404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7905" y="3130651"/>
            <a:ext cx="490186" cy="430534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2761" y="2207119"/>
            <a:ext cx="571327" cy="50180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887886"/>
            <a:ext cx="504056" cy="44271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581" y="1367644"/>
            <a:ext cx="654157" cy="574551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572" y="4993750"/>
            <a:ext cx="511006" cy="44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71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2420888"/>
            <a:ext cx="7024744" cy="1143000"/>
          </a:xfrm>
        </p:spPr>
        <p:txBody>
          <a:bodyPr/>
          <a:lstStyle/>
          <a:p>
            <a:r>
              <a:rPr lang="es-MX" b="1" dirty="0" smtClean="0"/>
              <a:t>WHICH IS CORRECT?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225161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857500"/>
            <a:ext cx="754482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I </a:t>
            </a:r>
            <a:r>
              <a:rPr lang="es-MX" b="1" u="sng" dirty="0" err="1" smtClean="0">
                <a:solidFill>
                  <a:srgbClr val="FF0000"/>
                </a:solidFill>
              </a:rPr>
              <a:t>want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dirty="0" smtClean="0"/>
              <a:t>a cup of </a:t>
            </a:r>
            <a:r>
              <a:rPr lang="es-MX" b="1" dirty="0" err="1" smtClean="0"/>
              <a:t>coffee</a:t>
            </a:r>
            <a:r>
              <a:rPr lang="es-MX" b="1" dirty="0" smtClean="0"/>
              <a:t>.</a:t>
            </a:r>
            <a:br>
              <a:rPr lang="es-MX" b="1" dirty="0" smtClean="0"/>
            </a:br>
            <a:r>
              <a:rPr lang="es-MX" b="1" dirty="0"/>
              <a:t/>
            </a:r>
            <a:br>
              <a:rPr lang="es-MX" b="1" dirty="0"/>
            </a:br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I </a:t>
            </a:r>
            <a:r>
              <a:rPr lang="es-MX" b="1" u="sng" dirty="0" smtClean="0">
                <a:solidFill>
                  <a:srgbClr val="FF0000"/>
                </a:solidFill>
              </a:rPr>
              <a:t>am </a:t>
            </a:r>
            <a:r>
              <a:rPr lang="es-MX" b="1" u="sng" dirty="0" err="1" smtClean="0">
                <a:solidFill>
                  <a:srgbClr val="FF0000"/>
                </a:solidFill>
              </a:rPr>
              <a:t>wanting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dirty="0" smtClean="0"/>
              <a:t>a cup of </a:t>
            </a:r>
            <a:r>
              <a:rPr lang="es-MX" b="1" dirty="0" err="1" smtClean="0"/>
              <a:t>coffee</a:t>
            </a:r>
            <a:r>
              <a:rPr lang="es-MX" b="1" dirty="0" smtClean="0"/>
              <a:t>.</a:t>
            </a:r>
            <a:endParaRPr lang="es-HN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4381" y="3429000"/>
            <a:ext cx="654157" cy="57455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1484784"/>
            <a:ext cx="1224136" cy="87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2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9628" y="25649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s-MX" b="1" dirty="0" err="1" smtClean="0"/>
              <a:t>We</a:t>
            </a:r>
            <a:r>
              <a:rPr lang="es-MX" b="1" dirty="0" smtClean="0"/>
              <a:t> </a:t>
            </a:r>
            <a:r>
              <a:rPr lang="es-MX" b="1" u="sng" dirty="0" err="1" smtClean="0">
                <a:solidFill>
                  <a:srgbClr val="FF0000"/>
                </a:solidFill>
              </a:rPr>
              <a:t>need</a:t>
            </a:r>
            <a:r>
              <a:rPr lang="es-MX" b="1" dirty="0" smtClean="0"/>
              <a:t> </a:t>
            </a:r>
            <a:r>
              <a:rPr lang="es-MX" b="1" dirty="0" err="1" smtClean="0"/>
              <a:t>to</a:t>
            </a:r>
            <a:r>
              <a:rPr lang="es-MX" b="1" dirty="0" smtClean="0"/>
              <a:t> </a:t>
            </a:r>
            <a:r>
              <a:rPr lang="es-MX" b="1" dirty="0" err="1" smtClean="0"/>
              <a:t>study</a:t>
            </a:r>
            <a:r>
              <a:rPr lang="es-MX" b="1" dirty="0" smtClean="0"/>
              <a:t>.</a:t>
            </a:r>
            <a:br>
              <a:rPr lang="es-MX" b="1" dirty="0" smtClean="0"/>
            </a:br>
            <a:r>
              <a:rPr lang="es-MX" b="1" dirty="0"/>
              <a:t/>
            </a:r>
            <a:br>
              <a:rPr lang="es-MX" b="1" dirty="0"/>
            </a:br>
            <a:r>
              <a:rPr lang="es-MX" b="1" dirty="0" err="1" smtClean="0"/>
              <a:t>We</a:t>
            </a:r>
            <a:r>
              <a:rPr lang="es-MX" b="1" dirty="0" smtClean="0"/>
              <a:t> </a:t>
            </a:r>
            <a:r>
              <a:rPr lang="es-MX" b="1" u="sng" dirty="0" smtClean="0">
                <a:solidFill>
                  <a:srgbClr val="FF0000"/>
                </a:solidFill>
              </a:rPr>
              <a:t>are </a:t>
            </a:r>
            <a:r>
              <a:rPr lang="es-MX" b="1" u="sng" dirty="0" err="1" smtClean="0">
                <a:solidFill>
                  <a:srgbClr val="FF0000"/>
                </a:solidFill>
              </a:rPr>
              <a:t>needing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/>
              <a:t>to</a:t>
            </a:r>
            <a:r>
              <a:rPr lang="es-MX" b="1" dirty="0" smtClean="0"/>
              <a:t> </a:t>
            </a:r>
            <a:r>
              <a:rPr lang="es-MX" b="1" dirty="0" err="1" smtClean="0"/>
              <a:t>study</a:t>
            </a:r>
            <a:r>
              <a:rPr lang="es-MX" b="1" dirty="0" smtClean="0"/>
              <a:t>.</a:t>
            </a:r>
            <a:endParaRPr lang="es-HN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1748819"/>
            <a:ext cx="1152128" cy="82131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296" y="3141724"/>
            <a:ext cx="654157" cy="57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92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064896" cy="1584176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I </a:t>
            </a:r>
            <a:r>
              <a:rPr lang="es-MX" b="1" u="sng" dirty="0" err="1" smtClean="0">
                <a:solidFill>
                  <a:srgbClr val="FF0000"/>
                </a:solidFill>
              </a:rPr>
              <a:t>think</a:t>
            </a:r>
            <a:r>
              <a:rPr lang="es-MX" b="1" dirty="0" smtClean="0"/>
              <a:t> </a:t>
            </a:r>
            <a:r>
              <a:rPr lang="es-MX" b="1" dirty="0" err="1" smtClean="0"/>
              <a:t>this</a:t>
            </a:r>
            <a:r>
              <a:rPr lang="es-MX" b="1" dirty="0" smtClean="0"/>
              <a:t> </a:t>
            </a:r>
            <a:r>
              <a:rPr lang="es-MX" b="1" dirty="0" err="1" smtClean="0"/>
              <a:t>exercise</a:t>
            </a:r>
            <a:r>
              <a:rPr lang="es-MX" b="1" dirty="0" smtClean="0"/>
              <a:t> </a:t>
            </a:r>
            <a:r>
              <a:rPr lang="es-MX" b="1" dirty="0" err="1" smtClean="0"/>
              <a:t>is</a:t>
            </a:r>
            <a:r>
              <a:rPr lang="es-MX" b="1" dirty="0" smtClean="0"/>
              <a:t> </a:t>
            </a:r>
            <a:r>
              <a:rPr lang="es-MX" b="1" dirty="0" err="1" smtClean="0"/>
              <a:t>difficult</a:t>
            </a:r>
            <a:r>
              <a:rPr lang="es-MX" b="1" dirty="0" smtClean="0"/>
              <a:t>.</a:t>
            </a:r>
            <a:br>
              <a:rPr lang="es-MX" b="1" dirty="0" smtClean="0"/>
            </a:br>
            <a:r>
              <a:rPr lang="es-MX" b="1" dirty="0"/>
              <a:t/>
            </a:r>
            <a:br>
              <a:rPr lang="es-MX" b="1" dirty="0"/>
            </a:br>
            <a:r>
              <a:rPr lang="es-MX" b="1" dirty="0" smtClean="0"/>
              <a:t>I </a:t>
            </a:r>
            <a:r>
              <a:rPr lang="es-MX" b="1" u="sng" dirty="0" smtClean="0">
                <a:solidFill>
                  <a:srgbClr val="FF0000"/>
                </a:solidFill>
              </a:rPr>
              <a:t>am </a:t>
            </a:r>
            <a:r>
              <a:rPr lang="es-MX" b="1" u="sng" dirty="0" err="1" smtClean="0">
                <a:solidFill>
                  <a:srgbClr val="FF0000"/>
                </a:solidFill>
              </a:rPr>
              <a:t>thinking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/>
              <a:t>about</a:t>
            </a:r>
            <a:r>
              <a:rPr lang="es-MX" b="1" dirty="0" smtClean="0"/>
              <a:t> </a:t>
            </a:r>
            <a:r>
              <a:rPr lang="es-MX" b="1" dirty="0" err="1" smtClean="0"/>
              <a:t>going</a:t>
            </a:r>
            <a:r>
              <a:rPr lang="es-MX" b="1" dirty="0" smtClean="0"/>
              <a:t> </a:t>
            </a:r>
            <a:r>
              <a:rPr lang="es-MX" b="1" dirty="0" err="1" smtClean="0"/>
              <a:t>to</a:t>
            </a:r>
            <a:r>
              <a:rPr lang="es-MX" b="1" dirty="0" smtClean="0"/>
              <a:t> Isla Mujeres </a:t>
            </a:r>
            <a:r>
              <a:rPr lang="es-MX" b="1" dirty="0" err="1" smtClean="0"/>
              <a:t>next</a:t>
            </a:r>
            <a:r>
              <a:rPr lang="es-MX" b="1" dirty="0" smtClean="0"/>
              <a:t> </a:t>
            </a:r>
            <a:r>
              <a:rPr lang="es-MX" b="1" dirty="0" err="1" smtClean="0"/>
              <a:t>year</a:t>
            </a:r>
            <a:r>
              <a:rPr lang="es-MX" b="1" dirty="0" smtClean="0"/>
              <a:t>.</a:t>
            </a:r>
            <a:endParaRPr lang="es-HN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328" y="1683696"/>
            <a:ext cx="1224136" cy="87265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3348436"/>
            <a:ext cx="1224136" cy="87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5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9169" y="1"/>
            <a:ext cx="7024744" cy="1143000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REMEMBER:</a:t>
            </a:r>
            <a:endParaRPr lang="es-HN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3688" y="1026439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es-MX" b="1" dirty="0" err="1" smtClean="0"/>
              <a:t>This</a:t>
            </a:r>
            <a:r>
              <a:rPr lang="es-MX" b="1" dirty="0" smtClean="0"/>
              <a:t> </a:t>
            </a:r>
            <a:r>
              <a:rPr lang="es-MX" b="1" dirty="0" err="1" smtClean="0"/>
              <a:t>verbs</a:t>
            </a:r>
            <a:r>
              <a:rPr lang="es-MX" b="1" dirty="0" smtClean="0"/>
              <a:t> are </a:t>
            </a:r>
            <a:r>
              <a:rPr lang="es-MX" b="1" dirty="0" err="1" smtClean="0"/>
              <a:t>only</a:t>
            </a:r>
            <a:r>
              <a:rPr lang="es-MX" b="1" dirty="0" smtClean="0"/>
              <a:t> STATIVE:</a:t>
            </a:r>
            <a:endParaRPr lang="es-HN" b="1" dirty="0"/>
          </a:p>
        </p:txBody>
      </p:sp>
      <p:pic>
        <p:nvPicPr>
          <p:cNvPr id="1026" name="Picture 2" descr="Atención símbolo dibujado a mano de un signo de exclamación dentro de la  cabeza calva desde la vista lateral - Iconos gratis de interf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502" y="49053"/>
            <a:ext cx="2597498" cy="259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tative Verb: Definition, List and Examples of Stative Verbs • 7ES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" y="1553399"/>
            <a:ext cx="6542341" cy="530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7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3096344" cy="2689368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And </a:t>
            </a:r>
            <a:r>
              <a:rPr lang="es-MX" b="1" dirty="0" err="1" smtClean="0"/>
              <a:t>here</a:t>
            </a:r>
            <a:r>
              <a:rPr lang="es-MX" b="1" dirty="0" smtClean="0"/>
              <a:t> </a:t>
            </a:r>
            <a:r>
              <a:rPr lang="es-MX" b="1" dirty="0" err="1" smtClean="0"/>
              <a:t>you</a:t>
            </a:r>
            <a:r>
              <a:rPr lang="es-MX" b="1" dirty="0" smtClean="0"/>
              <a:t> </a:t>
            </a:r>
            <a:r>
              <a:rPr lang="es-MX" b="1" dirty="0" err="1" smtClean="0"/>
              <a:t>have</a:t>
            </a:r>
            <a:r>
              <a:rPr lang="es-MX" b="1" dirty="0" smtClean="0"/>
              <a:t> </a:t>
            </a:r>
            <a:r>
              <a:rPr lang="es-MX" b="1" dirty="0" err="1" smtClean="0"/>
              <a:t>some</a:t>
            </a:r>
            <a:r>
              <a:rPr lang="es-MX" b="1" dirty="0" smtClean="0"/>
              <a:t> </a:t>
            </a:r>
            <a:r>
              <a:rPr lang="es-MX" b="1" dirty="0" smtClean="0">
                <a:solidFill>
                  <a:srgbClr val="FF0000"/>
                </a:solidFill>
              </a:rPr>
              <a:t>DYNAMIC VERBS</a:t>
            </a:r>
            <a:r>
              <a:rPr lang="es-MX" b="1" dirty="0" smtClean="0"/>
              <a:t>: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648" y="3789040"/>
            <a:ext cx="1944332" cy="167315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MX" sz="3000" b="1" dirty="0" err="1" smtClean="0">
                <a:solidFill>
                  <a:srgbClr val="7030A0"/>
                </a:solidFill>
              </a:rPr>
              <a:t>They</a:t>
            </a:r>
            <a:r>
              <a:rPr lang="es-MX" sz="3000" b="1" dirty="0" smtClean="0">
                <a:solidFill>
                  <a:srgbClr val="7030A0"/>
                </a:solidFill>
              </a:rPr>
              <a:t> </a:t>
            </a:r>
            <a:r>
              <a:rPr lang="es-MX" sz="3000" b="1" dirty="0" err="1" smtClean="0">
                <a:solidFill>
                  <a:srgbClr val="7030A0"/>
                </a:solidFill>
              </a:rPr>
              <a:t>express</a:t>
            </a:r>
            <a:r>
              <a:rPr lang="es-MX" sz="3000" b="1" dirty="0" smtClean="0">
                <a:solidFill>
                  <a:srgbClr val="7030A0"/>
                </a:solidFill>
              </a:rPr>
              <a:t> ACTION</a:t>
            </a:r>
            <a:r>
              <a:rPr lang="es-MX" dirty="0" smtClean="0"/>
              <a:t>.</a:t>
            </a:r>
            <a:endParaRPr lang="es-HN" dirty="0"/>
          </a:p>
        </p:txBody>
      </p:sp>
      <p:pic>
        <p:nvPicPr>
          <p:cNvPr id="2050" name="Picture 2" descr="Action Words List, List of Common Action Words - EngD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986" y="130324"/>
            <a:ext cx="4948014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lecha derecha 3"/>
          <p:cNvSpPr/>
          <p:nvPr/>
        </p:nvSpPr>
        <p:spPr>
          <a:xfrm>
            <a:off x="555642" y="3933056"/>
            <a:ext cx="1080120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930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778" y="3452825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And </a:t>
            </a:r>
            <a:r>
              <a:rPr lang="es-MX" b="1" dirty="0" err="1" smtClean="0"/>
              <a:t>others</a:t>
            </a:r>
            <a:r>
              <a:rPr lang="es-MX" b="1" dirty="0" smtClean="0"/>
              <a:t> </a:t>
            </a:r>
            <a:r>
              <a:rPr lang="es-MX" b="1" dirty="0" err="1" smtClean="0"/>
              <a:t>take</a:t>
            </a:r>
            <a:r>
              <a:rPr lang="es-MX" b="1" dirty="0" smtClean="0"/>
              <a:t> </a:t>
            </a:r>
            <a:r>
              <a:rPr lang="es-MX" b="1" dirty="0" err="1" smtClean="0"/>
              <a:t>the</a:t>
            </a:r>
            <a:r>
              <a:rPr lang="es-MX" b="1" dirty="0" smtClean="0"/>
              <a:t> </a:t>
            </a:r>
            <a:r>
              <a:rPr lang="es-MX" b="1" dirty="0" err="1" smtClean="0"/>
              <a:t>two</a:t>
            </a:r>
            <a:r>
              <a:rPr lang="es-MX" b="1" dirty="0" smtClean="0"/>
              <a:t> </a:t>
            </a:r>
            <a:r>
              <a:rPr lang="es-MX" b="1" dirty="0" err="1" smtClean="0"/>
              <a:t>forms</a:t>
            </a:r>
            <a:r>
              <a:rPr lang="es-MX" b="1" dirty="0" smtClean="0"/>
              <a:t>.</a:t>
            </a:r>
            <a:br>
              <a:rPr lang="es-MX" b="1" dirty="0" smtClean="0"/>
            </a:br>
            <a:r>
              <a:rPr lang="es-MX" b="1" dirty="0" err="1" smtClean="0"/>
              <a:t>They</a:t>
            </a:r>
            <a:r>
              <a:rPr lang="es-MX" b="1" dirty="0" smtClean="0"/>
              <a:t> can be</a:t>
            </a:r>
            <a:br>
              <a:rPr lang="es-MX" b="1" dirty="0" smtClean="0"/>
            </a:br>
            <a:r>
              <a:rPr lang="es-MX" b="1" dirty="0" smtClean="0"/>
              <a:t> </a:t>
            </a:r>
            <a:r>
              <a:rPr lang="es-MX" b="1" dirty="0" smtClean="0">
                <a:solidFill>
                  <a:srgbClr val="C00000"/>
                </a:solidFill>
              </a:rPr>
              <a:t>STATIVE AND DYNAMIC</a:t>
            </a:r>
            <a:r>
              <a:rPr lang="es-MX" b="1" dirty="0" smtClean="0"/>
              <a:t>.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098" name="Picture 2" descr="180 Interesting ý tưởng | ảnh tường cho điện thoại, hình ảnh, dễ thươ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200" y="4595825"/>
            <a:ext cx="22479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27,346 Interesting Stock Illustrations, Cliparts and Royalty Free  Interesting Vect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025" y="-17913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35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3074" name="Picture 2" descr="Dynamic Verbs: Verbs Can be Both Stative and Dynamic Verbs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94" y="0"/>
            <a:ext cx="7176914" cy="6803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91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283</TotalTime>
  <Words>192</Words>
  <Application>Microsoft Office PowerPoint</Application>
  <PresentationFormat>Presentación en pantalla (4:3)</PresentationFormat>
  <Paragraphs>51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Courier New</vt:lpstr>
      <vt:lpstr>Wingdings 2</vt:lpstr>
      <vt:lpstr>Austin</vt:lpstr>
      <vt:lpstr>EXERCISES</vt:lpstr>
      <vt:lpstr>WHICH IS CORRECT?</vt:lpstr>
      <vt:lpstr>I want a cup of coffee.   I am wanting a cup of coffee.</vt:lpstr>
      <vt:lpstr>We need to study.  We are needing to study.</vt:lpstr>
      <vt:lpstr>I think this exercise is difficult.  I am thinking about going to Isla Mujeres next year.</vt:lpstr>
      <vt:lpstr>REMEMBER:</vt:lpstr>
      <vt:lpstr>And here you have some DYNAMIC VERBS:</vt:lpstr>
      <vt:lpstr>And others take the two forms. They can be  STATIVE AND DYNAMIC.</vt:lpstr>
      <vt:lpstr>Presentación de PowerPoint</vt:lpstr>
      <vt:lpstr>EXAMPLES  BOTH: STATIVE AND DYNAMIC.</vt:lpstr>
      <vt:lpstr>taste</vt:lpstr>
      <vt:lpstr>I. Are these verbs STATIVE or DYNAMIC?</vt:lpstr>
      <vt:lpstr>II. Create sentences with these DYNAMIC VERBS.</vt:lpstr>
      <vt:lpstr>III. Create sentences with these STATIVE VERBS.</vt:lpstr>
      <vt:lpstr>Presentación de PowerPoint</vt:lpstr>
      <vt:lpstr>Are the sentences correct or incorrect?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EXERCISES</dc:title>
  <dc:creator>USER</dc:creator>
  <cp:lastModifiedBy>Karol Hernandez</cp:lastModifiedBy>
  <cp:revision>19</cp:revision>
  <dcterms:created xsi:type="dcterms:W3CDTF">2019-03-13T04:06:21Z</dcterms:created>
  <dcterms:modified xsi:type="dcterms:W3CDTF">2022-10-14T21:36:27Z</dcterms:modified>
</cp:coreProperties>
</file>