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8" r:id="rId4"/>
    <p:sldId id="258" r:id="rId5"/>
    <p:sldId id="269" r:id="rId6"/>
    <p:sldId id="260" r:id="rId7"/>
    <p:sldId id="264" r:id="rId8"/>
    <p:sldId id="259" r:id="rId9"/>
    <p:sldId id="261" r:id="rId10"/>
    <p:sldId id="265" r:id="rId11"/>
    <p:sldId id="266" r:id="rId12"/>
    <p:sldId id="267" r:id="rId13"/>
    <p:sldId id="262" r:id="rId14"/>
    <p:sldId id="263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048F6-AC24-4267-BEFC-4306BA645B80}" type="datetimeFigureOut">
              <a:rPr lang="es-HN" smtClean="0"/>
              <a:t>22/04/2014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BE4A8-B04A-4AF0-B105-51A257CB65C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071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BE4A8-B04A-4AF0-B105-51A257CB65CB}" type="slidenum">
              <a:rPr lang="es-HN" smtClean="0"/>
              <a:t>16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038D44-7392-4360-B88C-C455A29A2786}" type="datetimeFigureOut">
              <a:rPr lang="es-HN" smtClean="0"/>
              <a:pPr/>
              <a:t>22/04/2014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06C14A4-A8C0-4474-BCC9-B448163C65F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ingenglish.com/glossary/singular.html" TargetMode="External"/><Relationship Id="rId2" Type="http://schemas.openxmlformats.org/officeDocument/2006/relationships/hyperlink" Target="http://www.usingenglish.com/glossary/nou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ingenglish.com/glossary/plural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ingenglish.com/glossary/plural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Countable</a:t>
            </a:r>
            <a:r>
              <a:rPr lang="es-HN" dirty="0" smtClean="0"/>
              <a:t> vs </a:t>
            </a:r>
            <a:r>
              <a:rPr lang="es-HN" dirty="0" err="1" smtClean="0"/>
              <a:t>noncountable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r>
              <a:rPr lang="es-HN" dirty="0" smtClean="0"/>
              <a:t> </a:t>
            </a:r>
            <a:br>
              <a:rPr lang="es-HN" dirty="0" smtClean="0"/>
            </a:br>
            <a:r>
              <a:rPr lang="es-HN" sz="2000" dirty="0" smtClean="0"/>
              <a:t> a / </a:t>
            </a:r>
            <a:r>
              <a:rPr lang="es-HN" sz="2000" dirty="0" err="1" smtClean="0"/>
              <a:t>an</a:t>
            </a:r>
            <a:r>
              <a:rPr lang="es-HN" sz="2000" dirty="0" smtClean="0"/>
              <a:t>  /  </a:t>
            </a:r>
            <a:r>
              <a:rPr lang="es-HN" sz="2000" dirty="0" err="1" smtClean="0"/>
              <a:t>some</a:t>
            </a:r>
            <a:endParaRPr lang="es-HN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4.3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Sentences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Non-</a:t>
            </a:r>
            <a:r>
              <a:rPr lang="es-HN" dirty="0" err="1" smtClean="0"/>
              <a:t>count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I </a:t>
            </a:r>
            <a:r>
              <a:rPr lang="es-HN" dirty="0" err="1" smtClean="0"/>
              <a:t>want</a:t>
            </a:r>
            <a:r>
              <a:rPr lang="es-HN" dirty="0" smtClean="0"/>
              <a:t>  </a:t>
            </a:r>
            <a:r>
              <a:rPr lang="es-HN" b="1" dirty="0" err="1" smtClean="0">
                <a:solidFill>
                  <a:srgbClr val="00B0F0"/>
                </a:solidFill>
              </a:rPr>
              <a:t>sugar</a:t>
            </a:r>
            <a:r>
              <a:rPr lang="es-HN" b="1" dirty="0" smtClean="0">
                <a:solidFill>
                  <a:srgbClr val="00B0F0"/>
                </a:solidFill>
              </a:rPr>
              <a:t>.</a:t>
            </a:r>
          </a:p>
          <a:p>
            <a:pPr algn="ctr">
              <a:buNone/>
            </a:pPr>
            <a:endParaRPr lang="es-HN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s-HN" dirty="0" smtClean="0"/>
              <a:t>I </a:t>
            </a:r>
            <a:r>
              <a:rPr lang="es-HN" dirty="0" err="1" smtClean="0"/>
              <a:t>like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00B0F0"/>
                </a:solidFill>
              </a:rPr>
              <a:t>butter</a:t>
            </a:r>
            <a:r>
              <a:rPr lang="es-HN" b="1" dirty="0" smtClean="0">
                <a:solidFill>
                  <a:srgbClr val="00B0F0"/>
                </a:solidFill>
              </a:rPr>
              <a:t>.</a:t>
            </a:r>
          </a:p>
          <a:p>
            <a:pPr algn="ctr">
              <a:buNone/>
            </a:pPr>
            <a:endParaRPr lang="es-HN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s-HN" dirty="0" err="1" smtClean="0"/>
              <a:t>We</a:t>
            </a:r>
            <a:r>
              <a:rPr lang="es-HN" dirty="0" smtClean="0"/>
              <a:t> 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rgbClr val="00B0F0"/>
                </a:solidFill>
              </a:rPr>
              <a:t>bread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shelf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Rules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Remember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HN" dirty="0" smtClean="0"/>
              <a:t>1.Use singular </a:t>
            </a:r>
            <a:r>
              <a:rPr lang="es-HN" dirty="0" err="1" smtClean="0"/>
              <a:t>verbs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non-</a:t>
            </a:r>
            <a:r>
              <a:rPr lang="es-HN" dirty="0" err="1" smtClean="0"/>
              <a:t>count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 smtClean="0"/>
          </a:p>
          <a:p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algn="ctr">
              <a:buNone/>
            </a:pPr>
            <a:r>
              <a:rPr lang="es-HN" dirty="0" smtClean="0"/>
              <a:t> </a:t>
            </a:r>
            <a:r>
              <a:rPr lang="es-HN" b="1" dirty="0" smtClean="0">
                <a:solidFill>
                  <a:srgbClr val="00B0F0"/>
                </a:solidFill>
              </a:rPr>
              <a:t>Rice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FF0066"/>
                </a:solidFill>
              </a:rPr>
              <a:t>is</a:t>
            </a:r>
            <a:r>
              <a:rPr lang="es-HN" dirty="0" smtClean="0"/>
              <a:t> </a:t>
            </a:r>
            <a:r>
              <a:rPr lang="es-HN" dirty="0" err="1" smtClean="0"/>
              <a:t>good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 algn="ctr">
              <a:buNone/>
            </a:pPr>
            <a:r>
              <a:rPr lang="es-HN" dirty="0" smtClean="0"/>
              <a:t>NOT </a:t>
            </a:r>
            <a:r>
              <a:rPr lang="es-HN" b="1" dirty="0" smtClean="0">
                <a:solidFill>
                  <a:srgbClr val="00B0F0"/>
                </a:solidFill>
              </a:rPr>
              <a:t>Rice</a:t>
            </a:r>
            <a:r>
              <a:rPr lang="es-HN" dirty="0" smtClean="0"/>
              <a:t> </a:t>
            </a:r>
            <a:r>
              <a:rPr lang="es-HN" b="1" strike="sngStrike" dirty="0" smtClean="0">
                <a:solidFill>
                  <a:srgbClr val="FF0066"/>
                </a:solidFill>
              </a:rPr>
              <a:t>are</a:t>
            </a:r>
            <a:r>
              <a:rPr lang="es-HN" dirty="0" smtClean="0"/>
              <a:t> </a:t>
            </a:r>
            <a:r>
              <a:rPr lang="es-HN" dirty="0" err="1" smtClean="0"/>
              <a:t>good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And, </a:t>
            </a:r>
            <a:r>
              <a:rPr lang="es-HN" dirty="0" err="1" smtClean="0"/>
              <a:t>don´t</a:t>
            </a:r>
            <a:r>
              <a:rPr lang="es-HN" dirty="0" smtClean="0"/>
              <a:t> </a:t>
            </a:r>
            <a:r>
              <a:rPr lang="es-HN" dirty="0" err="1" smtClean="0"/>
              <a:t>forget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HN" dirty="0" smtClean="0"/>
              <a:t>2.Don´t use </a:t>
            </a:r>
            <a:r>
              <a:rPr lang="es-HN" b="1" dirty="0" smtClean="0">
                <a:solidFill>
                  <a:srgbClr val="FF0066"/>
                </a:solidFill>
              </a:rPr>
              <a:t>–s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rgbClr val="FF0066"/>
                </a:solidFill>
              </a:rPr>
              <a:t>a / </a:t>
            </a:r>
            <a:r>
              <a:rPr lang="es-HN" b="1" dirty="0" err="1" smtClean="0">
                <a:solidFill>
                  <a:srgbClr val="FF0066"/>
                </a:solidFill>
              </a:rPr>
              <a:t>an</a:t>
            </a:r>
            <a:r>
              <a:rPr lang="es-HN" b="1" dirty="0" smtClean="0">
                <a:solidFill>
                  <a:srgbClr val="FF0066"/>
                </a:solidFill>
              </a:rPr>
              <a:t> </a:t>
            </a:r>
            <a:r>
              <a:rPr lang="es-HN" dirty="0" err="1" smtClean="0"/>
              <a:t>with</a:t>
            </a:r>
            <a:r>
              <a:rPr lang="es-HN" dirty="0" smtClean="0"/>
              <a:t> non-</a:t>
            </a:r>
            <a:r>
              <a:rPr lang="es-HN" dirty="0" err="1" smtClean="0"/>
              <a:t>count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 smtClean="0"/>
          </a:p>
          <a:p>
            <a:pPr algn="just"/>
            <a:r>
              <a:rPr lang="es-HN" dirty="0" err="1" smtClean="0"/>
              <a:t>Example</a:t>
            </a:r>
            <a:r>
              <a:rPr lang="es-HN" dirty="0" smtClean="0"/>
              <a:t>:</a:t>
            </a:r>
          </a:p>
          <a:p>
            <a:pPr algn="ctr">
              <a:buNone/>
            </a:pPr>
            <a:r>
              <a:rPr lang="es-HN" dirty="0" err="1" smtClean="0">
                <a:solidFill>
                  <a:srgbClr val="00B0F0"/>
                </a:solidFill>
              </a:rPr>
              <a:t>water</a:t>
            </a:r>
            <a:endParaRPr lang="es-HN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s-HN" dirty="0" smtClean="0"/>
              <a:t>NOT : </a:t>
            </a:r>
            <a:r>
              <a:rPr lang="es-HN" strike="sngStrike" dirty="0" smtClean="0"/>
              <a:t>a </a:t>
            </a:r>
            <a:r>
              <a:rPr lang="es-HN" strike="sngStrike" dirty="0" err="1" smtClean="0"/>
              <a:t>water</a:t>
            </a:r>
            <a:endParaRPr lang="es-HN" strike="sngStrike" dirty="0" smtClean="0"/>
          </a:p>
          <a:p>
            <a:pPr algn="ctr">
              <a:buNone/>
            </a:pPr>
            <a:r>
              <a:rPr lang="es-HN" dirty="0" smtClean="0"/>
              <a:t>NOT: </a:t>
            </a:r>
            <a:r>
              <a:rPr lang="es-HN" strike="sngStrike" dirty="0" err="1" smtClean="0"/>
              <a:t>waters</a:t>
            </a:r>
            <a:endParaRPr lang="es-HN" strike="sngStrike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smtClean="0"/>
              <a:t>Decide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noun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noncountable</a:t>
            </a:r>
            <a:r>
              <a:rPr lang="es-HN" dirty="0" smtClean="0"/>
              <a:t> (  C </a:t>
            </a:r>
            <a:r>
              <a:rPr lang="es-HN" dirty="0" err="1" smtClean="0"/>
              <a:t>or</a:t>
            </a:r>
            <a:r>
              <a:rPr lang="es-HN" dirty="0" smtClean="0"/>
              <a:t> NC)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HN" dirty="0" err="1" smtClean="0"/>
              <a:t>carrots</a:t>
            </a:r>
            <a:endParaRPr lang="es-HN" dirty="0" smtClean="0"/>
          </a:p>
          <a:p>
            <a:r>
              <a:rPr lang="es-HN" dirty="0" smtClean="0"/>
              <a:t>chocolate</a:t>
            </a:r>
          </a:p>
          <a:p>
            <a:r>
              <a:rPr lang="es-HN" dirty="0" smtClean="0"/>
              <a:t>tea</a:t>
            </a:r>
          </a:p>
          <a:p>
            <a:r>
              <a:rPr lang="es-HN" dirty="0" err="1" smtClean="0"/>
              <a:t>chesse</a:t>
            </a:r>
            <a:endParaRPr lang="es-HN" dirty="0" smtClean="0"/>
          </a:p>
          <a:p>
            <a:r>
              <a:rPr lang="es-HN" dirty="0" smtClean="0"/>
              <a:t>pasta</a:t>
            </a:r>
          </a:p>
          <a:p>
            <a:r>
              <a:rPr lang="es-HN" dirty="0" err="1" smtClean="0"/>
              <a:t>oranges</a:t>
            </a:r>
            <a:endParaRPr lang="es-HN" dirty="0" smtClean="0"/>
          </a:p>
          <a:p>
            <a:r>
              <a:rPr lang="es-HN" dirty="0" err="1" smtClean="0"/>
              <a:t>apples</a:t>
            </a:r>
            <a:endParaRPr lang="es-HN" dirty="0" smtClean="0"/>
          </a:p>
          <a:p>
            <a:r>
              <a:rPr lang="es-HN" dirty="0" err="1" smtClean="0"/>
              <a:t>sugar</a:t>
            </a:r>
            <a:endParaRPr lang="es-HN" dirty="0" smtClean="0"/>
          </a:p>
          <a:p>
            <a:r>
              <a:rPr lang="es-HN" dirty="0" smtClean="0"/>
              <a:t>grapes</a:t>
            </a:r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HN" dirty="0" smtClean="0"/>
              <a:t>bananas</a:t>
            </a:r>
          </a:p>
          <a:p>
            <a:r>
              <a:rPr lang="es-HN" dirty="0" err="1" smtClean="0"/>
              <a:t>soup</a:t>
            </a:r>
            <a:endParaRPr lang="es-HN" dirty="0" smtClean="0"/>
          </a:p>
          <a:p>
            <a:r>
              <a:rPr lang="es-HN" dirty="0" smtClean="0"/>
              <a:t>cereal</a:t>
            </a:r>
          </a:p>
          <a:p>
            <a:r>
              <a:rPr lang="es-HN" dirty="0" err="1" smtClean="0"/>
              <a:t>wine</a:t>
            </a:r>
            <a:endParaRPr lang="es-HN" dirty="0" smtClean="0"/>
          </a:p>
          <a:p>
            <a:r>
              <a:rPr lang="es-HN" dirty="0" err="1" smtClean="0"/>
              <a:t>lemons</a:t>
            </a:r>
            <a:endParaRPr lang="es-HN" dirty="0" smtClean="0"/>
          </a:p>
          <a:p>
            <a:r>
              <a:rPr lang="es-HN" dirty="0" err="1" smtClean="0"/>
              <a:t>coke</a:t>
            </a:r>
            <a:endParaRPr lang="es-HN" dirty="0" smtClean="0"/>
          </a:p>
          <a:p>
            <a:r>
              <a:rPr lang="es-HN" dirty="0" err="1" smtClean="0"/>
              <a:t>salt</a:t>
            </a:r>
            <a:endParaRPr lang="es-HN" dirty="0" smtClean="0"/>
          </a:p>
          <a:p>
            <a:r>
              <a:rPr lang="es-HN" dirty="0" err="1" smtClean="0"/>
              <a:t>coffee</a:t>
            </a:r>
            <a:endParaRPr lang="es-HN" dirty="0" smtClean="0"/>
          </a:p>
          <a:p>
            <a:r>
              <a:rPr lang="es-HN" dirty="0" err="1" smtClean="0"/>
              <a:t>strawberries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>
                <a:solidFill>
                  <a:srgbClr val="00B0F0"/>
                </a:solidFill>
              </a:rPr>
              <a:t>Countable</a:t>
            </a:r>
            <a:r>
              <a:rPr lang="es-HN" dirty="0" smtClean="0">
                <a:solidFill>
                  <a:srgbClr val="00B0F0"/>
                </a:solidFill>
              </a:rPr>
              <a:t> </a:t>
            </a:r>
            <a:r>
              <a:rPr lang="es-HN" smtClean="0"/>
              <a:t>or </a:t>
            </a:r>
            <a:r>
              <a:rPr lang="es-HN" dirty="0" err="1" smtClean="0">
                <a:solidFill>
                  <a:srgbClr val="FF0066"/>
                </a:solidFill>
              </a:rPr>
              <a:t>Noncountable</a:t>
            </a:r>
            <a:endParaRPr lang="es-HN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HN" dirty="0" err="1" smtClean="0">
                <a:solidFill>
                  <a:srgbClr val="00B0F0"/>
                </a:solidFill>
              </a:rPr>
              <a:t>carrots</a:t>
            </a:r>
            <a:endParaRPr lang="es-HN" dirty="0" smtClean="0">
              <a:solidFill>
                <a:srgbClr val="00B0F0"/>
              </a:solidFill>
            </a:endParaRPr>
          </a:p>
          <a:p>
            <a:r>
              <a:rPr lang="es-HN" dirty="0" smtClean="0">
                <a:solidFill>
                  <a:srgbClr val="FF0066"/>
                </a:solidFill>
              </a:rPr>
              <a:t>chocolate</a:t>
            </a:r>
          </a:p>
          <a:p>
            <a:r>
              <a:rPr lang="es-HN" dirty="0" smtClean="0">
                <a:solidFill>
                  <a:srgbClr val="FF0066"/>
                </a:solidFill>
              </a:rPr>
              <a:t>tea</a:t>
            </a:r>
          </a:p>
          <a:p>
            <a:r>
              <a:rPr lang="es-HN" dirty="0" err="1" smtClean="0">
                <a:solidFill>
                  <a:srgbClr val="FF0066"/>
                </a:solidFill>
              </a:rPr>
              <a:t>chesse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smtClean="0">
                <a:solidFill>
                  <a:srgbClr val="FF0066"/>
                </a:solidFill>
              </a:rPr>
              <a:t>pasta</a:t>
            </a:r>
          </a:p>
          <a:p>
            <a:r>
              <a:rPr lang="es-HN" dirty="0" err="1" smtClean="0">
                <a:solidFill>
                  <a:srgbClr val="00B0F0"/>
                </a:solidFill>
              </a:rPr>
              <a:t>oranges</a:t>
            </a:r>
            <a:endParaRPr lang="es-HN" dirty="0" smtClean="0">
              <a:solidFill>
                <a:srgbClr val="00B0F0"/>
              </a:solidFill>
            </a:endParaRPr>
          </a:p>
          <a:p>
            <a:r>
              <a:rPr lang="es-HN" dirty="0" err="1" smtClean="0">
                <a:solidFill>
                  <a:srgbClr val="00B0F0"/>
                </a:solidFill>
              </a:rPr>
              <a:t>apples</a:t>
            </a:r>
            <a:endParaRPr lang="es-HN" dirty="0" smtClean="0">
              <a:solidFill>
                <a:srgbClr val="00B0F0"/>
              </a:solidFill>
            </a:endParaRPr>
          </a:p>
          <a:p>
            <a:r>
              <a:rPr lang="es-HN" dirty="0" err="1" smtClean="0">
                <a:solidFill>
                  <a:srgbClr val="FF0066"/>
                </a:solidFill>
              </a:rPr>
              <a:t>sugar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smtClean="0">
                <a:solidFill>
                  <a:srgbClr val="00B0F0"/>
                </a:solidFill>
              </a:rPr>
              <a:t>grapes</a:t>
            </a:r>
            <a:endParaRPr lang="es-HN" dirty="0">
              <a:solidFill>
                <a:srgbClr val="00B0F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HN" dirty="0" smtClean="0">
                <a:solidFill>
                  <a:srgbClr val="00B0F0"/>
                </a:solidFill>
              </a:rPr>
              <a:t>bananas</a:t>
            </a:r>
          </a:p>
          <a:p>
            <a:r>
              <a:rPr lang="es-HN" dirty="0" err="1" smtClean="0">
                <a:solidFill>
                  <a:srgbClr val="FF0066"/>
                </a:solidFill>
              </a:rPr>
              <a:t>soup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smtClean="0">
                <a:solidFill>
                  <a:srgbClr val="FF0066"/>
                </a:solidFill>
              </a:rPr>
              <a:t>cereal</a:t>
            </a:r>
          </a:p>
          <a:p>
            <a:r>
              <a:rPr lang="es-HN" dirty="0" err="1" smtClean="0">
                <a:solidFill>
                  <a:srgbClr val="FF0066"/>
                </a:solidFill>
              </a:rPr>
              <a:t>wine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err="1" smtClean="0">
                <a:solidFill>
                  <a:srgbClr val="00B0F0"/>
                </a:solidFill>
              </a:rPr>
              <a:t>lemons</a:t>
            </a:r>
            <a:endParaRPr lang="es-HN" dirty="0" smtClean="0">
              <a:solidFill>
                <a:srgbClr val="00B0F0"/>
              </a:solidFill>
            </a:endParaRPr>
          </a:p>
          <a:p>
            <a:r>
              <a:rPr lang="es-HN" dirty="0" err="1" smtClean="0">
                <a:solidFill>
                  <a:srgbClr val="FF0066"/>
                </a:solidFill>
              </a:rPr>
              <a:t>coke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err="1" smtClean="0">
                <a:solidFill>
                  <a:srgbClr val="FF0066"/>
                </a:solidFill>
              </a:rPr>
              <a:t>salt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err="1" smtClean="0">
                <a:solidFill>
                  <a:srgbClr val="FF0066"/>
                </a:solidFill>
              </a:rPr>
              <a:t>coffee</a:t>
            </a:r>
            <a:endParaRPr lang="es-HN" dirty="0" smtClean="0">
              <a:solidFill>
                <a:srgbClr val="FF0066"/>
              </a:solidFill>
            </a:endParaRPr>
          </a:p>
          <a:p>
            <a:r>
              <a:rPr lang="es-HN" dirty="0" err="1" smtClean="0">
                <a:solidFill>
                  <a:srgbClr val="00B0F0"/>
                </a:solidFill>
              </a:rPr>
              <a:t>strawberries</a:t>
            </a:r>
            <a:endParaRPr lang="es-HN" dirty="0" smtClean="0">
              <a:solidFill>
                <a:srgbClr val="00B0F0"/>
              </a:solidFill>
            </a:endParaRP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Remember</a:t>
            </a:r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Use </a:t>
            </a:r>
            <a:r>
              <a:rPr lang="es-HN" b="1" dirty="0" smtClean="0">
                <a:solidFill>
                  <a:srgbClr val="00B0F0"/>
                </a:solidFill>
              </a:rPr>
              <a:t>a / </a:t>
            </a:r>
            <a:r>
              <a:rPr lang="es-HN" b="1" dirty="0" err="1" smtClean="0">
                <a:solidFill>
                  <a:srgbClr val="00B0F0"/>
                </a:solidFill>
              </a:rPr>
              <a:t>an</a:t>
            </a:r>
            <a:r>
              <a:rPr lang="es-HN" b="1" dirty="0" smtClean="0">
                <a:solidFill>
                  <a:srgbClr val="00B0F0"/>
                </a:solidFill>
              </a:rPr>
              <a:t> 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00B0F0"/>
                </a:solidFill>
              </a:rPr>
              <a:t>some</a:t>
            </a:r>
            <a:r>
              <a:rPr lang="es-HN" dirty="0" smtClean="0"/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r>
              <a:rPr lang="es-HN" dirty="0" smtClean="0"/>
              <a:t>.</a:t>
            </a:r>
          </a:p>
          <a:p>
            <a:r>
              <a:rPr lang="es-HN" dirty="0" smtClean="0"/>
              <a:t>Use </a:t>
            </a:r>
            <a:r>
              <a:rPr lang="es-HN" b="1" dirty="0" err="1" smtClean="0">
                <a:solidFill>
                  <a:srgbClr val="00B0F0"/>
                </a:solidFill>
              </a:rPr>
              <a:t>some</a:t>
            </a:r>
            <a:r>
              <a:rPr lang="es-HN" b="1" dirty="0" smtClean="0">
                <a:solidFill>
                  <a:srgbClr val="00B0F0"/>
                </a:solidFill>
              </a:rPr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rgbClr val="00B0F0"/>
                </a:solidFill>
              </a:rPr>
              <a:t>no </a:t>
            </a:r>
            <a:r>
              <a:rPr lang="es-HN" b="1" dirty="0" err="1" smtClean="0">
                <a:solidFill>
                  <a:srgbClr val="00B0F0"/>
                </a:solidFill>
              </a:rPr>
              <a:t>article</a:t>
            </a:r>
            <a:r>
              <a:rPr lang="es-HN" b="1" dirty="0" smtClean="0">
                <a:solidFill>
                  <a:srgbClr val="00B0F0"/>
                </a:solidFill>
              </a:rPr>
              <a:t> </a:t>
            </a:r>
            <a:r>
              <a:rPr lang="es-HN" dirty="0" err="1" smtClean="0"/>
              <a:t>before</a:t>
            </a:r>
            <a:r>
              <a:rPr lang="es-HN" dirty="0" smtClean="0"/>
              <a:t> </a:t>
            </a:r>
            <a:r>
              <a:rPr lang="es-HN" dirty="0" err="1" smtClean="0"/>
              <a:t>noncountable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Some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r>
              <a:rPr lang="es-HN" dirty="0" smtClean="0"/>
              <a:t> can </a:t>
            </a:r>
            <a:r>
              <a:rPr lang="es-HN" dirty="0" err="1" smtClean="0"/>
              <a:t>be</a:t>
            </a:r>
            <a:r>
              <a:rPr lang="es-HN" dirty="0" smtClean="0"/>
              <a:t> </a:t>
            </a:r>
            <a:r>
              <a:rPr lang="es-HN" dirty="0" err="1" smtClean="0"/>
              <a:t>countable</a:t>
            </a:r>
            <a:r>
              <a:rPr lang="es-HN" dirty="0" smtClean="0"/>
              <a:t> and </a:t>
            </a:r>
            <a:r>
              <a:rPr lang="es-HN" dirty="0" err="1" smtClean="0"/>
              <a:t>noncountable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or Non-Count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 minute			Count Non-Count </a:t>
            </a:r>
          </a:p>
          <a:p>
            <a:r>
              <a:rPr lang="en-US" dirty="0" smtClean="0"/>
              <a:t>2 time (on the clock)	Count Non-Count </a:t>
            </a:r>
          </a:p>
          <a:p>
            <a:r>
              <a:rPr lang="en-US" dirty="0" smtClean="0"/>
              <a:t>3 hour 			Count Non-Count </a:t>
            </a:r>
          </a:p>
          <a:p>
            <a:r>
              <a:rPr lang="en-US" dirty="0" smtClean="0"/>
              <a:t>4 glass (for drinking) 	Count Non-Count </a:t>
            </a:r>
          </a:p>
          <a:p>
            <a:r>
              <a:rPr lang="en-US" dirty="0" smtClean="0"/>
              <a:t>5 glass (in a window) 	Count Non-Count </a:t>
            </a:r>
          </a:p>
          <a:p>
            <a:r>
              <a:rPr lang="en-US" dirty="0" smtClean="0"/>
              <a:t>6 automobile 		Count Non-Count </a:t>
            </a:r>
          </a:p>
          <a:p>
            <a:r>
              <a:rPr lang="en-US" dirty="0" smtClean="0"/>
              <a:t>7 traffic 			Count Non-Count </a:t>
            </a:r>
          </a:p>
          <a:p>
            <a:r>
              <a:rPr lang="en-US" dirty="0" smtClean="0"/>
              <a:t>8 furniture 		Count Non-Count </a:t>
            </a:r>
          </a:p>
          <a:p>
            <a:r>
              <a:rPr lang="en-US" dirty="0" smtClean="0"/>
              <a:t>9 sofa 			Count Non-Count </a:t>
            </a:r>
          </a:p>
          <a:p>
            <a:r>
              <a:rPr lang="en-US" dirty="0" smtClean="0"/>
              <a:t>10 refrigerator 		Count Non-Count</a:t>
            </a:r>
            <a:br>
              <a:rPr lang="en-US" dirty="0" smtClean="0"/>
            </a:b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1. minute		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 </a:t>
            </a:r>
          </a:p>
          <a:p>
            <a:r>
              <a:rPr lang="en-US" dirty="0" smtClean="0"/>
              <a:t>2. time (on the clock)	Count </a:t>
            </a:r>
            <a:r>
              <a:rPr lang="en-US" dirty="0" smtClean="0">
                <a:solidFill>
                  <a:srgbClr val="00B0F0"/>
                </a:solidFill>
              </a:rPr>
              <a:t>Non-Count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3. hours 		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 </a:t>
            </a:r>
          </a:p>
          <a:p>
            <a:r>
              <a:rPr lang="en-US" dirty="0" smtClean="0"/>
              <a:t>4. glass (for drinking) 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 </a:t>
            </a:r>
          </a:p>
          <a:p>
            <a:r>
              <a:rPr lang="en-US" dirty="0" smtClean="0"/>
              <a:t>5. glass (in a window) Count </a:t>
            </a:r>
            <a:r>
              <a:rPr lang="en-US" dirty="0" smtClean="0">
                <a:solidFill>
                  <a:srgbClr val="00B0F0"/>
                </a:solidFill>
              </a:rPr>
              <a:t>Non-Count </a:t>
            </a:r>
          </a:p>
          <a:p>
            <a:r>
              <a:rPr lang="en-US" dirty="0" smtClean="0"/>
              <a:t>6. automobile 	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 </a:t>
            </a:r>
          </a:p>
          <a:p>
            <a:r>
              <a:rPr lang="en-US" dirty="0" smtClean="0"/>
              <a:t>7. traffic 			Count </a:t>
            </a:r>
            <a:r>
              <a:rPr lang="en-US" dirty="0" smtClean="0">
                <a:solidFill>
                  <a:srgbClr val="00B0F0"/>
                </a:solidFill>
              </a:rPr>
              <a:t>Non-Count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8. furniture 		Count </a:t>
            </a:r>
            <a:r>
              <a:rPr lang="en-US" dirty="0" smtClean="0">
                <a:solidFill>
                  <a:srgbClr val="00B0F0"/>
                </a:solidFill>
              </a:rPr>
              <a:t>Non-Count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9. sofa 		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 </a:t>
            </a:r>
          </a:p>
          <a:p>
            <a:r>
              <a:rPr lang="en-US" dirty="0" smtClean="0"/>
              <a:t>10. refrigerator 		</a:t>
            </a:r>
            <a:r>
              <a:rPr lang="en-US" dirty="0" smtClean="0">
                <a:solidFill>
                  <a:srgbClr val="00B0F0"/>
                </a:solidFill>
              </a:rPr>
              <a:t>Count</a:t>
            </a:r>
            <a:r>
              <a:rPr lang="en-US" dirty="0" smtClean="0"/>
              <a:t> Non-Count</a:t>
            </a:r>
            <a:br>
              <a:rPr lang="en-US" dirty="0" smtClean="0"/>
            </a:b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Countable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s-HN" dirty="0" smtClean="0"/>
              <a:t>and</a:t>
            </a:r>
            <a:br>
              <a:rPr lang="es-HN" dirty="0" smtClean="0"/>
            </a:br>
            <a:r>
              <a:rPr lang="es-HN" dirty="0" err="1" smtClean="0"/>
              <a:t>Noncountable</a:t>
            </a:r>
            <a:endParaRPr lang="es-HN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dirty="0" err="1" smtClean="0"/>
              <a:t>Nouns</a:t>
            </a:r>
            <a:r>
              <a:rPr lang="es-HN" dirty="0" smtClean="0"/>
              <a:t> can </a:t>
            </a:r>
            <a:r>
              <a:rPr lang="es-HN" dirty="0" err="1" smtClean="0"/>
              <a:t>be</a:t>
            </a:r>
            <a:r>
              <a:rPr lang="es-HN" dirty="0" smtClean="0"/>
              <a:t> </a:t>
            </a:r>
            <a:r>
              <a:rPr lang="es-HN" dirty="0" err="1" smtClean="0"/>
              <a:t>both</a:t>
            </a:r>
            <a:r>
              <a:rPr lang="es-HN" dirty="0" smtClean="0"/>
              <a:t>: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Every</a:t>
            </a:r>
            <a:r>
              <a:rPr lang="es-HN" dirty="0" smtClean="0"/>
              <a:t> </a:t>
            </a:r>
            <a:r>
              <a:rPr lang="es-HN" dirty="0" err="1" smtClean="0"/>
              <a:t>noun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either</a:t>
            </a:r>
            <a:r>
              <a:rPr lang="es-HN" dirty="0" smtClean="0"/>
              <a:t> </a:t>
            </a:r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noncountable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difference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Count nouns </a:t>
            </a:r>
            <a:r>
              <a:rPr lang="en-US" smtClean="0"/>
              <a:t>name </a:t>
            </a:r>
            <a:r>
              <a:rPr lang="en-US" smtClean="0"/>
              <a:t>things </a:t>
            </a:r>
            <a:r>
              <a:rPr lang="en-US" dirty="0" smtClean="0"/>
              <a:t>you can count.</a:t>
            </a:r>
          </a:p>
          <a:p>
            <a:pPr algn="ctr">
              <a:buNone/>
            </a:pPr>
            <a:r>
              <a:rPr lang="en-US" dirty="0" smtClean="0"/>
              <a:t>They are individual items with a specific shape or form.</a:t>
            </a:r>
          </a:p>
          <a:p>
            <a:pPr algn="ctr">
              <a:buNone/>
            </a:pPr>
            <a:r>
              <a:rPr lang="en-US" dirty="0" smtClean="0"/>
              <a:t>Examples:</a:t>
            </a:r>
          </a:p>
          <a:p>
            <a:pPr algn="ctr">
              <a:buNone/>
            </a:pPr>
            <a:r>
              <a:rPr lang="en-US" dirty="0" smtClean="0"/>
              <a:t>finger </a:t>
            </a:r>
          </a:p>
          <a:p>
            <a:pPr algn="ctr">
              <a:buNone/>
            </a:pPr>
            <a:r>
              <a:rPr lang="en-US" dirty="0" smtClean="0"/>
              <a:t>book</a:t>
            </a:r>
          </a:p>
          <a:p>
            <a:pPr algn="ctr">
              <a:buNone/>
            </a:pPr>
            <a:r>
              <a:rPr lang="en-US" dirty="0" smtClean="0"/>
              <a:t> car</a:t>
            </a:r>
          </a:p>
          <a:p>
            <a:pPr algn="ctr">
              <a:buNone/>
            </a:pPr>
            <a:r>
              <a:rPr lang="en-US" dirty="0" smtClean="0"/>
              <a:t>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 Countable Noun is a </a:t>
            </a:r>
            <a:r>
              <a:rPr lang="en-US" dirty="0" smtClean="0">
                <a:hlinkClick r:id="rId2"/>
              </a:rPr>
              <a:t>noun</a:t>
            </a:r>
            <a:r>
              <a:rPr lang="en-US" dirty="0" smtClean="0"/>
              <a:t> that has both</a:t>
            </a:r>
          </a:p>
          <a:p>
            <a:pPr algn="ctr">
              <a:buNone/>
            </a:pPr>
            <a:r>
              <a:rPr lang="en-US" dirty="0" smtClean="0"/>
              <a:t>a </a:t>
            </a:r>
            <a:r>
              <a:rPr lang="en-US" dirty="0" smtClean="0">
                <a:hlinkClick r:id="rId3"/>
              </a:rPr>
              <a:t>singular</a:t>
            </a:r>
            <a:r>
              <a:rPr lang="en-US" dirty="0" smtClean="0"/>
              <a:t> and a </a:t>
            </a:r>
            <a:r>
              <a:rPr lang="en-US" dirty="0" smtClean="0">
                <a:hlinkClick r:id="rId4"/>
              </a:rPr>
              <a:t>plural</a:t>
            </a:r>
            <a:r>
              <a:rPr lang="en-US" dirty="0" smtClean="0"/>
              <a:t> form. </a:t>
            </a:r>
          </a:p>
          <a:p>
            <a:pPr algn="ctr">
              <a:buNone/>
            </a:pPr>
            <a:r>
              <a:rPr lang="en-US" dirty="0" smtClean="0"/>
              <a:t>They must have an indefinite article</a:t>
            </a:r>
          </a:p>
          <a:p>
            <a:pPr algn="ctr">
              <a:buNone/>
            </a:pPr>
            <a:r>
              <a:rPr lang="en-US" dirty="0" smtClean="0">
                <a:solidFill>
                  <a:srgbClr val="00B0F0"/>
                </a:solidFill>
              </a:rPr>
              <a:t>a / an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plural is</a:t>
            </a:r>
          </a:p>
          <a:p>
            <a:pPr algn="ctr">
              <a:buNone/>
            </a:pPr>
            <a:r>
              <a:rPr lang="en-US" dirty="0" smtClean="0"/>
              <a:t>normally made by the addition of </a:t>
            </a:r>
            <a:r>
              <a:rPr lang="en-US" dirty="0" smtClean="0">
                <a:solidFill>
                  <a:srgbClr val="00B0F0"/>
                </a:solidFill>
              </a:rPr>
              <a:t>'-s'.</a:t>
            </a:r>
            <a:endParaRPr lang="es-HN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Examples</a:t>
            </a:r>
            <a:r>
              <a:rPr lang="es-HN" dirty="0" smtClean="0"/>
              <a:t> of </a:t>
            </a:r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i="1" u="sng" dirty="0" smtClean="0">
                <a:solidFill>
                  <a:srgbClr val="00B0F0"/>
                </a:solidFill>
              </a:rPr>
              <a:t>Singular</a:t>
            </a:r>
            <a:r>
              <a:rPr lang="es-HN" dirty="0" smtClean="0"/>
              <a:t>			</a:t>
            </a:r>
            <a:r>
              <a:rPr lang="es-HN" i="1" u="sng" dirty="0" smtClean="0">
                <a:solidFill>
                  <a:srgbClr val="00B0F0"/>
                </a:solidFill>
              </a:rPr>
              <a:t>Plural</a:t>
            </a:r>
          </a:p>
          <a:p>
            <a:pPr>
              <a:buNone/>
            </a:pPr>
            <a:r>
              <a:rPr lang="es-HN" dirty="0" smtClean="0"/>
              <a:t>               </a:t>
            </a:r>
            <a:r>
              <a:rPr lang="es-HN" dirty="0" err="1" smtClean="0"/>
              <a:t>horse</a:t>
            </a:r>
            <a:r>
              <a:rPr lang="es-HN" dirty="0" smtClean="0"/>
              <a:t>			    </a:t>
            </a:r>
            <a:r>
              <a:rPr lang="es-HN" dirty="0" err="1" smtClean="0"/>
              <a:t>horse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  <a:p>
            <a:pPr>
              <a:buNone/>
            </a:pPr>
            <a:r>
              <a:rPr lang="es-HN" b="1" dirty="0" smtClean="0">
                <a:solidFill>
                  <a:schemeClr val="tx1">
                    <a:lumMod val="95000"/>
                  </a:schemeClr>
                </a:solidFill>
              </a:rPr>
              <a:t>		 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boy</a:t>
            </a: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 			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boy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  <a:p>
            <a:pPr>
              <a:buNone/>
            </a:pPr>
            <a:r>
              <a:rPr lang="es-HN" dirty="0" smtClean="0"/>
              <a:t>                car			      car</a:t>
            </a:r>
            <a:r>
              <a:rPr lang="es-HN" dirty="0" smtClean="0">
                <a:solidFill>
                  <a:srgbClr val="FF0066"/>
                </a:solidFill>
              </a:rPr>
              <a:t>s</a:t>
            </a:r>
          </a:p>
          <a:p>
            <a:pPr>
              <a:buNone/>
            </a:pP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book</a:t>
            </a: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book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  <a:p>
            <a:pPr>
              <a:buNone/>
            </a:pP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pencil</a:t>
            </a: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               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pencil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  <a:p>
            <a:pPr>
              <a:buNone/>
            </a:pP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chair</a:t>
            </a: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chair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  <a:p>
            <a:pPr>
              <a:buNone/>
            </a:pP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	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girl</a:t>
            </a:r>
            <a:r>
              <a:rPr lang="es-HN" dirty="0" smtClean="0">
                <a:solidFill>
                  <a:schemeClr val="tx1">
                    <a:lumMod val="95000"/>
                  </a:schemeClr>
                </a:solidFill>
              </a:rPr>
              <a:t>		               </a:t>
            </a:r>
            <a:r>
              <a:rPr lang="es-HN" dirty="0" err="1" smtClean="0">
                <a:solidFill>
                  <a:schemeClr val="tx1">
                    <a:lumMod val="95000"/>
                  </a:schemeClr>
                </a:solidFill>
              </a:rPr>
              <a:t>girl</a:t>
            </a:r>
            <a:r>
              <a:rPr lang="es-HN" b="1" dirty="0" err="1" smtClean="0">
                <a:solidFill>
                  <a:srgbClr val="FF0066"/>
                </a:solidFill>
              </a:rPr>
              <a:t>s</a:t>
            </a:r>
            <a:endParaRPr lang="es-HN" b="1" dirty="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Sentences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I </a:t>
            </a:r>
            <a:r>
              <a:rPr lang="es-HN" dirty="0" err="1" smtClean="0"/>
              <a:t>want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00B0F0"/>
                </a:solidFill>
              </a:rPr>
              <a:t>an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00B0F0"/>
                </a:solidFill>
              </a:rPr>
              <a:t>apple</a:t>
            </a:r>
            <a:r>
              <a:rPr lang="es-HN" b="1" dirty="0" smtClean="0">
                <a:solidFill>
                  <a:srgbClr val="00B0F0"/>
                </a:solidFill>
              </a:rPr>
              <a:t>.</a:t>
            </a:r>
          </a:p>
          <a:p>
            <a:pPr algn="ctr">
              <a:buNone/>
            </a:pPr>
            <a:endParaRPr lang="es-HN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held</a:t>
            </a:r>
            <a:r>
              <a:rPr lang="es-HN" dirty="0" smtClean="0"/>
              <a:t> up </a:t>
            </a:r>
            <a:r>
              <a:rPr lang="es-HN" b="1" dirty="0" smtClean="0">
                <a:solidFill>
                  <a:srgbClr val="00B0F0"/>
                </a:solidFill>
              </a:rPr>
              <a:t>a </a:t>
            </a:r>
            <a:r>
              <a:rPr lang="es-HN" b="1" dirty="0" err="1" smtClean="0">
                <a:solidFill>
                  <a:srgbClr val="00B0F0"/>
                </a:solidFill>
              </a:rPr>
              <a:t>finger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I  </a:t>
            </a:r>
            <a:r>
              <a:rPr lang="es-HN" dirty="0" err="1" smtClean="0"/>
              <a:t>like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rgbClr val="00B0F0"/>
                </a:solidFill>
              </a:rPr>
              <a:t>bananas.</a:t>
            </a:r>
          </a:p>
          <a:p>
            <a:pPr algn="ctr">
              <a:buNone/>
            </a:pPr>
            <a:endParaRPr lang="es-HN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rgbClr val="00B0F0"/>
                </a:solidFill>
              </a:rPr>
              <a:t>3 </a:t>
            </a:r>
            <a:r>
              <a:rPr lang="es-HN" b="1" dirty="0" err="1" smtClean="0">
                <a:solidFill>
                  <a:srgbClr val="00B0F0"/>
                </a:solidFill>
              </a:rPr>
              <a:t>tomatoes</a:t>
            </a:r>
            <a:r>
              <a:rPr lang="es-HN" b="1" dirty="0" smtClean="0">
                <a:solidFill>
                  <a:srgbClr val="00B0F0"/>
                </a:solidFill>
              </a:rPr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shelf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Uncountable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Are also called 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Non-count Nouns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 or 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Mass Nouns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Non-count nouns name things you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can not count </a:t>
            </a:r>
            <a:r>
              <a:rPr lang="en-US" b="1" dirty="0" smtClean="0"/>
              <a:t> </a:t>
            </a:r>
            <a:r>
              <a:rPr lang="en-US" dirty="0" smtClean="0"/>
              <a:t>because they have no specific form or shape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dirty="0" smtClean="0"/>
              <a:t>An </a:t>
            </a:r>
            <a:r>
              <a:rPr lang="en-US" b="1" dirty="0" smtClean="0"/>
              <a:t>Uncountable Noun</a:t>
            </a:r>
            <a:r>
              <a:rPr lang="en-US" dirty="0" smtClean="0"/>
              <a:t> has no </a:t>
            </a:r>
            <a:r>
              <a:rPr lang="en-US" b="1" dirty="0" smtClean="0">
                <a:solidFill>
                  <a:srgbClr val="00B0F0"/>
                </a:solidFill>
                <a:hlinkClick r:id="rId2"/>
              </a:rPr>
              <a:t>plural</a:t>
            </a:r>
          </a:p>
          <a:p>
            <a:pPr algn="ctr">
              <a:buNone/>
            </a:pPr>
            <a:endParaRPr lang="es-HN" dirty="0" smtClean="0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Examples</a:t>
            </a:r>
            <a:r>
              <a:rPr lang="es-HN" dirty="0" smtClean="0"/>
              <a:t> of </a:t>
            </a:r>
            <a:r>
              <a:rPr lang="es-HN" dirty="0" err="1" smtClean="0"/>
              <a:t>Noncountable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algn="ctr">
              <a:buNone/>
            </a:pPr>
            <a:r>
              <a:rPr lang="es-HN" dirty="0" err="1" smtClean="0"/>
              <a:t>milk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water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wood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dirty="0" smtClean="0"/>
              <a:t>air</a:t>
            </a:r>
          </a:p>
          <a:p>
            <a:pPr algn="ctr">
              <a:buNone/>
            </a:pPr>
            <a:r>
              <a:rPr lang="es-HN" dirty="0" smtClean="0"/>
              <a:t>rice</a:t>
            </a:r>
          </a:p>
          <a:p>
            <a:pPr algn="ctr">
              <a:buNone/>
            </a:pPr>
            <a:r>
              <a:rPr lang="es-HN" dirty="0" err="1" smtClean="0"/>
              <a:t>beans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sugar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flour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195</TotalTime>
  <Words>330</Words>
  <Application>Microsoft Office PowerPoint</Application>
  <PresentationFormat>Presentación en pantalla (4:3)</PresentationFormat>
  <Paragraphs>146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Técnico</vt:lpstr>
      <vt:lpstr>Countable vs noncountable nouns   a / an  /  some</vt:lpstr>
      <vt:lpstr>Countable and Noncountable</vt:lpstr>
      <vt:lpstr>Presentación de PowerPoint</vt:lpstr>
      <vt:lpstr>Countable Nouns</vt:lpstr>
      <vt:lpstr>Countable Nouns</vt:lpstr>
      <vt:lpstr>Examples of Countable Nouns</vt:lpstr>
      <vt:lpstr>Sentences with countable nouns</vt:lpstr>
      <vt:lpstr>Uncountable Nouns</vt:lpstr>
      <vt:lpstr>Examples of Noncountable Nouns</vt:lpstr>
      <vt:lpstr>Sentences with Non-count Nouns</vt:lpstr>
      <vt:lpstr>Rules to Remember</vt:lpstr>
      <vt:lpstr>And, don´t forget</vt:lpstr>
      <vt:lpstr>Decide if the noun is countable or noncountable (  C or NC)</vt:lpstr>
      <vt:lpstr>Countable or Noncountable</vt:lpstr>
      <vt:lpstr>Remember</vt:lpstr>
      <vt:lpstr>Count or Non-Count</vt:lpstr>
      <vt:lpstr>Answers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Countable vs noncountable nouns</dc:title>
  <dc:creator>Any</dc:creator>
  <cp:lastModifiedBy>ANY</cp:lastModifiedBy>
  <cp:revision>13</cp:revision>
  <dcterms:created xsi:type="dcterms:W3CDTF">2012-05-14T02:05:50Z</dcterms:created>
  <dcterms:modified xsi:type="dcterms:W3CDTF">2014-04-23T01:16:40Z</dcterms:modified>
</cp:coreProperties>
</file>