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EEAD9C-9FA6-4C78-A005-5892CECF2C06}" type="datetimeFigureOut">
              <a:rPr lang="es-HN" smtClean="0"/>
              <a:t>03/11/2012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B97FD2A-8480-4823-B998-E9B728440DB5}" type="slidenum">
              <a:rPr lang="es-HN" smtClean="0"/>
              <a:t>‹Nº›</a:t>
            </a:fld>
            <a:endParaRPr lang="es-HN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  <a:t>G </a:t>
            </a:r>
          </a:p>
          <a:p>
            <a: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  <a:t>9.2</a:t>
            </a:r>
            <a:endParaRPr lang="es-HN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err="1" smtClean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bg2">
                    <a:lumMod val="75000"/>
                  </a:schemeClr>
                </a:solidFill>
              </a:rPr>
              <a:t>Comparative</a:t>
            </a:r>
            <a: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b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  <a:t>&amp;</a:t>
            </a:r>
            <a:b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s-HN" b="1" dirty="0" err="1" smtClean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es-HN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bg2">
                    <a:lumMod val="75000"/>
                  </a:schemeClr>
                </a:solidFill>
              </a:rPr>
              <a:t>Superlative</a:t>
            </a:r>
            <a:endParaRPr lang="es-HN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We </a:t>
            </a:r>
            <a:r>
              <a:rPr lang="en-US" dirty="0" smtClean="0"/>
              <a:t>use Comparatives and Superlatives to compare two or more nouns.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formation of the comparative and superlative depends on the number of syllables in the adjective: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use </a:t>
            </a:r>
            <a:r>
              <a:rPr lang="es-HN" dirty="0" err="1" smtClean="0"/>
              <a:t>comparatives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form the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comparative, we add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</a:rPr>
              <a:t>er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/>
              <a:t>to the end of the adjective.</a:t>
            </a:r>
          </a:p>
          <a:p>
            <a:r>
              <a:rPr lang="en-US" dirty="0" smtClean="0"/>
              <a:t>To form the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superlative, we add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</a:rPr>
              <a:t>est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/>
              <a:t>to the end of the adjective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/>
              <a:t>One-syllable</a:t>
            </a:r>
            <a:r>
              <a:rPr lang="es-HN" b="1" dirty="0" smtClean="0"/>
              <a:t> </a:t>
            </a:r>
            <a:r>
              <a:rPr lang="es-HN" b="1" dirty="0" err="1" smtClean="0"/>
              <a:t>Adjectives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371600" y="3708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Adjective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small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smaller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smallest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cold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colder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coldest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light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lighter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lightest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short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shorter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shortest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Remember that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comparatives</a:t>
            </a:r>
            <a:r>
              <a:rPr lang="en-US" dirty="0" smtClean="0"/>
              <a:t> are often followed by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than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London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bigger than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/>
              <a:t>Santiago.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Mike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taller than</a:t>
            </a:r>
            <a:r>
              <a:rPr lang="en-US" dirty="0" smtClean="0"/>
              <a:t> John but James is </a:t>
            </a:r>
            <a:r>
              <a:rPr lang="en-US" b="1" dirty="0" smtClean="0"/>
              <a:t>the tallest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cell phone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cheaper than </a:t>
            </a:r>
            <a:r>
              <a:rPr lang="en-US" dirty="0" smtClean="0"/>
              <a:t>a laptop.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/>
              <a:t>To </a:t>
            </a:r>
            <a:r>
              <a:rPr lang="en-US" dirty="0" smtClean="0"/>
              <a:t>form the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comparative</a:t>
            </a:r>
            <a:r>
              <a:rPr lang="en-US" dirty="0" smtClean="0"/>
              <a:t>, we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remove the -y and add -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</a:rPr>
              <a:t>ier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/>
              <a:t>to the end of the adjective.</a:t>
            </a:r>
          </a:p>
          <a:p>
            <a:pPr algn="ctr">
              <a:buNone/>
            </a:pPr>
            <a:r>
              <a:rPr lang="en-US" dirty="0" smtClean="0"/>
              <a:t>To form the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superlative</a:t>
            </a:r>
            <a:r>
              <a:rPr lang="en-US" dirty="0" smtClean="0"/>
              <a:t>, we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remove the -y and add -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</a:rPr>
              <a:t>iest</a:t>
            </a:r>
            <a:r>
              <a:rPr lang="en-US" dirty="0" smtClean="0"/>
              <a:t> to the </a:t>
            </a:r>
            <a:r>
              <a:rPr lang="en-US" dirty="0" smtClean="0"/>
              <a:t>end </a:t>
            </a:r>
            <a:r>
              <a:rPr lang="en-US" dirty="0" smtClean="0"/>
              <a:t>of the adjective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It was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the happiest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/>
              <a:t>day of my life. </a:t>
            </a:r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dirty="0" smtClean="0"/>
              <a:t>My </a:t>
            </a:r>
            <a:r>
              <a:rPr lang="en-US" dirty="0" smtClean="0"/>
              <a:t>joke was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funnier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than </a:t>
            </a:r>
            <a:r>
              <a:rPr lang="en-US" dirty="0" smtClean="0"/>
              <a:t>your one. 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Two-syllable Adjectives ending in -</a:t>
            </a:r>
            <a:r>
              <a:rPr lang="en-US" b="1" dirty="0" smtClean="0"/>
              <a:t>Y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76400" y="2971800"/>
          <a:ext cx="6096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/>
                        <a:t>Adjective</a:t>
                      </a:r>
                      <a:r>
                        <a:rPr lang="es-HN" b="1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crazy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crazier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 craziest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happy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happier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happiest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early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earlier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earliest</a:t>
                      </a:r>
                      <a:endParaRPr lang="es-HN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For </a:t>
            </a:r>
            <a:r>
              <a:rPr lang="en-US" dirty="0" smtClean="0"/>
              <a:t>Adjectives with 2 syllables (that don't end in -y) and higher (3, 4 syllables etc), we use </a:t>
            </a: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more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for comparatives and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the most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for superlatives.</a:t>
            </a:r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My </a:t>
            </a:r>
            <a:r>
              <a:rPr lang="en-US" dirty="0" smtClean="0"/>
              <a:t>girlfriend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more beautiful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than </a:t>
            </a:r>
            <a:r>
              <a:rPr lang="en-US" dirty="0" smtClean="0"/>
              <a:t>yours. </a:t>
            </a:r>
          </a:p>
          <a:p>
            <a:pPr algn="ctr">
              <a:buNone/>
            </a:pPr>
            <a:r>
              <a:rPr lang="en-US" dirty="0" smtClean="0"/>
              <a:t>Alex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more intelligent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/>
              <a:t>than you but I am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most intelligent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. </a:t>
            </a:r>
          </a:p>
          <a:p>
            <a:endParaRPr lang="es-HN" dirty="0" smtClean="0"/>
          </a:p>
          <a:p>
            <a:endParaRPr lang="es-HN" dirty="0" smtClean="0"/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Adjectives with Two or more </a:t>
            </a:r>
            <a:r>
              <a:rPr lang="en-US" b="1" dirty="0" smtClean="0"/>
              <a:t>Syllables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62000" y="2895600"/>
          <a:ext cx="7696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00"/>
                <a:gridCol w="2565400"/>
                <a:gridCol w="256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Adjective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handsome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more handsome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 most handsome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nervous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more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nervous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most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nervous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enthusiastic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more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enthusiastic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most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enthusiastic</a:t>
                      </a:r>
                      <a:endParaRPr lang="es-HN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dirty="0" smtClean="0"/>
              <a:t>am a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better</a:t>
            </a:r>
            <a:r>
              <a:rPr lang="en-US" dirty="0" smtClean="0"/>
              <a:t> tennis player than you but Marcelo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the best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. </a:t>
            </a:r>
          </a:p>
          <a:p>
            <a:pPr algn="ctr">
              <a:buNone/>
            </a:pPr>
            <a:r>
              <a:rPr lang="en-US" dirty="0" smtClean="0"/>
              <a:t>Steve is a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worse</a:t>
            </a:r>
            <a:r>
              <a:rPr lang="en-US" dirty="0" smtClean="0"/>
              <a:t> liar than me but Adrian is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worst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Note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: </a:t>
            </a:r>
            <a:r>
              <a:rPr lang="en-US" dirty="0" smtClean="0"/>
              <a:t>Further / farther, furthest / farthest are all used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for </a:t>
            </a:r>
            <a:r>
              <a:rPr lang="en-US" dirty="0" smtClean="0"/>
              <a:t>distance.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smtClean="0"/>
              <a:t>Irregular </a:t>
            </a:r>
            <a:r>
              <a:rPr lang="es-HN" b="1" dirty="0" err="1" smtClean="0"/>
              <a:t>Forms</a:t>
            </a:r>
            <a:endParaRPr lang="es-HN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838200" y="1397000"/>
          <a:ext cx="73914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Adjective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good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better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 best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bad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worse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 worst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far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further / farther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furthest</a:t>
                      </a:r>
                      <a:r>
                        <a:rPr lang="es-HN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/ </a:t>
                      </a:r>
                      <a:r>
                        <a:rPr lang="es-HN" b="1" dirty="0" err="1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farthest</a:t>
                      </a:r>
                      <a:endParaRPr lang="es-HN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</TotalTime>
  <Words>349</Words>
  <Application>Microsoft Office PowerPoint</Application>
  <PresentationFormat>Presentación en pantalla (4:3)</PresentationFormat>
  <Paragraphs>103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Papel</vt:lpstr>
      <vt:lpstr>The Comparative  &amp; The Superlative</vt:lpstr>
      <vt:lpstr>When to use comparatives</vt:lpstr>
      <vt:lpstr>One-syllable Adjectives</vt:lpstr>
      <vt:lpstr>Diapositiva 4</vt:lpstr>
      <vt:lpstr>Two-syllable Adjectives ending in -Y</vt:lpstr>
      <vt:lpstr>Adjectives with Two or more Syllables</vt:lpstr>
      <vt:lpstr>Irregular Forms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Comparative  &amp; The Superlative</dc:title>
  <dc:creator>Any</dc:creator>
  <cp:lastModifiedBy>Any</cp:lastModifiedBy>
  <cp:revision>2</cp:revision>
  <dcterms:created xsi:type="dcterms:W3CDTF">2012-11-03T17:43:13Z</dcterms:created>
  <dcterms:modified xsi:type="dcterms:W3CDTF">2012-11-03T18:12:50Z</dcterms:modified>
</cp:coreProperties>
</file>