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Causative have / get / make something done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Upper intermediate 6.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213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2800" dirty="0"/>
          </a:p>
          <a:p>
            <a:r>
              <a:rPr lang="en-US" sz="2800" b="1" dirty="0" smtClean="0"/>
              <a:t>We </a:t>
            </a:r>
            <a:r>
              <a:rPr lang="en-US" sz="2800" b="1" dirty="0"/>
              <a:t>use the structure </a:t>
            </a:r>
            <a:r>
              <a:rPr lang="en-US" sz="2800" b="1" dirty="0">
                <a:solidFill>
                  <a:srgbClr val="7030A0"/>
                </a:solidFill>
              </a:rPr>
              <a:t>have/get something done </a:t>
            </a:r>
            <a:r>
              <a:rPr lang="en-US" sz="2800" b="1" dirty="0"/>
              <a:t>when we want to say that </a:t>
            </a:r>
            <a:r>
              <a:rPr lang="en-US" sz="2800" b="1" dirty="0">
                <a:solidFill>
                  <a:srgbClr val="7030A0"/>
                </a:solidFill>
              </a:rPr>
              <a:t>we ask someone else to do something for </a:t>
            </a:r>
            <a:r>
              <a:rPr lang="en-US" sz="2800" b="1" dirty="0" smtClean="0">
                <a:solidFill>
                  <a:srgbClr val="7030A0"/>
                </a:solidFill>
              </a:rPr>
              <a:t>us</a:t>
            </a:r>
            <a:r>
              <a:rPr lang="en-US" sz="2800" b="1" dirty="0" smtClean="0"/>
              <a:t>.</a:t>
            </a:r>
          </a:p>
          <a:p>
            <a:r>
              <a:rPr lang="en-US" sz="2800" b="1" dirty="0" smtClean="0"/>
              <a:t>In other words, </a:t>
            </a:r>
            <a:r>
              <a:rPr lang="en-US" sz="2800" b="1" dirty="0"/>
              <a:t>c</a:t>
            </a:r>
            <a:r>
              <a:rPr lang="en-US" sz="2800" b="1" dirty="0" smtClean="0"/>
              <a:t>ausative </a:t>
            </a:r>
            <a:r>
              <a:rPr lang="en-US" sz="2800" b="1" dirty="0"/>
              <a:t>verbs show that </a:t>
            </a:r>
            <a:r>
              <a:rPr lang="en-US" sz="2800" b="1" dirty="0">
                <a:solidFill>
                  <a:srgbClr val="7030A0"/>
                </a:solidFill>
              </a:rPr>
              <a:t>somebody/something is indirectly responsible for an action</a:t>
            </a:r>
            <a:r>
              <a:rPr lang="en-US" sz="2800" b="1" dirty="0"/>
              <a:t>. The </a:t>
            </a:r>
            <a:r>
              <a:rPr lang="en-US" sz="2800" b="1" dirty="0">
                <a:solidFill>
                  <a:srgbClr val="7030A0"/>
                </a:solidFill>
              </a:rPr>
              <a:t>subject doesn't perform the action itself, </a:t>
            </a:r>
            <a:r>
              <a:rPr lang="en-US" sz="2800" b="1" dirty="0"/>
              <a:t>but causes someone/something else to do it instead.</a:t>
            </a:r>
            <a:endParaRPr lang="en-US" sz="2800" b="1" dirty="0" smtClean="0"/>
          </a:p>
          <a:p>
            <a:r>
              <a:rPr lang="en-US" sz="2800" b="1" dirty="0" smtClean="0"/>
              <a:t>Compare </a:t>
            </a:r>
            <a:r>
              <a:rPr lang="en-US" sz="2800" b="1" dirty="0"/>
              <a:t>the </a:t>
            </a:r>
            <a:r>
              <a:rPr lang="en-US" sz="2800" b="1" dirty="0" smtClean="0"/>
              <a:t>sentences:</a:t>
            </a:r>
            <a:endParaRPr lang="en-US" sz="2800" b="1" dirty="0"/>
          </a:p>
          <a:p>
            <a:pPr lvl="1"/>
            <a:r>
              <a:rPr lang="en-US" sz="2600" b="1" dirty="0" smtClean="0"/>
              <a:t>I </a:t>
            </a:r>
            <a:r>
              <a:rPr lang="en-US" sz="2600" b="1" dirty="0"/>
              <a:t>fixed the washing machine. (I did it </a:t>
            </a:r>
            <a:r>
              <a:rPr lang="en-US" sz="2600" b="1" dirty="0" smtClean="0"/>
              <a:t>myself)</a:t>
            </a:r>
          </a:p>
          <a:p>
            <a:pPr lvl="1"/>
            <a:r>
              <a:rPr lang="en-US" sz="2600" b="1" dirty="0" smtClean="0"/>
              <a:t>I</a:t>
            </a:r>
            <a:r>
              <a:rPr lang="en-US" sz="2600" b="1" dirty="0"/>
              <a:t> </a:t>
            </a:r>
            <a:r>
              <a:rPr lang="en-US" sz="2600" b="1" u="sng" dirty="0"/>
              <a:t>had</a:t>
            </a:r>
            <a:r>
              <a:rPr lang="en-US" sz="2600" b="1" dirty="0"/>
              <a:t> my washing machine </a:t>
            </a:r>
            <a:r>
              <a:rPr lang="en-US" sz="2600" b="1" u="sng" dirty="0"/>
              <a:t>fixed</a:t>
            </a:r>
            <a:r>
              <a:rPr lang="en-US" sz="2600" b="1" dirty="0"/>
              <a:t>. (I asked someone to fix it for me)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6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Causative have</a:t>
            </a:r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 </a:t>
            </a:r>
            <a:r>
              <a:rPr lang="en-US" sz="2800" dirty="0"/>
              <a:t>We use </a:t>
            </a:r>
            <a:r>
              <a:rPr lang="en-US" sz="2800" dirty="0">
                <a:solidFill>
                  <a:srgbClr val="7030A0"/>
                </a:solidFill>
              </a:rPr>
              <a:t>CAUSATIVE HAVE </a:t>
            </a:r>
            <a:r>
              <a:rPr lang="en-US" sz="2800" dirty="0"/>
              <a:t>to show that you ask someone to do something.</a:t>
            </a:r>
          </a:p>
          <a:p>
            <a:pPr marL="0" indent="0" algn="ctr">
              <a:buNone/>
            </a:pPr>
            <a:r>
              <a:rPr lang="en-US" sz="2800" dirty="0"/>
              <a:t>(have + someone + infinitive without TO.)</a:t>
            </a:r>
          </a:p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I </a:t>
            </a:r>
            <a:r>
              <a:rPr lang="en-US" sz="2800" b="1" dirty="0">
                <a:solidFill>
                  <a:srgbClr val="7030A0"/>
                </a:solidFill>
              </a:rPr>
              <a:t>had my sister do </a:t>
            </a:r>
            <a:r>
              <a:rPr lang="en-US" sz="2800" dirty="0"/>
              <a:t>my exercises.</a:t>
            </a:r>
          </a:p>
          <a:p>
            <a:pPr marL="0" indent="0" algn="ctr">
              <a:buNone/>
            </a:pPr>
            <a:r>
              <a:rPr lang="en-US" sz="2800" dirty="0"/>
              <a:t>They </a:t>
            </a:r>
            <a:r>
              <a:rPr lang="en-US" sz="2800" b="1" dirty="0">
                <a:solidFill>
                  <a:srgbClr val="7030A0"/>
                </a:solidFill>
              </a:rPr>
              <a:t>had their mothers pick </a:t>
            </a:r>
            <a:r>
              <a:rPr lang="en-US" sz="2800" dirty="0"/>
              <a:t>them at school.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506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Causative get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4606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3. We use </a:t>
            </a:r>
            <a:r>
              <a:rPr lang="en-US" sz="2800" dirty="0">
                <a:solidFill>
                  <a:srgbClr val="7030A0"/>
                </a:solidFill>
              </a:rPr>
              <a:t>CAUSATIVE GET </a:t>
            </a:r>
            <a:r>
              <a:rPr lang="en-US" sz="2800" dirty="0"/>
              <a:t>to show the idea that someone convinces another person to do something.</a:t>
            </a:r>
          </a:p>
          <a:p>
            <a:pPr algn="ctr"/>
            <a:r>
              <a:rPr lang="en-US" sz="2800" dirty="0"/>
              <a:t>(get + someone + infinitive WITH TO)</a:t>
            </a:r>
          </a:p>
          <a:p>
            <a:endParaRPr lang="en-US" sz="2800" dirty="0"/>
          </a:p>
          <a:p>
            <a:pPr algn="ctr"/>
            <a:r>
              <a:rPr lang="en-US" sz="2800" dirty="0"/>
              <a:t>I </a:t>
            </a:r>
            <a:r>
              <a:rPr lang="en-US" sz="2800" b="1" dirty="0">
                <a:solidFill>
                  <a:srgbClr val="7030A0"/>
                </a:solidFill>
              </a:rPr>
              <a:t>got her to let </a:t>
            </a:r>
            <a:r>
              <a:rPr lang="en-US" sz="2800" dirty="0"/>
              <a:t>me copy her homework.</a:t>
            </a:r>
          </a:p>
          <a:p>
            <a:pPr algn="ctr"/>
            <a:r>
              <a:rPr lang="en-US" sz="2800" dirty="0"/>
              <a:t>He'll </a:t>
            </a:r>
            <a:r>
              <a:rPr lang="en-US" sz="2800" b="1" dirty="0">
                <a:solidFill>
                  <a:srgbClr val="7030A0"/>
                </a:solidFill>
              </a:rPr>
              <a:t>get them to arrive </a:t>
            </a:r>
            <a:r>
              <a:rPr lang="en-US" sz="2800" dirty="0"/>
              <a:t>before 10 pm</a:t>
            </a:r>
            <a:r>
              <a:rPr lang="en-US" sz="2800" dirty="0" smtClean="0"/>
              <a:t>.</a:t>
            </a:r>
          </a:p>
          <a:p>
            <a:pPr algn="ctr"/>
            <a:endParaRPr lang="en-US" sz="2800" dirty="0" smtClean="0"/>
          </a:p>
          <a:p>
            <a:r>
              <a:rPr lang="en-US" sz="2800" b="1" dirty="0" smtClean="0">
                <a:solidFill>
                  <a:srgbClr val="7030A0"/>
                </a:solidFill>
              </a:rPr>
              <a:t>Get</a:t>
            </a:r>
            <a:r>
              <a:rPr lang="en-US" sz="2800" dirty="0" smtClean="0"/>
              <a:t> is </a:t>
            </a:r>
            <a:r>
              <a:rPr lang="en-US" sz="2800" i="1" dirty="0" smtClean="0">
                <a:solidFill>
                  <a:srgbClr val="7030A0"/>
                </a:solidFill>
              </a:rPr>
              <a:t>more formal </a:t>
            </a:r>
            <a:r>
              <a:rPr lang="en-US" sz="2800" dirty="0" smtClean="0"/>
              <a:t>than </a:t>
            </a:r>
            <a:r>
              <a:rPr lang="en-US" sz="2800" b="1" dirty="0" smtClean="0">
                <a:solidFill>
                  <a:srgbClr val="7030A0"/>
                </a:solidFill>
              </a:rPr>
              <a:t>have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882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Causative make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4. We use </a:t>
            </a:r>
            <a:r>
              <a:rPr lang="en-US" sz="2800" dirty="0">
                <a:solidFill>
                  <a:srgbClr val="7030A0"/>
                </a:solidFill>
              </a:rPr>
              <a:t>CAUSATIVE MAKE </a:t>
            </a:r>
            <a:r>
              <a:rPr lang="en-US" sz="2800" dirty="0"/>
              <a:t>to show the idea 'to force someone to do something'.</a:t>
            </a:r>
          </a:p>
          <a:p>
            <a:pPr algn="ctr"/>
            <a:r>
              <a:rPr lang="en-US" sz="2800" dirty="0"/>
              <a:t>(make + someone + infinitive without TO.)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The mother </a:t>
            </a:r>
            <a:r>
              <a:rPr lang="en-US" sz="2800" b="1" dirty="0">
                <a:solidFill>
                  <a:srgbClr val="7030A0"/>
                </a:solidFill>
              </a:rPr>
              <a:t>made her kid do </a:t>
            </a:r>
            <a:r>
              <a:rPr lang="en-US" sz="2800" dirty="0"/>
              <a:t>his homework.</a:t>
            </a:r>
          </a:p>
          <a:p>
            <a:pPr algn="ctr"/>
            <a:r>
              <a:rPr lang="en-US" sz="2800" dirty="0"/>
              <a:t>Did teacher </a:t>
            </a:r>
            <a:r>
              <a:rPr lang="en-US" sz="2800" b="1" dirty="0">
                <a:solidFill>
                  <a:srgbClr val="7030A0"/>
                </a:solidFill>
              </a:rPr>
              <a:t>make you memorize </a:t>
            </a:r>
            <a:r>
              <a:rPr lang="en-US" sz="2800" dirty="0"/>
              <a:t>all the poem?</a:t>
            </a:r>
          </a:p>
        </p:txBody>
      </p:sp>
    </p:spTree>
    <p:extLst>
      <p:ext uri="{BB962C8B-B14F-4D97-AF65-F5344CB8AC3E}">
        <p14:creationId xmlns:p14="http://schemas.microsoft.com/office/powerpoint/2010/main" val="136079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7254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30</TotalTime>
  <Words>231</Words>
  <Application>Microsoft Office PowerPoint</Application>
  <PresentationFormat>Panorámica</PresentationFormat>
  <Paragraphs>29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 2</vt:lpstr>
      <vt:lpstr>Dividendo</vt:lpstr>
      <vt:lpstr>Causative have / get / make something done</vt:lpstr>
      <vt:lpstr>use</vt:lpstr>
      <vt:lpstr>Causative have</vt:lpstr>
      <vt:lpstr>Causative get</vt:lpstr>
      <vt:lpstr>Causative make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Causative have / get something done</dc:title>
  <dc:creator>Any Quinonez de Pineda</dc:creator>
  <cp:lastModifiedBy>Any Quinonez de Pineda</cp:lastModifiedBy>
  <cp:revision>3</cp:revision>
  <dcterms:created xsi:type="dcterms:W3CDTF">2015-06-02T02:16:35Z</dcterms:created>
  <dcterms:modified xsi:type="dcterms:W3CDTF">2015-06-02T02:47:17Z</dcterms:modified>
</cp:coreProperties>
</file>